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629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71861" y="1573275"/>
            <a:ext cx="3431540" cy="441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5267" y="1925828"/>
            <a:ext cx="4878705" cy="401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  <a:lnTo>
                  <a:pt x="12192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6939" y="6463246"/>
            <a:ext cx="1519555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212258" y="6463246"/>
            <a:ext cx="2062479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15045" y="6466294"/>
            <a:ext cx="1587500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6041" y="2440940"/>
            <a:ext cx="7980680" cy="176593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 indent="2258695">
              <a:lnSpc>
                <a:spcPts val="6500"/>
              </a:lnSpc>
              <a:spcBef>
                <a:spcPts val="900"/>
              </a:spcBef>
              <a:tabLst>
                <a:tab pos="6165850" algn="l"/>
              </a:tabLst>
            </a:pPr>
            <a:r>
              <a:rPr sz="6000" spc="-20" dirty="0"/>
              <a:t>Lecture </a:t>
            </a:r>
            <a:r>
              <a:rPr sz="6000" spc="-5" dirty="0"/>
              <a:t>19:  </a:t>
            </a:r>
            <a:r>
              <a:rPr sz="6000" spc="-30" dirty="0"/>
              <a:t>Generative</a:t>
            </a:r>
            <a:r>
              <a:rPr sz="6000" spc="15" dirty="0"/>
              <a:t> </a:t>
            </a:r>
            <a:r>
              <a:rPr sz="6000" spc="-5" dirty="0"/>
              <a:t>Models,	</a:t>
            </a:r>
            <a:r>
              <a:rPr sz="6000" spc="-35" dirty="0"/>
              <a:t>Part</a:t>
            </a:r>
            <a:r>
              <a:rPr sz="6000" spc="-90" dirty="0"/>
              <a:t> </a:t>
            </a:r>
            <a:r>
              <a:rPr sz="6000" dirty="0"/>
              <a:t>1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076452"/>
            <a:ext cx="9593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07760" algn="l"/>
              </a:tabLst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	Unsupervised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1996947"/>
            <a:ext cx="26098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5" dirty="0">
                <a:latin typeface="Calibri"/>
                <a:cs typeface="Calibri"/>
              </a:rPr>
              <a:t>(x,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3627627"/>
            <a:ext cx="5158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i="1" spc="-5" dirty="0">
                <a:latin typeface="Calibri"/>
                <a:cs typeface="Calibri"/>
              </a:rPr>
              <a:t>function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map </a:t>
            </a:r>
            <a:r>
              <a:rPr sz="2800" dirty="0">
                <a:latin typeface="Calibri"/>
                <a:cs typeface="Calibri"/>
              </a:rPr>
              <a:t>x -&gt;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861" y="5038851"/>
            <a:ext cx="5351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Classification, regression,  </a:t>
            </a:r>
            <a:r>
              <a:rPr sz="2800" spc="-5" dirty="0">
                <a:latin typeface="Calibri"/>
                <a:cs typeface="Calibri"/>
              </a:rPr>
              <a:t>object </a:t>
            </a:r>
            <a:r>
              <a:rPr sz="2800" spc="-10" dirty="0">
                <a:latin typeface="Calibri"/>
                <a:cs typeface="Calibri"/>
              </a:rPr>
              <a:t>detection, semantic  segmentation, image </a:t>
            </a:r>
            <a:r>
              <a:rPr sz="2800" spc="-5" dirty="0">
                <a:latin typeface="Calibri"/>
                <a:cs typeface="Calibri"/>
              </a:rPr>
              <a:t>captioning,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67603" y="1996947"/>
            <a:ext cx="28765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0" dirty="0">
                <a:latin typeface="Calibri"/>
                <a:cs typeface="Calibri"/>
              </a:rPr>
              <a:t>Just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7603" y="3627627"/>
            <a:ext cx="417830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some underlying  hidden </a:t>
            </a:r>
            <a:r>
              <a:rPr sz="2800" i="1" spc="-10" dirty="0">
                <a:latin typeface="Calibri"/>
                <a:cs typeface="Calibri"/>
              </a:rPr>
              <a:t>structure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7603" y="5038851"/>
            <a:ext cx="483933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Clustering,  </a:t>
            </a:r>
            <a:r>
              <a:rPr sz="2800" spc="-5" dirty="0">
                <a:latin typeface="Calibri"/>
                <a:cs typeface="Calibri"/>
              </a:rPr>
              <a:t>dimensionality </a:t>
            </a:r>
            <a:r>
              <a:rPr sz="2800" spc="-10" dirty="0">
                <a:latin typeface="Calibri"/>
                <a:cs typeface="Calibri"/>
              </a:rPr>
              <a:t>reduction, </a:t>
            </a:r>
            <a:r>
              <a:rPr sz="2800" spc="-25" dirty="0">
                <a:latin typeface="Calibri"/>
                <a:cs typeface="Calibri"/>
              </a:rPr>
              <a:t>feature  </a:t>
            </a:r>
            <a:r>
              <a:rPr sz="2800" spc="-5" dirty="0">
                <a:latin typeface="Calibri"/>
                <a:cs typeface="Calibri"/>
              </a:rPr>
              <a:t>learning, density </a:t>
            </a:r>
            <a:r>
              <a:rPr sz="2800" spc="-10" dirty="0">
                <a:latin typeface="Calibri"/>
                <a:cs typeface="Calibri"/>
              </a:rPr>
              <a:t>estimation,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6604" y="1827276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220" y="160578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1984" y="1935953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1719" y="1387308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62487" y="1258315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66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7013" y="2039136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59" y="4014"/>
                </a:moveTo>
                <a:lnTo>
                  <a:pt x="533180" y="4014"/>
                </a:lnTo>
                <a:lnTo>
                  <a:pt x="533180" y="419468"/>
                </a:lnTo>
                <a:lnTo>
                  <a:pt x="567559" y="419468"/>
                </a:lnTo>
                <a:lnTo>
                  <a:pt x="567559" y="4014"/>
                </a:lnTo>
                <a:close/>
              </a:path>
              <a:path w="567689" h="423544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8" y="319578"/>
                </a:lnTo>
                <a:lnTo>
                  <a:pt x="54149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24685" y="1935953"/>
            <a:ext cx="3886200" cy="25400"/>
          </a:xfrm>
          <a:custGeom>
            <a:avLst/>
            <a:gdLst/>
            <a:ahLst/>
            <a:cxnLst/>
            <a:rect l="l" t="t" r="r" b="b"/>
            <a:pathLst>
              <a:path w="3886200" h="25400">
                <a:moveTo>
                  <a:pt x="3886200" y="0"/>
                </a:moveTo>
                <a:lnTo>
                  <a:pt x="0" y="0"/>
                </a:lnTo>
                <a:lnTo>
                  <a:pt x="0" y="25400"/>
                </a:lnTo>
                <a:lnTo>
                  <a:pt x="3886200" y="25400"/>
                </a:lnTo>
                <a:lnTo>
                  <a:pt x="388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47086" y="1366734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2" y="0"/>
                </a:moveTo>
                <a:lnTo>
                  <a:pt x="787894" y="17189"/>
                </a:lnTo>
                <a:lnTo>
                  <a:pt x="812409" y="27828"/>
                </a:lnTo>
                <a:lnTo>
                  <a:pt x="833492" y="42555"/>
                </a:lnTo>
                <a:lnTo>
                  <a:pt x="865360" y="84274"/>
                </a:lnTo>
                <a:lnTo>
                  <a:pt x="884112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2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7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5" y="11085"/>
                </a:lnTo>
                <a:lnTo>
                  <a:pt x="793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17594" y="1366734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2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3" y="48199"/>
                </a:lnTo>
                <a:lnTo>
                  <a:pt x="423241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4583" y="1240028"/>
            <a:ext cx="6518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61995" algn="l"/>
                <a:tab pos="3663315" algn="l"/>
                <a:tab pos="4081145" algn="l"/>
                <a:tab pos="4531995" algn="l"/>
                <a:tab pos="4950460" algn="l"/>
              </a:tabLst>
            </a:pPr>
            <a:r>
              <a:rPr sz="5400" spc="37" baseline="-2314" dirty="0">
                <a:latin typeface="Cambria Math"/>
                <a:cs typeface="Cambria Math"/>
              </a:rPr>
              <a:t>𝑧)𝑝(𝑧) </a:t>
            </a:r>
            <a:r>
              <a:rPr sz="5400" baseline="-44753" dirty="0">
                <a:latin typeface="Cambria Math"/>
                <a:cs typeface="Cambria Math"/>
              </a:rPr>
              <a:t>=</a:t>
            </a:r>
            <a:r>
              <a:rPr sz="5400" spc="607" baseline="-44753" dirty="0">
                <a:latin typeface="Cambria Math"/>
                <a:cs typeface="Cambria Math"/>
              </a:rPr>
              <a:t> </a:t>
            </a:r>
            <a:r>
              <a:rPr sz="5400" spc="-7" baseline="-44753" dirty="0">
                <a:latin typeface="Cambria Math"/>
                <a:cs typeface="Cambria Math"/>
              </a:rPr>
              <a:t>log</a:t>
            </a:r>
            <a:r>
              <a:rPr sz="5400" spc="-300" baseline="-44753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	𝑝	𝑧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4957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81617" y="2039136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67547" y="4014"/>
                </a:moveTo>
                <a:lnTo>
                  <a:pt x="433169" y="4014"/>
                </a:lnTo>
                <a:lnTo>
                  <a:pt x="433169" y="419468"/>
                </a:lnTo>
                <a:lnTo>
                  <a:pt x="467547" y="419468"/>
                </a:lnTo>
                <a:lnTo>
                  <a:pt x="467547" y="4014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2" y="246975"/>
                </a:lnTo>
                <a:lnTo>
                  <a:pt x="876235" y="311381"/>
                </a:lnTo>
                <a:lnTo>
                  <a:pt x="851036" y="361680"/>
                </a:lnTo>
                <a:lnTo>
                  <a:pt x="812694" y="395613"/>
                </a:lnTo>
                <a:lnTo>
                  <a:pt x="788563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2380" y="1910588"/>
            <a:ext cx="695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306830" algn="l"/>
                <a:tab pos="3887470" algn="l"/>
                <a:tab pos="4558665" algn="l"/>
                <a:tab pos="4931410" algn="l"/>
                <a:tab pos="537781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	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009" y="3306571"/>
            <a:ext cx="4739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85335" algn="l"/>
              </a:tabLst>
            </a:pPr>
            <a:r>
              <a:rPr sz="3600" dirty="0">
                <a:latin typeface="Cambria Math"/>
                <a:cs typeface="Cambria Math"/>
              </a:rPr>
              <a:t>= </a:t>
            </a:r>
            <a:r>
              <a:rPr sz="3600" spc="45" dirty="0">
                <a:latin typeface="Cambria Math"/>
                <a:cs typeface="Cambria Math"/>
              </a:rPr>
              <a:t>𝐸</a:t>
            </a:r>
            <a:r>
              <a:rPr sz="3900" spc="67" baseline="-16025" dirty="0">
                <a:latin typeface="Cambria Math"/>
                <a:cs typeface="Cambria Math"/>
              </a:rPr>
              <a:t>*</a:t>
            </a:r>
            <a:r>
              <a:rPr sz="3600" spc="45" dirty="0">
                <a:latin typeface="Cambria Math"/>
                <a:cs typeface="Cambria Math"/>
              </a:rPr>
              <a:t>[log </a:t>
            </a:r>
            <a:r>
              <a:rPr sz="3600" spc="105" dirty="0">
                <a:latin typeface="Cambria Math"/>
                <a:cs typeface="Cambria Math"/>
              </a:rPr>
              <a:t>𝑝</a:t>
            </a:r>
            <a:r>
              <a:rPr sz="3900" spc="157" baseline="-16025" dirty="0">
                <a:latin typeface="Cambria Math"/>
                <a:cs typeface="Cambria Math"/>
              </a:rPr>
              <a:t>(</a:t>
            </a:r>
            <a:r>
              <a:rPr sz="3600" spc="105" dirty="0">
                <a:latin typeface="Cambria Math"/>
                <a:cs typeface="Cambria Math"/>
              </a:rPr>
              <a:t>(𝑥|𝑧)] </a:t>
            </a:r>
            <a:r>
              <a:rPr sz="3600" dirty="0">
                <a:latin typeface="Cambria Math"/>
                <a:cs typeface="Cambria Math"/>
              </a:rPr>
              <a:t>−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35" dirty="0">
                <a:latin typeface="Cambria Math"/>
                <a:cs typeface="Cambria Math"/>
              </a:rPr>
              <a:t>𝐸</a:t>
            </a:r>
            <a:r>
              <a:rPr sz="3900" spc="52" baseline="-16025" dirty="0">
                <a:latin typeface="Cambria Math"/>
                <a:cs typeface="Cambria Math"/>
              </a:rPr>
              <a:t>*	</a:t>
            </a:r>
            <a:r>
              <a:rPr sz="3900" u="heavy" spc="52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900" u="heavy" spc="-600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900" baseline="-1602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04791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5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4273" y="3068535"/>
            <a:ext cx="1656714" cy="1134110"/>
          </a:xfrm>
          <a:custGeom>
            <a:avLst/>
            <a:gdLst/>
            <a:ahLst/>
            <a:cxnLst/>
            <a:rect l="l" t="t" r="r" b="b"/>
            <a:pathLst>
              <a:path w="1656715" h="1134110">
                <a:moveTo>
                  <a:pt x="703757" y="17195"/>
                </a:moveTo>
                <a:lnTo>
                  <a:pt x="697725" y="0"/>
                </a:lnTo>
                <a:lnTo>
                  <a:pt x="667029" y="11087"/>
                </a:lnTo>
                <a:lnTo>
                  <a:pt x="640105" y="27152"/>
                </a:lnTo>
                <a:lnTo>
                  <a:pt x="597598" y="74231"/>
                </a:lnTo>
                <a:lnTo>
                  <a:pt x="571398" y="137160"/>
                </a:lnTo>
                <a:lnTo>
                  <a:pt x="562660" y="211861"/>
                </a:lnTo>
                <a:lnTo>
                  <a:pt x="564845" y="250774"/>
                </a:lnTo>
                <a:lnTo>
                  <a:pt x="582256" y="319582"/>
                </a:lnTo>
                <a:lnTo>
                  <a:pt x="616813" y="375424"/>
                </a:lnTo>
                <a:lnTo>
                  <a:pt x="666940" y="412419"/>
                </a:lnTo>
                <a:lnTo>
                  <a:pt x="697725" y="423494"/>
                </a:lnTo>
                <a:lnTo>
                  <a:pt x="703084" y="406311"/>
                </a:lnTo>
                <a:lnTo>
                  <a:pt x="678954" y="395617"/>
                </a:lnTo>
                <a:lnTo>
                  <a:pt x="658126" y="380746"/>
                </a:lnTo>
                <a:lnTo>
                  <a:pt x="626402" y="338442"/>
                </a:lnTo>
                <a:lnTo>
                  <a:pt x="607568" y="280898"/>
                </a:lnTo>
                <a:lnTo>
                  <a:pt x="601281" y="209626"/>
                </a:lnTo>
                <a:lnTo>
                  <a:pt x="602856" y="173494"/>
                </a:lnTo>
                <a:lnTo>
                  <a:pt x="615416" y="110820"/>
                </a:lnTo>
                <a:lnTo>
                  <a:pt x="640651" y="61379"/>
                </a:lnTo>
                <a:lnTo>
                  <a:pt x="679335" y="27838"/>
                </a:lnTo>
                <a:lnTo>
                  <a:pt x="703757" y="17195"/>
                </a:lnTo>
                <a:close/>
              </a:path>
              <a:path w="1656715" h="1134110">
                <a:moveTo>
                  <a:pt x="775576" y="689597"/>
                </a:moveTo>
                <a:lnTo>
                  <a:pt x="769543" y="672401"/>
                </a:lnTo>
                <a:lnTo>
                  <a:pt x="738847" y="683488"/>
                </a:lnTo>
                <a:lnTo>
                  <a:pt x="711923" y="699554"/>
                </a:lnTo>
                <a:lnTo>
                  <a:pt x="669417" y="746633"/>
                </a:lnTo>
                <a:lnTo>
                  <a:pt x="643216" y="809561"/>
                </a:lnTo>
                <a:lnTo>
                  <a:pt x="634479" y="884262"/>
                </a:lnTo>
                <a:lnTo>
                  <a:pt x="636663" y="923175"/>
                </a:lnTo>
                <a:lnTo>
                  <a:pt x="654075" y="991984"/>
                </a:lnTo>
                <a:lnTo>
                  <a:pt x="688632" y="1047826"/>
                </a:lnTo>
                <a:lnTo>
                  <a:pt x="738759" y="1084821"/>
                </a:lnTo>
                <a:lnTo>
                  <a:pt x="769543" y="1095895"/>
                </a:lnTo>
                <a:lnTo>
                  <a:pt x="774903" y="1078712"/>
                </a:lnTo>
                <a:lnTo>
                  <a:pt x="750773" y="1068019"/>
                </a:lnTo>
                <a:lnTo>
                  <a:pt x="729945" y="1053147"/>
                </a:lnTo>
                <a:lnTo>
                  <a:pt x="698220" y="1010843"/>
                </a:lnTo>
                <a:lnTo>
                  <a:pt x="679386" y="953300"/>
                </a:lnTo>
                <a:lnTo>
                  <a:pt x="673100" y="882027"/>
                </a:lnTo>
                <a:lnTo>
                  <a:pt x="674674" y="845896"/>
                </a:lnTo>
                <a:lnTo>
                  <a:pt x="687235" y="783221"/>
                </a:lnTo>
                <a:lnTo>
                  <a:pt x="712470" y="733780"/>
                </a:lnTo>
                <a:lnTo>
                  <a:pt x="751154" y="700239"/>
                </a:lnTo>
                <a:lnTo>
                  <a:pt x="775576" y="689597"/>
                </a:lnTo>
                <a:close/>
              </a:path>
              <a:path w="1656715" h="1134110">
                <a:moveTo>
                  <a:pt x="1030211" y="4013"/>
                </a:moveTo>
                <a:lnTo>
                  <a:pt x="995832" y="4013"/>
                </a:lnTo>
                <a:lnTo>
                  <a:pt x="995832" y="419468"/>
                </a:lnTo>
                <a:lnTo>
                  <a:pt x="1030211" y="419468"/>
                </a:lnTo>
                <a:lnTo>
                  <a:pt x="1030211" y="4013"/>
                </a:lnTo>
                <a:close/>
              </a:path>
              <a:path w="1656715" h="1134110">
                <a:moveTo>
                  <a:pt x="1162088" y="884262"/>
                </a:moveTo>
                <a:lnTo>
                  <a:pt x="1159903" y="845439"/>
                </a:lnTo>
                <a:lnTo>
                  <a:pt x="1142428" y="776630"/>
                </a:lnTo>
                <a:lnTo>
                  <a:pt x="1107782" y="720610"/>
                </a:lnTo>
                <a:lnTo>
                  <a:pt x="1057719" y="683488"/>
                </a:lnTo>
                <a:lnTo>
                  <a:pt x="1027023" y="672401"/>
                </a:lnTo>
                <a:lnTo>
                  <a:pt x="1020991" y="689597"/>
                </a:lnTo>
                <a:lnTo>
                  <a:pt x="1045514" y="700239"/>
                </a:lnTo>
                <a:lnTo>
                  <a:pt x="1066596" y="714959"/>
                </a:lnTo>
                <a:lnTo>
                  <a:pt x="1098461" y="756678"/>
                </a:lnTo>
                <a:lnTo>
                  <a:pt x="1117206" y="812965"/>
                </a:lnTo>
                <a:lnTo>
                  <a:pt x="1123467" y="882027"/>
                </a:lnTo>
                <a:lnTo>
                  <a:pt x="1121892" y="919378"/>
                </a:lnTo>
                <a:lnTo>
                  <a:pt x="1109332" y="983792"/>
                </a:lnTo>
                <a:lnTo>
                  <a:pt x="1084135" y="1034084"/>
                </a:lnTo>
                <a:lnTo>
                  <a:pt x="1045794" y="1068019"/>
                </a:lnTo>
                <a:lnTo>
                  <a:pt x="1021664" y="1078712"/>
                </a:lnTo>
                <a:lnTo>
                  <a:pt x="1027023" y="1095895"/>
                </a:lnTo>
                <a:lnTo>
                  <a:pt x="1084783" y="1068806"/>
                </a:lnTo>
                <a:lnTo>
                  <a:pt x="1127264" y="1021892"/>
                </a:lnTo>
                <a:lnTo>
                  <a:pt x="1153375" y="959078"/>
                </a:lnTo>
                <a:lnTo>
                  <a:pt x="1159903" y="923175"/>
                </a:lnTo>
                <a:lnTo>
                  <a:pt x="1162088" y="884262"/>
                </a:lnTo>
                <a:close/>
              </a:path>
              <a:path w="1656715" h="1134110">
                <a:moveTo>
                  <a:pt x="1491653" y="211861"/>
                </a:moveTo>
                <a:lnTo>
                  <a:pt x="1489468" y="173037"/>
                </a:lnTo>
                <a:lnTo>
                  <a:pt x="1471993" y="104228"/>
                </a:lnTo>
                <a:lnTo>
                  <a:pt x="1437347" y="48209"/>
                </a:lnTo>
                <a:lnTo>
                  <a:pt x="1387284" y="11087"/>
                </a:lnTo>
                <a:lnTo>
                  <a:pt x="1356588" y="0"/>
                </a:lnTo>
                <a:lnTo>
                  <a:pt x="1350556" y="17195"/>
                </a:lnTo>
                <a:lnTo>
                  <a:pt x="1375079" y="27838"/>
                </a:lnTo>
                <a:lnTo>
                  <a:pt x="1396161" y="42557"/>
                </a:lnTo>
                <a:lnTo>
                  <a:pt x="1428026" y="84277"/>
                </a:lnTo>
                <a:lnTo>
                  <a:pt x="1446771" y="140563"/>
                </a:lnTo>
                <a:lnTo>
                  <a:pt x="1453032" y="209626"/>
                </a:lnTo>
                <a:lnTo>
                  <a:pt x="1451457" y="246976"/>
                </a:lnTo>
                <a:lnTo>
                  <a:pt x="1438897" y="311391"/>
                </a:lnTo>
                <a:lnTo>
                  <a:pt x="1413700" y="361683"/>
                </a:lnTo>
                <a:lnTo>
                  <a:pt x="1375359" y="395617"/>
                </a:lnTo>
                <a:lnTo>
                  <a:pt x="1351229" y="406311"/>
                </a:lnTo>
                <a:lnTo>
                  <a:pt x="1356588" y="423494"/>
                </a:lnTo>
                <a:lnTo>
                  <a:pt x="1414348" y="396405"/>
                </a:lnTo>
                <a:lnTo>
                  <a:pt x="1456829" y="349491"/>
                </a:lnTo>
                <a:lnTo>
                  <a:pt x="1482940" y="286677"/>
                </a:lnTo>
                <a:lnTo>
                  <a:pt x="1489468" y="250774"/>
                </a:lnTo>
                <a:lnTo>
                  <a:pt x="1491653" y="211861"/>
                </a:lnTo>
                <a:close/>
              </a:path>
              <a:path w="1656715" h="1134110">
                <a:moveTo>
                  <a:pt x="1524000" y="569226"/>
                </a:moveTo>
                <a:lnTo>
                  <a:pt x="0" y="569226"/>
                </a:lnTo>
                <a:lnTo>
                  <a:pt x="0" y="594626"/>
                </a:lnTo>
                <a:lnTo>
                  <a:pt x="1524000" y="594626"/>
                </a:lnTo>
                <a:lnTo>
                  <a:pt x="1524000" y="569226"/>
                </a:lnTo>
                <a:close/>
              </a:path>
              <a:path w="1656715" h="1134110">
                <a:moveTo>
                  <a:pt x="1656613" y="1054"/>
                </a:moveTo>
                <a:lnTo>
                  <a:pt x="1541856" y="1054"/>
                </a:lnTo>
                <a:lnTo>
                  <a:pt x="1541856" y="22644"/>
                </a:lnTo>
                <a:lnTo>
                  <a:pt x="1613077" y="22644"/>
                </a:lnTo>
                <a:lnTo>
                  <a:pt x="1613077" y="1133894"/>
                </a:lnTo>
                <a:lnTo>
                  <a:pt x="1656613" y="1133894"/>
                </a:lnTo>
                <a:lnTo>
                  <a:pt x="1656613" y="22644"/>
                </a:lnTo>
                <a:lnTo>
                  <a:pt x="1656613" y="1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78766" y="2940811"/>
            <a:ext cx="2410460" cy="93980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50800" marR="30480" indent="668020">
              <a:lnSpc>
                <a:spcPct val="66700"/>
              </a:lnSpc>
              <a:spcBef>
                <a:spcPts val="1535"/>
              </a:spcBef>
              <a:tabLst>
                <a:tab pos="1048385" algn="l"/>
                <a:tab pos="1427480" algn="l"/>
                <a:tab pos="1499235" algn="l"/>
                <a:tab pos="1800225" algn="l"/>
                <a:tab pos="2256790" algn="l"/>
              </a:tabLst>
            </a:pPr>
            <a:r>
              <a:rPr sz="3600" spc="415" dirty="0">
                <a:latin typeface="Cambria Math"/>
                <a:cs typeface="Cambria Math"/>
              </a:rPr>
              <a:t>𝑞</a:t>
            </a:r>
            <a:r>
              <a:rPr sz="3900" spc="622" baseline="-16025" dirty="0">
                <a:latin typeface="Cambria Math"/>
                <a:cs typeface="Cambria Math"/>
              </a:rPr>
              <a:t>)	</a:t>
            </a:r>
            <a:r>
              <a:rPr sz="3600" dirty="0">
                <a:latin typeface="Cambria Math"/>
                <a:cs typeface="Cambria Math"/>
              </a:rPr>
              <a:t>𝑧	𝑥  </a:t>
            </a:r>
            <a:r>
              <a:rPr sz="3600" spc="-5" dirty="0">
                <a:latin typeface="Cambria Math"/>
                <a:cs typeface="Cambria Math"/>
              </a:rPr>
              <a:t>log	</a:t>
            </a:r>
            <a:r>
              <a:rPr sz="5400" baseline="-37037" dirty="0">
                <a:latin typeface="Cambria Math"/>
                <a:cs typeface="Cambria Math"/>
              </a:rPr>
              <a:t>𝑝		𝑧		</a:t>
            </a:r>
            <a:r>
              <a:rPr sz="5400" u="heavy" baseline="-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5400" baseline="-3703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94534" y="3528060"/>
            <a:ext cx="4699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30" algn="l"/>
              </a:tabLst>
            </a:pPr>
            <a:r>
              <a:rPr sz="2600" spc="265" dirty="0">
                <a:latin typeface="Cambria Math"/>
                <a:cs typeface="Cambria Math"/>
              </a:rPr>
              <a:t>*	</a:t>
            </a:r>
            <a:r>
              <a:rPr sz="2600" u="heavy" spc="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spc="-4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36610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4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26474" y="3069589"/>
            <a:ext cx="1657985" cy="1132840"/>
          </a:xfrm>
          <a:custGeom>
            <a:avLst/>
            <a:gdLst/>
            <a:ahLst/>
            <a:cxnLst/>
            <a:rect l="l" t="t" r="r" b="b"/>
            <a:pathLst>
              <a:path w="1657984" h="1132839">
                <a:moveTo>
                  <a:pt x="1524000" y="568172"/>
                </a:moveTo>
                <a:lnTo>
                  <a:pt x="0" y="568172"/>
                </a:lnTo>
                <a:lnTo>
                  <a:pt x="0" y="593572"/>
                </a:lnTo>
                <a:lnTo>
                  <a:pt x="1524000" y="593572"/>
                </a:lnTo>
                <a:lnTo>
                  <a:pt x="1524000" y="568172"/>
                </a:lnTo>
                <a:close/>
              </a:path>
              <a:path w="1657984" h="1132839">
                <a:moveTo>
                  <a:pt x="1657565" y="0"/>
                </a:moveTo>
                <a:lnTo>
                  <a:pt x="1542808" y="0"/>
                </a:lnTo>
                <a:lnTo>
                  <a:pt x="1542808" y="21590"/>
                </a:lnTo>
                <a:lnTo>
                  <a:pt x="1614030" y="21590"/>
                </a:lnTo>
                <a:lnTo>
                  <a:pt x="1614030" y="1132840"/>
                </a:lnTo>
                <a:lnTo>
                  <a:pt x="1657565" y="1132840"/>
                </a:lnTo>
                <a:lnTo>
                  <a:pt x="1657565" y="21590"/>
                </a:lnTo>
                <a:lnTo>
                  <a:pt x="1657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65045" y="2940811"/>
            <a:ext cx="3444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4360">
              <a:lnSpc>
                <a:spcPts val="3600"/>
              </a:lnSpc>
              <a:spcBef>
                <a:spcPts val="100"/>
              </a:spcBef>
            </a:pP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600"/>
              </a:lnSpc>
              <a:tabLst>
                <a:tab pos="1195705" algn="l"/>
              </a:tabLst>
            </a:pP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𝐸	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10546" y="3614420"/>
            <a:ext cx="1711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55" dirty="0">
                <a:latin typeface="Cambria Math"/>
                <a:cs typeface="Cambria Math"/>
              </a:rPr>
              <a:t>𝑝</a:t>
            </a:r>
            <a:r>
              <a:rPr sz="3900" spc="232" baseline="-14957" dirty="0">
                <a:latin typeface="Cambria Math"/>
                <a:cs typeface="Cambria Math"/>
              </a:rPr>
              <a:t>(</a:t>
            </a:r>
            <a:r>
              <a:rPr sz="3600" spc="155" dirty="0">
                <a:latin typeface="Cambria Math"/>
                <a:cs typeface="Cambria Math"/>
              </a:rPr>
              <a:t>(𝑧|𝑥)</a:t>
            </a:r>
            <a:r>
              <a:rPr sz="3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8984" y="4717795"/>
            <a:ext cx="5179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mbria Math"/>
                <a:cs typeface="Cambria Math"/>
              </a:rPr>
              <a:t>= </a:t>
            </a:r>
            <a:r>
              <a:rPr sz="3000" spc="120" dirty="0">
                <a:latin typeface="Cambria Math"/>
                <a:cs typeface="Cambria Math"/>
              </a:rPr>
              <a:t>𝐸</a:t>
            </a:r>
            <a:r>
              <a:rPr sz="3300" spc="179" baseline="-15151" dirty="0">
                <a:latin typeface="Cambria Math"/>
                <a:cs typeface="Cambria Math"/>
              </a:rPr>
              <a:t>(~*</a:t>
            </a:r>
            <a:r>
              <a:rPr sz="2700" spc="179" baseline="-33950" dirty="0">
                <a:latin typeface="Cambria Math"/>
                <a:cs typeface="Cambria Math"/>
              </a:rPr>
              <a:t>+</a:t>
            </a:r>
            <a:r>
              <a:rPr sz="3300" spc="179" baseline="-15151" dirty="0">
                <a:latin typeface="Cambria Math"/>
                <a:cs typeface="Cambria Math"/>
              </a:rPr>
              <a:t>((|-)</a:t>
            </a:r>
            <a:r>
              <a:rPr sz="3000" spc="120" dirty="0">
                <a:latin typeface="Cambria Math"/>
                <a:cs typeface="Cambria Math"/>
              </a:rPr>
              <a:t>[log </a:t>
            </a:r>
            <a:r>
              <a:rPr sz="3000" spc="145" dirty="0">
                <a:latin typeface="Cambria Math"/>
                <a:cs typeface="Cambria Math"/>
              </a:rPr>
              <a:t>𝑝</a:t>
            </a:r>
            <a:r>
              <a:rPr sz="3300" spc="217" baseline="-15151" dirty="0">
                <a:latin typeface="Cambria Math"/>
                <a:cs typeface="Cambria Math"/>
              </a:rPr>
              <a:t>.</a:t>
            </a:r>
            <a:r>
              <a:rPr sz="3000" spc="145" dirty="0">
                <a:latin typeface="Cambria Math"/>
                <a:cs typeface="Cambria Math"/>
              </a:rPr>
              <a:t>(𝑥|𝑧)] </a:t>
            </a:r>
            <a:r>
              <a:rPr sz="3000" dirty="0">
                <a:latin typeface="Cambria Math"/>
                <a:cs typeface="Cambria Math"/>
              </a:rPr>
              <a:t>−</a:t>
            </a:r>
            <a:r>
              <a:rPr sz="3000" spc="-275" dirty="0">
                <a:latin typeface="Cambria Math"/>
                <a:cs typeface="Cambria Math"/>
              </a:rPr>
              <a:t> </a:t>
            </a:r>
            <a:r>
              <a:rPr sz="3000" spc="95" dirty="0">
                <a:latin typeface="Cambria Math"/>
                <a:cs typeface="Cambria Math"/>
              </a:rPr>
              <a:t>𝐷</a:t>
            </a:r>
            <a:r>
              <a:rPr sz="3300" spc="142" baseline="-15151" dirty="0">
                <a:latin typeface="Cambria Math"/>
                <a:cs typeface="Cambria Math"/>
              </a:rPr>
              <a:t>/0</a:t>
            </a:r>
            <a:endParaRPr sz="3300" baseline="-15151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80253" y="4687925"/>
            <a:ext cx="2447925" cy="628650"/>
          </a:xfrm>
          <a:custGeom>
            <a:avLst/>
            <a:gdLst/>
            <a:ahLst/>
            <a:cxnLst/>
            <a:rect l="l" t="t" r="r" b="b"/>
            <a:pathLst>
              <a:path w="2447925" h="628650">
                <a:moveTo>
                  <a:pt x="141757" y="14871"/>
                </a:moveTo>
                <a:lnTo>
                  <a:pt x="79832" y="44831"/>
                </a:lnTo>
                <a:lnTo>
                  <a:pt x="56692" y="77152"/>
                </a:lnTo>
                <a:lnTo>
                  <a:pt x="36741" y="116078"/>
                </a:lnTo>
                <a:lnTo>
                  <a:pt x="20662" y="160121"/>
                </a:lnTo>
                <a:lnTo>
                  <a:pt x="9182" y="207797"/>
                </a:lnTo>
                <a:lnTo>
                  <a:pt x="2286" y="259092"/>
                </a:lnTo>
                <a:lnTo>
                  <a:pt x="0" y="314020"/>
                </a:lnTo>
                <a:lnTo>
                  <a:pt x="2286" y="368668"/>
                </a:lnTo>
                <a:lnTo>
                  <a:pt x="9182" y="419874"/>
                </a:lnTo>
                <a:lnTo>
                  <a:pt x="20662" y="467639"/>
                </a:lnTo>
                <a:lnTo>
                  <a:pt x="36741" y="511962"/>
                </a:lnTo>
                <a:lnTo>
                  <a:pt x="56692" y="551192"/>
                </a:lnTo>
                <a:lnTo>
                  <a:pt x="79832" y="583679"/>
                </a:lnTo>
                <a:lnTo>
                  <a:pt x="135610" y="628421"/>
                </a:lnTo>
                <a:lnTo>
                  <a:pt x="141757" y="613537"/>
                </a:lnTo>
                <a:lnTo>
                  <a:pt x="118097" y="594448"/>
                </a:lnTo>
                <a:lnTo>
                  <a:pt x="97193" y="569544"/>
                </a:lnTo>
                <a:lnTo>
                  <a:pt x="63614" y="502285"/>
                </a:lnTo>
                <a:lnTo>
                  <a:pt x="51333" y="460971"/>
                </a:lnTo>
                <a:lnTo>
                  <a:pt x="42545" y="415874"/>
                </a:lnTo>
                <a:lnTo>
                  <a:pt x="37287" y="367017"/>
                </a:lnTo>
                <a:lnTo>
                  <a:pt x="35521" y="314388"/>
                </a:lnTo>
                <a:lnTo>
                  <a:pt x="37299" y="260921"/>
                </a:lnTo>
                <a:lnTo>
                  <a:pt x="42621" y="211582"/>
                </a:lnTo>
                <a:lnTo>
                  <a:pt x="51485" y="166370"/>
                </a:lnTo>
                <a:lnTo>
                  <a:pt x="63893" y="125285"/>
                </a:lnTo>
                <a:lnTo>
                  <a:pt x="79400" y="89128"/>
                </a:lnTo>
                <a:lnTo>
                  <a:pt x="118325" y="33921"/>
                </a:lnTo>
                <a:lnTo>
                  <a:pt x="141757" y="14871"/>
                </a:lnTo>
                <a:close/>
              </a:path>
              <a:path w="2447925" h="628650">
                <a:moveTo>
                  <a:pt x="736930" y="152031"/>
                </a:moveTo>
                <a:lnTo>
                  <a:pt x="731901" y="137706"/>
                </a:lnTo>
                <a:lnTo>
                  <a:pt x="706323" y="146939"/>
                </a:lnTo>
                <a:lnTo>
                  <a:pt x="683882" y="160324"/>
                </a:lnTo>
                <a:lnTo>
                  <a:pt x="648474" y="199555"/>
                </a:lnTo>
                <a:lnTo>
                  <a:pt x="626630" y="251993"/>
                </a:lnTo>
                <a:lnTo>
                  <a:pt x="619353" y="314248"/>
                </a:lnTo>
                <a:lnTo>
                  <a:pt x="621169" y="346671"/>
                </a:lnTo>
                <a:lnTo>
                  <a:pt x="635685" y="404012"/>
                </a:lnTo>
                <a:lnTo>
                  <a:pt x="664476" y="450545"/>
                </a:lnTo>
                <a:lnTo>
                  <a:pt x="706247" y="481380"/>
                </a:lnTo>
                <a:lnTo>
                  <a:pt x="731901" y="490613"/>
                </a:lnTo>
                <a:lnTo>
                  <a:pt x="736371" y="476288"/>
                </a:lnTo>
                <a:lnTo>
                  <a:pt x="716267" y="467385"/>
                </a:lnTo>
                <a:lnTo>
                  <a:pt x="698906" y="454990"/>
                </a:lnTo>
                <a:lnTo>
                  <a:pt x="672465" y="419735"/>
                </a:lnTo>
                <a:lnTo>
                  <a:pt x="656767" y="371779"/>
                </a:lnTo>
                <a:lnTo>
                  <a:pt x="651535" y="312394"/>
                </a:lnTo>
                <a:lnTo>
                  <a:pt x="652843" y="282282"/>
                </a:lnTo>
                <a:lnTo>
                  <a:pt x="663308" y="230047"/>
                </a:lnTo>
                <a:lnTo>
                  <a:pt x="684339" y="188849"/>
                </a:lnTo>
                <a:lnTo>
                  <a:pt x="716572" y="160896"/>
                </a:lnTo>
                <a:lnTo>
                  <a:pt x="736930" y="152031"/>
                </a:lnTo>
                <a:close/>
              </a:path>
              <a:path w="2447925" h="628650">
                <a:moveTo>
                  <a:pt x="1009269" y="141071"/>
                </a:moveTo>
                <a:lnTo>
                  <a:pt x="980630" y="141071"/>
                </a:lnTo>
                <a:lnTo>
                  <a:pt x="980630" y="487286"/>
                </a:lnTo>
                <a:lnTo>
                  <a:pt x="1009269" y="487286"/>
                </a:lnTo>
                <a:lnTo>
                  <a:pt x="1009269" y="141071"/>
                </a:lnTo>
                <a:close/>
              </a:path>
              <a:path w="2447925" h="628650">
                <a:moveTo>
                  <a:pt x="1394599" y="314248"/>
                </a:moveTo>
                <a:lnTo>
                  <a:pt x="1387322" y="251993"/>
                </a:lnTo>
                <a:lnTo>
                  <a:pt x="1365478" y="199555"/>
                </a:lnTo>
                <a:lnTo>
                  <a:pt x="1330071" y="160324"/>
                </a:lnTo>
                <a:lnTo>
                  <a:pt x="1282052" y="137706"/>
                </a:lnTo>
                <a:lnTo>
                  <a:pt x="1277023" y="152031"/>
                </a:lnTo>
                <a:lnTo>
                  <a:pt x="1297457" y="160896"/>
                </a:lnTo>
                <a:lnTo>
                  <a:pt x="1315021" y="173164"/>
                </a:lnTo>
                <a:lnTo>
                  <a:pt x="1341577" y="207937"/>
                </a:lnTo>
                <a:lnTo>
                  <a:pt x="1357198" y="254838"/>
                </a:lnTo>
                <a:lnTo>
                  <a:pt x="1362417" y="312394"/>
                </a:lnTo>
                <a:lnTo>
                  <a:pt x="1361109" y="343522"/>
                </a:lnTo>
                <a:lnTo>
                  <a:pt x="1350645" y="397192"/>
                </a:lnTo>
                <a:lnTo>
                  <a:pt x="1329639" y="439102"/>
                </a:lnTo>
                <a:lnTo>
                  <a:pt x="1297686" y="467385"/>
                </a:lnTo>
                <a:lnTo>
                  <a:pt x="1277581" y="476288"/>
                </a:lnTo>
                <a:lnTo>
                  <a:pt x="1282052" y="490613"/>
                </a:lnTo>
                <a:lnTo>
                  <a:pt x="1330185" y="468033"/>
                </a:lnTo>
                <a:lnTo>
                  <a:pt x="1365580" y="428942"/>
                </a:lnTo>
                <a:lnTo>
                  <a:pt x="1387348" y="376593"/>
                </a:lnTo>
                <a:lnTo>
                  <a:pt x="1392783" y="346671"/>
                </a:lnTo>
                <a:lnTo>
                  <a:pt x="1394599" y="314248"/>
                </a:lnTo>
                <a:close/>
              </a:path>
              <a:path w="2447925" h="628650">
                <a:moveTo>
                  <a:pt x="1937778" y="152031"/>
                </a:moveTo>
                <a:lnTo>
                  <a:pt x="1932749" y="137706"/>
                </a:lnTo>
                <a:lnTo>
                  <a:pt x="1907171" y="146939"/>
                </a:lnTo>
                <a:lnTo>
                  <a:pt x="1884730" y="160324"/>
                </a:lnTo>
                <a:lnTo>
                  <a:pt x="1849323" y="199555"/>
                </a:lnTo>
                <a:lnTo>
                  <a:pt x="1827479" y="251993"/>
                </a:lnTo>
                <a:lnTo>
                  <a:pt x="1820202" y="314248"/>
                </a:lnTo>
                <a:lnTo>
                  <a:pt x="1822018" y="346671"/>
                </a:lnTo>
                <a:lnTo>
                  <a:pt x="1836521" y="404012"/>
                </a:lnTo>
                <a:lnTo>
                  <a:pt x="1865325" y="450545"/>
                </a:lnTo>
                <a:lnTo>
                  <a:pt x="1907095" y="481380"/>
                </a:lnTo>
                <a:lnTo>
                  <a:pt x="1932749" y="490613"/>
                </a:lnTo>
                <a:lnTo>
                  <a:pt x="1937219" y="476288"/>
                </a:lnTo>
                <a:lnTo>
                  <a:pt x="1917115" y="467385"/>
                </a:lnTo>
                <a:lnTo>
                  <a:pt x="1899754" y="454990"/>
                </a:lnTo>
                <a:lnTo>
                  <a:pt x="1873313" y="419735"/>
                </a:lnTo>
                <a:lnTo>
                  <a:pt x="1857616" y="371779"/>
                </a:lnTo>
                <a:lnTo>
                  <a:pt x="1852383" y="312394"/>
                </a:lnTo>
                <a:lnTo>
                  <a:pt x="1853692" y="282282"/>
                </a:lnTo>
                <a:lnTo>
                  <a:pt x="1864156" y="230047"/>
                </a:lnTo>
                <a:lnTo>
                  <a:pt x="1885188" y="188849"/>
                </a:lnTo>
                <a:lnTo>
                  <a:pt x="1917420" y="160896"/>
                </a:lnTo>
                <a:lnTo>
                  <a:pt x="1937778" y="152031"/>
                </a:lnTo>
                <a:close/>
              </a:path>
              <a:path w="2447925" h="628650">
                <a:moveTo>
                  <a:pt x="2260168" y="314248"/>
                </a:moveTo>
                <a:lnTo>
                  <a:pt x="2252891" y="251993"/>
                </a:lnTo>
                <a:lnTo>
                  <a:pt x="2231047" y="199555"/>
                </a:lnTo>
                <a:lnTo>
                  <a:pt x="2195639" y="160324"/>
                </a:lnTo>
                <a:lnTo>
                  <a:pt x="2147620" y="137706"/>
                </a:lnTo>
                <a:lnTo>
                  <a:pt x="2142591" y="152031"/>
                </a:lnTo>
                <a:lnTo>
                  <a:pt x="2163026" y="160896"/>
                </a:lnTo>
                <a:lnTo>
                  <a:pt x="2180590" y="173164"/>
                </a:lnTo>
                <a:lnTo>
                  <a:pt x="2207145" y="207937"/>
                </a:lnTo>
                <a:lnTo>
                  <a:pt x="2222766" y="254838"/>
                </a:lnTo>
                <a:lnTo>
                  <a:pt x="2227986" y="312394"/>
                </a:lnTo>
                <a:lnTo>
                  <a:pt x="2226678" y="343522"/>
                </a:lnTo>
                <a:lnTo>
                  <a:pt x="2216213" y="397192"/>
                </a:lnTo>
                <a:lnTo>
                  <a:pt x="2195207" y="439102"/>
                </a:lnTo>
                <a:lnTo>
                  <a:pt x="2163254" y="467385"/>
                </a:lnTo>
                <a:lnTo>
                  <a:pt x="2143150" y="476288"/>
                </a:lnTo>
                <a:lnTo>
                  <a:pt x="2147620" y="490613"/>
                </a:lnTo>
                <a:lnTo>
                  <a:pt x="2195753" y="468033"/>
                </a:lnTo>
                <a:lnTo>
                  <a:pt x="2231148" y="428942"/>
                </a:lnTo>
                <a:lnTo>
                  <a:pt x="2252916" y="376593"/>
                </a:lnTo>
                <a:lnTo>
                  <a:pt x="2258352" y="346671"/>
                </a:lnTo>
                <a:lnTo>
                  <a:pt x="2260168" y="314248"/>
                </a:lnTo>
                <a:close/>
              </a:path>
              <a:path w="2447925" h="628650">
                <a:moveTo>
                  <a:pt x="2447671" y="314020"/>
                </a:moveTo>
                <a:lnTo>
                  <a:pt x="2445372" y="259092"/>
                </a:lnTo>
                <a:lnTo>
                  <a:pt x="2438489" y="207797"/>
                </a:lnTo>
                <a:lnTo>
                  <a:pt x="2427008" y="160121"/>
                </a:lnTo>
                <a:lnTo>
                  <a:pt x="2410930" y="116078"/>
                </a:lnTo>
                <a:lnTo>
                  <a:pt x="2390965" y="77152"/>
                </a:lnTo>
                <a:lnTo>
                  <a:pt x="2367800" y="44831"/>
                </a:lnTo>
                <a:lnTo>
                  <a:pt x="2311870" y="0"/>
                </a:lnTo>
                <a:lnTo>
                  <a:pt x="2305913" y="14871"/>
                </a:lnTo>
                <a:lnTo>
                  <a:pt x="2329345" y="33921"/>
                </a:lnTo>
                <a:lnTo>
                  <a:pt x="2350122" y="58661"/>
                </a:lnTo>
                <a:lnTo>
                  <a:pt x="2383777" y="125285"/>
                </a:lnTo>
                <a:lnTo>
                  <a:pt x="2396185" y="166370"/>
                </a:lnTo>
                <a:lnTo>
                  <a:pt x="2405049" y="211582"/>
                </a:lnTo>
                <a:lnTo>
                  <a:pt x="2410371" y="260921"/>
                </a:lnTo>
                <a:lnTo>
                  <a:pt x="2412136" y="314388"/>
                </a:lnTo>
                <a:lnTo>
                  <a:pt x="2410383" y="367017"/>
                </a:lnTo>
                <a:lnTo>
                  <a:pt x="2405100" y="415874"/>
                </a:lnTo>
                <a:lnTo>
                  <a:pt x="2396286" y="460971"/>
                </a:lnTo>
                <a:lnTo>
                  <a:pt x="2383955" y="502285"/>
                </a:lnTo>
                <a:lnTo>
                  <a:pt x="2368512" y="538822"/>
                </a:lnTo>
                <a:lnTo>
                  <a:pt x="2329484" y="594448"/>
                </a:lnTo>
                <a:lnTo>
                  <a:pt x="2305913" y="613537"/>
                </a:lnTo>
                <a:lnTo>
                  <a:pt x="2311870" y="628421"/>
                </a:lnTo>
                <a:lnTo>
                  <a:pt x="2367800" y="583679"/>
                </a:lnTo>
                <a:lnTo>
                  <a:pt x="2390965" y="551192"/>
                </a:lnTo>
                <a:lnTo>
                  <a:pt x="2410930" y="511962"/>
                </a:lnTo>
                <a:lnTo>
                  <a:pt x="2427008" y="467639"/>
                </a:lnTo>
                <a:lnTo>
                  <a:pt x="2438489" y="419874"/>
                </a:lnTo>
                <a:lnTo>
                  <a:pt x="2445372" y="368668"/>
                </a:lnTo>
                <a:lnTo>
                  <a:pt x="2447671" y="314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551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394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89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570765" y="4527296"/>
            <a:ext cx="6517005" cy="1707514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866900" indent="-1804035">
              <a:lnSpc>
                <a:spcPct val="100000"/>
              </a:lnSpc>
              <a:spcBef>
                <a:spcPts val="1600"/>
              </a:spcBef>
              <a:tabLst>
                <a:tab pos="653415" algn="l"/>
                <a:tab pos="1337310" algn="l"/>
                <a:tab pos="1854200" algn="l"/>
                <a:tab pos="2473960" algn="l"/>
                <a:tab pos="4208780" algn="l"/>
                <a:tab pos="4892675" algn="l"/>
                <a:tab pos="5593080" algn="l"/>
                <a:tab pos="6276975" algn="l"/>
              </a:tabLst>
            </a:pPr>
            <a:r>
              <a:rPr sz="3000" spc="195" dirty="0">
                <a:latin typeface="Cambria Math"/>
                <a:cs typeface="Cambria Math"/>
              </a:rPr>
              <a:t>𝑞</a:t>
            </a:r>
            <a:r>
              <a:rPr sz="3300" spc="292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𝑝	𝑧	+ </a:t>
            </a:r>
            <a:r>
              <a:rPr sz="3000" spc="145" dirty="0">
                <a:latin typeface="Cambria Math"/>
                <a:cs typeface="Cambria Math"/>
              </a:rPr>
              <a:t>𝐷</a:t>
            </a:r>
            <a:r>
              <a:rPr sz="3300" spc="217" baseline="-15151" dirty="0">
                <a:latin typeface="Cambria Math"/>
                <a:cs typeface="Cambria Math"/>
              </a:rPr>
              <a:t>/0</a:t>
            </a:r>
            <a:r>
              <a:rPr sz="3000" spc="145" dirty="0">
                <a:latin typeface="Cambria Math"/>
                <a:cs typeface="Cambria Math"/>
              </a:rPr>
              <a:t>(𝑞</a:t>
            </a:r>
            <a:r>
              <a:rPr sz="3300" spc="217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0" dirty="0">
                <a:latin typeface="Cambria Math"/>
                <a:cs typeface="Cambria Math"/>
              </a:rPr>
              <a:t> </a:t>
            </a:r>
            <a:r>
              <a:rPr sz="3000" spc="420" dirty="0">
                <a:latin typeface="Cambria Math"/>
                <a:cs typeface="Cambria Math"/>
              </a:rPr>
              <a:t>𝑝</a:t>
            </a:r>
            <a:r>
              <a:rPr sz="3300" spc="630" baseline="-15151" dirty="0">
                <a:latin typeface="Cambria Math"/>
                <a:cs typeface="Cambria Math"/>
              </a:rPr>
              <a:t>.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)</a:t>
            </a:r>
            <a:endParaRPr sz="3000">
              <a:latin typeface="Cambria Math"/>
              <a:cs typeface="Cambria Math"/>
            </a:endParaRPr>
          </a:p>
          <a:p>
            <a:pPr marL="1866900" marR="30480">
              <a:lnSpc>
                <a:spcPct val="100699"/>
              </a:lnSpc>
              <a:spcBef>
                <a:spcPts val="1375"/>
              </a:spcBef>
            </a:pP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KL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divergence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between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encoder  and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posterior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decoder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6604" y="1827276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220" y="160578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1984" y="1935953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1719" y="1387308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62487" y="1258315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66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7013" y="2039136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59" y="4014"/>
                </a:moveTo>
                <a:lnTo>
                  <a:pt x="533180" y="4014"/>
                </a:lnTo>
                <a:lnTo>
                  <a:pt x="533180" y="419468"/>
                </a:lnTo>
                <a:lnTo>
                  <a:pt x="567559" y="419468"/>
                </a:lnTo>
                <a:lnTo>
                  <a:pt x="567559" y="4014"/>
                </a:lnTo>
                <a:close/>
              </a:path>
              <a:path w="567689" h="423544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8" y="319578"/>
                </a:lnTo>
                <a:lnTo>
                  <a:pt x="54149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24685" y="1935953"/>
            <a:ext cx="3886200" cy="25400"/>
          </a:xfrm>
          <a:custGeom>
            <a:avLst/>
            <a:gdLst/>
            <a:ahLst/>
            <a:cxnLst/>
            <a:rect l="l" t="t" r="r" b="b"/>
            <a:pathLst>
              <a:path w="3886200" h="25400">
                <a:moveTo>
                  <a:pt x="3886200" y="0"/>
                </a:moveTo>
                <a:lnTo>
                  <a:pt x="0" y="0"/>
                </a:lnTo>
                <a:lnTo>
                  <a:pt x="0" y="25400"/>
                </a:lnTo>
                <a:lnTo>
                  <a:pt x="3886200" y="25400"/>
                </a:lnTo>
                <a:lnTo>
                  <a:pt x="388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47086" y="1366734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2" y="0"/>
                </a:moveTo>
                <a:lnTo>
                  <a:pt x="787894" y="17189"/>
                </a:lnTo>
                <a:lnTo>
                  <a:pt x="812409" y="27828"/>
                </a:lnTo>
                <a:lnTo>
                  <a:pt x="833492" y="42555"/>
                </a:lnTo>
                <a:lnTo>
                  <a:pt x="865360" y="84274"/>
                </a:lnTo>
                <a:lnTo>
                  <a:pt x="884112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2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7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5" y="11085"/>
                </a:lnTo>
                <a:lnTo>
                  <a:pt x="793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17594" y="1366734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2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3" y="48199"/>
                </a:lnTo>
                <a:lnTo>
                  <a:pt x="423241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4583" y="1240028"/>
            <a:ext cx="6518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61995" algn="l"/>
                <a:tab pos="3663315" algn="l"/>
                <a:tab pos="4081145" algn="l"/>
                <a:tab pos="4531995" algn="l"/>
                <a:tab pos="4950460" algn="l"/>
              </a:tabLst>
            </a:pPr>
            <a:r>
              <a:rPr sz="5400" spc="37" baseline="-2314" dirty="0">
                <a:latin typeface="Cambria Math"/>
                <a:cs typeface="Cambria Math"/>
              </a:rPr>
              <a:t>𝑧)𝑝(𝑧) </a:t>
            </a:r>
            <a:r>
              <a:rPr sz="5400" baseline="-44753" dirty="0">
                <a:latin typeface="Cambria Math"/>
                <a:cs typeface="Cambria Math"/>
              </a:rPr>
              <a:t>=</a:t>
            </a:r>
            <a:r>
              <a:rPr sz="5400" spc="607" baseline="-44753" dirty="0">
                <a:latin typeface="Cambria Math"/>
                <a:cs typeface="Cambria Math"/>
              </a:rPr>
              <a:t> </a:t>
            </a:r>
            <a:r>
              <a:rPr sz="5400" spc="-7" baseline="-44753" dirty="0">
                <a:latin typeface="Cambria Math"/>
                <a:cs typeface="Cambria Math"/>
              </a:rPr>
              <a:t>log</a:t>
            </a:r>
            <a:r>
              <a:rPr sz="5400" spc="-300" baseline="-44753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	𝑝	𝑧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4957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81617" y="2039136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67547" y="4014"/>
                </a:moveTo>
                <a:lnTo>
                  <a:pt x="433169" y="4014"/>
                </a:lnTo>
                <a:lnTo>
                  <a:pt x="433169" y="419468"/>
                </a:lnTo>
                <a:lnTo>
                  <a:pt x="467547" y="419468"/>
                </a:lnTo>
                <a:lnTo>
                  <a:pt x="467547" y="4014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2" y="246975"/>
                </a:lnTo>
                <a:lnTo>
                  <a:pt x="876235" y="311381"/>
                </a:lnTo>
                <a:lnTo>
                  <a:pt x="851036" y="361680"/>
                </a:lnTo>
                <a:lnTo>
                  <a:pt x="812694" y="395613"/>
                </a:lnTo>
                <a:lnTo>
                  <a:pt x="788563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2380" y="1910588"/>
            <a:ext cx="695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306830" algn="l"/>
                <a:tab pos="3887470" algn="l"/>
                <a:tab pos="4558665" algn="l"/>
                <a:tab pos="4931410" algn="l"/>
                <a:tab pos="537781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	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009" y="3306571"/>
            <a:ext cx="4739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85335" algn="l"/>
              </a:tabLst>
            </a:pPr>
            <a:r>
              <a:rPr sz="3600" dirty="0">
                <a:latin typeface="Cambria Math"/>
                <a:cs typeface="Cambria Math"/>
              </a:rPr>
              <a:t>= </a:t>
            </a:r>
            <a:r>
              <a:rPr sz="3600" spc="45" dirty="0">
                <a:latin typeface="Cambria Math"/>
                <a:cs typeface="Cambria Math"/>
              </a:rPr>
              <a:t>𝐸</a:t>
            </a:r>
            <a:r>
              <a:rPr sz="3900" spc="67" baseline="-16025" dirty="0">
                <a:latin typeface="Cambria Math"/>
                <a:cs typeface="Cambria Math"/>
              </a:rPr>
              <a:t>*</a:t>
            </a:r>
            <a:r>
              <a:rPr sz="3600" spc="45" dirty="0">
                <a:latin typeface="Cambria Math"/>
                <a:cs typeface="Cambria Math"/>
              </a:rPr>
              <a:t>[log </a:t>
            </a:r>
            <a:r>
              <a:rPr sz="3600" spc="105" dirty="0">
                <a:latin typeface="Cambria Math"/>
                <a:cs typeface="Cambria Math"/>
              </a:rPr>
              <a:t>𝑝</a:t>
            </a:r>
            <a:r>
              <a:rPr sz="3900" spc="157" baseline="-16025" dirty="0">
                <a:latin typeface="Cambria Math"/>
                <a:cs typeface="Cambria Math"/>
              </a:rPr>
              <a:t>(</a:t>
            </a:r>
            <a:r>
              <a:rPr sz="3600" spc="105" dirty="0">
                <a:latin typeface="Cambria Math"/>
                <a:cs typeface="Cambria Math"/>
              </a:rPr>
              <a:t>(𝑥|𝑧)] </a:t>
            </a:r>
            <a:r>
              <a:rPr sz="3600" dirty="0">
                <a:latin typeface="Cambria Math"/>
                <a:cs typeface="Cambria Math"/>
              </a:rPr>
              <a:t>−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35" dirty="0">
                <a:latin typeface="Cambria Math"/>
                <a:cs typeface="Cambria Math"/>
              </a:rPr>
              <a:t>𝐸</a:t>
            </a:r>
            <a:r>
              <a:rPr sz="3900" spc="52" baseline="-16025" dirty="0">
                <a:latin typeface="Cambria Math"/>
                <a:cs typeface="Cambria Math"/>
              </a:rPr>
              <a:t>*	</a:t>
            </a:r>
            <a:r>
              <a:rPr sz="3900" u="heavy" spc="52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900" u="heavy" spc="-600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900" baseline="-1602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04791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5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4273" y="3068535"/>
            <a:ext cx="1656714" cy="1134110"/>
          </a:xfrm>
          <a:custGeom>
            <a:avLst/>
            <a:gdLst/>
            <a:ahLst/>
            <a:cxnLst/>
            <a:rect l="l" t="t" r="r" b="b"/>
            <a:pathLst>
              <a:path w="1656715" h="1134110">
                <a:moveTo>
                  <a:pt x="703757" y="17195"/>
                </a:moveTo>
                <a:lnTo>
                  <a:pt x="697725" y="0"/>
                </a:lnTo>
                <a:lnTo>
                  <a:pt x="667029" y="11087"/>
                </a:lnTo>
                <a:lnTo>
                  <a:pt x="640105" y="27152"/>
                </a:lnTo>
                <a:lnTo>
                  <a:pt x="597598" y="74231"/>
                </a:lnTo>
                <a:lnTo>
                  <a:pt x="571398" y="137160"/>
                </a:lnTo>
                <a:lnTo>
                  <a:pt x="562660" y="211861"/>
                </a:lnTo>
                <a:lnTo>
                  <a:pt x="564845" y="250774"/>
                </a:lnTo>
                <a:lnTo>
                  <a:pt x="582256" y="319582"/>
                </a:lnTo>
                <a:lnTo>
                  <a:pt x="616813" y="375424"/>
                </a:lnTo>
                <a:lnTo>
                  <a:pt x="666940" y="412419"/>
                </a:lnTo>
                <a:lnTo>
                  <a:pt x="697725" y="423494"/>
                </a:lnTo>
                <a:lnTo>
                  <a:pt x="703084" y="406311"/>
                </a:lnTo>
                <a:lnTo>
                  <a:pt x="678954" y="395617"/>
                </a:lnTo>
                <a:lnTo>
                  <a:pt x="658126" y="380746"/>
                </a:lnTo>
                <a:lnTo>
                  <a:pt x="626402" y="338442"/>
                </a:lnTo>
                <a:lnTo>
                  <a:pt x="607568" y="280898"/>
                </a:lnTo>
                <a:lnTo>
                  <a:pt x="601281" y="209626"/>
                </a:lnTo>
                <a:lnTo>
                  <a:pt x="602856" y="173494"/>
                </a:lnTo>
                <a:lnTo>
                  <a:pt x="615416" y="110820"/>
                </a:lnTo>
                <a:lnTo>
                  <a:pt x="640651" y="61379"/>
                </a:lnTo>
                <a:lnTo>
                  <a:pt x="679335" y="27838"/>
                </a:lnTo>
                <a:lnTo>
                  <a:pt x="703757" y="17195"/>
                </a:lnTo>
                <a:close/>
              </a:path>
              <a:path w="1656715" h="1134110">
                <a:moveTo>
                  <a:pt x="775576" y="689597"/>
                </a:moveTo>
                <a:lnTo>
                  <a:pt x="769543" y="672401"/>
                </a:lnTo>
                <a:lnTo>
                  <a:pt x="738847" y="683488"/>
                </a:lnTo>
                <a:lnTo>
                  <a:pt x="711923" y="699554"/>
                </a:lnTo>
                <a:lnTo>
                  <a:pt x="669417" y="746633"/>
                </a:lnTo>
                <a:lnTo>
                  <a:pt x="643216" y="809561"/>
                </a:lnTo>
                <a:lnTo>
                  <a:pt x="634479" y="884262"/>
                </a:lnTo>
                <a:lnTo>
                  <a:pt x="636663" y="923175"/>
                </a:lnTo>
                <a:lnTo>
                  <a:pt x="654075" y="991984"/>
                </a:lnTo>
                <a:lnTo>
                  <a:pt x="688632" y="1047826"/>
                </a:lnTo>
                <a:lnTo>
                  <a:pt x="738759" y="1084821"/>
                </a:lnTo>
                <a:lnTo>
                  <a:pt x="769543" y="1095895"/>
                </a:lnTo>
                <a:lnTo>
                  <a:pt x="774903" y="1078712"/>
                </a:lnTo>
                <a:lnTo>
                  <a:pt x="750773" y="1068019"/>
                </a:lnTo>
                <a:lnTo>
                  <a:pt x="729945" y="1053147"/>
                </a:lnTo>
                <a:lnTo>
                  <a:pt x="698220" y="1010843"/>
                </a:lnTo>
                <a:lnTo>
                  <a:pt x="679386" y="953300"/>
                </a:lnTo>
                <a:lnTo>
                  <a:pt x="673100" y="882027"/>
                </a:lnTo>
                <a:lnTo>
                  <a:pt x="674674" y="845896"/>
                </a:lnTo>
                <a:lnTo>
                  <a:pt x="687235" y="783221"/>
                </a:lnTo>
                <a:lnTo>
                  <a:pt x="712470" y="733780"/>
                </a:lnTo>
                <a:lnTo>
                  <a:pt x="751154" y="700239"/>
                </a:lnTo>
                <a:lnTo>
                  <a:pt x="775576" y="689597"/>
                </a:lnTo>
                <a:close/>
              </a:path>
              <a:path w="1656715" h="1134110">
                <a:moveTo>
                  <a:pt x="1030211" y="4013"/>
                </a:moveTo>
                <a:lnTo>
                  <a:pt x="995832" y="4013"/>
                </a:lnTo>
                <a:lnTo>
                  <a:pt x="995832" y="419468"/>
                </a:lnTo>
                <a:lnTo>
                  <a:pt x="1030211" y="419468"/>
                </a:lnTo>
                <a:lnTo>
                  <a:pt x="1030211" y="4013"/>
                </a:lnTo>
                <a:close/>
              </a:path>
              <a:path w="1656715" h="1134110">
                <a:moveTo>
                  <a:pt x="1162088" y="884262"/>
                </a:moveTo>
                <a:lnTo>
                  <a:pt x="1159903" y="845439"/>
                </a:lnTo>
                <a:lnTo>
                  <a:pt x="1142428" y="776630"/>
                </a:lnTo>
                <a:lnTo>
                  <a:pt x="1107782" y="720610"/>
                </a:lnTo>
                <a:lnTo>
                  <a:pt x="1057719" y="683488"/>
                </a:lnTo>
                <a:lnTo>
                  <a:pt x="1027023" y="672401"/>
                </a:lnTo>
                <a:lnTo>
                  <a:pt x="1020991" y="689597"/>
                </a:lnTo>
                <a:lnTo>
                  <a:pt x="1045514" y="700239"/>
                </a:lnTo>
                <a:lnTo>
                  <a:pt x="1066596" y="714959"/>
                </a:lnTo>
                <a:lnTo>
                  <a:pt x="1098461" y="756678"/>
                </a:lnTo>
                <a:lnTo>
                  <a:pt x="1117206" y="812965"/>
                </a:lnTo>
                <a:lnTo>
                  <a:pt x="1123467" y="882027"/>
                </a:lnTo>
                <a:lnTo>
                  <a:pt x="1121892" y="919378"/>
                </a:lnTo>
                <a:lnTo>
                  <a:pt x="1109332" y="983792"/>
                </a:lnTo>
                <a:lnTo>
                  <a:pt x="1084135" y="1034084"/>
                </a:lnTo>
                <a:lnTo>
                  <a:pt x="1045794" y="1068019"/>
                </a:lnTo>
                <a:lnTo>
                  <a:pt x="1021664" y="1078712"/>
                </a:lnTo>
                <a:lnTo>
                  <a:pt x="1027023" y="1095895"/>
                </a:lnTo>
                <a:lnTo>
                  <a:pt x="1084783" y="1068806"/>
                </a:lnTo>
                <a:lnTo>
                  <a:pt x="1127264" y="1021892"/>
                </a:lnTo>
                <a:lnTo>
                  <a:pt x="1153375" y="959078"/>
                </a:lnTo>
                <a:lnTo>
                  <a:pt x="1159903" y="923175"/>
                </a:lnTo>
                <a:lnTo>
                  <a:pt x="1162088" y="884262"/>
                </a:lnTo>
                <a:close/>
              </a:path>
              <a:path w="1656715" h="1134110">
                <a:moveTo>
                  <a:pt x="1491653" y="211861"/>
                </a:moveTo>
                <a:lnTo>
                  <a:pt x="1489468" y="173037"/>
                </a:lnTo>
                <a:lnTo>
                  <a:pt x="1471993" y="104228"/>
                </a:lnTo>
                <a:lnTo>
                  <a:pt x="1437347" y="48209"/>
                </a:lnTo>
                <a:lnTo>
                  <a:pt x="1387284" y="11087"/>
                </a:lnTo>
                <a:lnTo>
                  <a:pt x="1356588" y="0"/>
                </a:lnTo>
                <a:lnTo>
                  <a:pt x="1350556" y="17195"/>
                </a:lnTo>
                <a:lnTo>
                  <a:pt x="1375079" y="27838"/>
                </a:lnTo>
                <a:lnTo>
                  <a:pt x="1396161" y="42557"/>
                </a:lnTo>
                <a:lnTo>
                  <a:pt x="1428026" y="84277"/>
                </a:lnTo>
                <a:lnTo>
                  <a:pt x="1446771" y="140563"/>
                </a:lnTo>
                <a:lnTo>
                  <a:pt x="1453032" y="209626"/>
                </a:lnTo>
                <a:lnTo>
                  <a:pt x="1451457" y="246976"/>
                </a:lnTo>
                <a:lnTo>
                  <a:pt x="1438897" y="311391"/>
                </a:lnTo>
                <a:lnTo>
                  <a:pt x="1413700" y="361683"/>
                </a:lnTo>
                <a:lnTo>
                  <a:pt x="1375359" y="395617"/>
                </a:lnTo>
                <a:lnTo>
                  <a:pt x="1351229" y="406311"/>
                </a:lnTo>
                <a:lnTo>
                  <a:pt x="1356588" y="423494"/>
                </a:lnTo>
                <a:lnTo>
                  <a:pt x="1414348" y="396405"/>
                </a:lnTo>
                <a:lnTo>
                  <a:pt x="1456829" y="349491"/>
                </a:lnTo>
                <a:lnTo>
                  <a:pt x="1482940" y="286677"/>
                </a:lnTo>
                <a:lnTo>
                  <a:pt x="1489468" y="250774"/>
                </a:lnTo>
                <a:lnTo>
                  <a:pt x="1491653" y="211861"/>
                </a:lnTo>
                <a:close/>
              </a:path>
              <a:path w="1656715" h="1134110">
                <a:moveTo>
                  <a:pt x="1524000" y="569226"/>
                </a:moveTo>
                <a:lnTo>
                  <a:pt x="0" y="569226"/>
                </a:lnTo>
                <a:lnTo>
                  <a:pt x="0" y="594626"/>
                </a:lnTo>
                <a:lnTo>
                  <a:pt x="1524000" y="594626"/>
                </a:lnTo>
                <a:lnTo>
                  <a:pt x="1524000" y="569226"/>
                </a:lnTo>
                <a:close/>
              </a:path>
              <a:path w="1656715" h="1134110">
                <a:moveTo>
                  <a:pt x="1656613" y="1054"/>
                </a:moveTo>
                <a:lnTo>
                  <a:pt x="1541856" y="1054"/>
                </a:lnTo>
                <a:lnTo>
                  <a:pt x="1541856" y="22644"/>
                </a:lnTo>
                <a:lnTo>
                  <a:pt x="1613077" y="22644"/>
                </a:lnTo>
                <a:lnTo>
                  <a:pt x="1613077" y="1133894"/>
                </a:lnTo>
                <a:lnTo>
                  <a:pt x="1656613" y="1133894"/>
                </a:lnTo>
                <a:lnTo>
                  <a:pt x="1656613" y="22644"/>
                </a:lnTo>
                <a:lnTo>
                  <a:pt x="1656613" y="1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78766" y="2940811"/>
            <a:ext cx="2410460" cy="93980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50800" marR="30480" indent="668020">
              <a:lnSpc>
                <a:spcPct val="66700"/>
              </a:lnSpc>
              <a:spcBef>
                <a:spcPts val="1535"/>
              </a:spcBef>
              <a:tabLst>
                <a:tab pos="1048385" algn="l"/>
                <a:tab pos="1427480" algn="l"/>
                <a:tab pos="1499235" algn="l"/>
                <a:tab pos="1800225" algn="l"/>
                <a:tab pos="2256790" algn="l"/>
              </a:tabLst>
            </a:pPr>
            <a:r>
              <a:rPr sz="3600" spc="415" dirty="0">
                <a:latin typeface="Cambria Math"/>
                <a:cs typeface="Cambria Math"/>
              </a:rPr>
              <a:t>𝑞</a:t>
            </a:r>
            <a:r>
              <a:rPr sz="3900" spc="622" baseline="-16025" dirty="0">
                <a:latin typeface="Cambria Math"/>
                <a:cs typeface="Cambria Math"/>
              </a:rPr>
              <a:t>)	</a:t>
            </a:r>
            <a:r>
              <a:rPr sz="3600" dirty="0">
                <a:latin typeface="Cambria Math"/>
                <a:cs typeface="Cambria Math"/>
              </a:rPr>
              <a:t>𝑧	𝑥  </a:t>
            </a:r>
            <a:r>
              <a:rPr sz="3600" spc="-5" dirty="0">
                <a:latin typeface="Cambria Math"/>
                <a:cs typeface="Cambria Math"/>
              </a:rPr>
              <a:t>log	</a:t>
            </a:r>
            <a:r>
              <a:rPr sz="5400" baseline="-37037" dirty="0">
                <a:latin typeface="Cambria Math"/>
                <a:cs typeface="Cambria Math"/>
              </a:rPr>
              <a:t>𝑝		𝑧		</a:t>
            </a:r>
            <a:r>
              <a:rPr sz="5400" u="heavy" baseline="-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5400" baseline="-3703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94534" y="3528060"/>
            <a:ext cx="4699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30" algn="l"/>
              </a:tabLst>
            </a:pPr>
            <a:r>
              <a:rPr sz="2600" spc="265" dirty="0">
                <a:latin typeface="Cambria Math"/>
                <a:cs typeface="Cambria Math"/>
              </a:rPr>
              <a:t>*	</a:t>
            </a:r>
            <a:r>
              <a:rPr sz="2600" u="heavy" spc="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spc="-4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36610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4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26474" y="3069589"/>
            <a:ext cx="1657985" cy="1132840"/>
          </a:xfrm>
          <a:custGeom>
            <a:avLst/>
            <a:gdLst/>
            <a:ahLst/>
            <a:cxnLst/>
            <a:rect l="l" t="t" r="r" b="b"/>
            <a:pathLst>
              <a:path w="1657984" h="1132839">
                <a:moveTo>
                  <a:pt x="1524000" y="568172"/>
                </a:moveTo>
                <a:lnTo>
                  <a:pt x="0" y="568172"/>
                </a:lnTo>
                <a:lnTo>
                  <a:pt x="0" y="593572"/>
                </a:lnTo>
                <a:lnTo>
                  <a:pt x="1524000" y="593572"/>
                </a:lnTo>
                <a:lnTo>
                  <a:pt x="1524000" y="568172"/>
                </a:lnTo>
                <a:close/>
              </a:path>
              <a:path w="1657984" h="1132839">
                <a:moveTo>
                  <a:pt x="1657565" y="0"/>
                </a:moveTo>
                <a:lnTo>
                  <a:pt x="1542808" y="0"/>
                </a:lnTo>
                <a:lnTo>
                  <a:pt x="1542808" y="21590"/>
                </a:lnTo>
                <a:lnTo>
                  <a:pt x="1614030" y="21590"/>
                </a:lnTo>
                <a:lnTo>
                  <a:pt x="1614030" y="1132840"/>
                </a:lnTo>
                <a:lnTo>
                  <a:pt x="1657565" y="1132840"/>
                </a:lnTo>
                <a:lnTo>
                  <a:pt x="1657565" y="21590"/>
                </a:lnTo>
                <a:lnTo>
                  <a:pt x="1657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65045" y="2940811"/>
            <a:ext cx="3444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4360">
              <a:lnSpc>
                <a:spcPts val="3600"/>
              </a:lnSpc>
              <a:spcBef>
                <a:spcPts val="100"/>
              </a:spcBef>
            </a:pP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600"/>
              </a:lnSpc>
              <a:tabLst>
                <a:tab pos="1195705" algn="l"/>
              </a:tabLst>
            </a:pP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𝐸	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10546" y="3614420"/>
            <a:ext cx="1711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55" dirty="0">
                <a:latin typeface="Cambria Math"/>
                <a:cs typeface="Cambria Math"/>
              </a:rPr>
              <a:t>𝑝</a:t>
            </a:r>
            <a:r>
              <a:rPr sz="3900" spc="232" baseline="-14957" dirty="0">
                <a:latin typeface="Cambria Math"/>
                <a:cs typeface="Cambria Math"/>
              </a:rPr>
              <a:t>(</a:t>
            </a:r>
            <a:r>
              <a:rPr sz="3600" spc="155" dirty="0">
                <a:latin typeface="Cambria Math"/>
                <a:cs typeface="Cambria Math"/>
              </a:rPr>
              <a:t>(𝑧|𝑥)</a:t>
            </a:r>
            <a:r>
              <a:rPr sz="3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8984" y="4717795"/>
            <a:ext cx="5179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mbria Math"/>
                <a:cs typeface="Cambria Math"/>
              </a:rPr>
              <a:t>= </a:t>
            </a:r>
            <a:r>
              <a:rPr sz="3000" spc="120" dirty="0">
                <a:latin typeface="Cambria Math"/>
                <a:cs typeface="Cambria Math"/>
              </a:rPr>
              <a:t>𝐸</a:t>
            </a:r>
            <a:r>
              <a:rPr sz="3300" spc="179" baseline="-15151" dirty="0">
                <a:latin typeface="Cambria Math"/>
                <a:cs typeface="Cambria Math"/>
              </a:rPr>
              <a:t>(~*</a:t>
            </a:r>
            <a:r>
              <a:rPr sz="2700" spc="179" baseline="-33950" dirty="0">
                <a:latin typeface="Cambria Math"/>
                <a:cs typeface="Cambria Math"/>
              </a:rPr>
              <a:t>+</a:t>
            </a:r>
            <a:r>
              <a:rPr sz="3300" spc="179" baseline="-15151" dirty="0">
                <a:latin typeface="Cambria Math"/>
                <a:cs typeface="Cambria Math"/>
              </a:rPr>
              <a:t>((|-)</a:t>
            </a:r>
            <a:r>
              <a:rPr sz="3000" spc="120" dirty="0">
                <a:latin typeface="Cambria Math"/>
                <a:cs typeface="Cambria Math"/>
              </a:rPr>
              <a:t>[log </a:t>
            </a:r>
            <a:r>
              <a:rPr sz="3000" spc="145" dirty="0">
                <a:latin typeface="Cambria Math"/>
                <a:cs typeface="Cambria Math"/>
              </a:rPr>
              <a:t>𝑝</a:t>
            </a:r>
            <a:r>
              <a:rPr sz="3300" spc="217" baseline="-15151" dirty="0">
                <a:latin typeface="Cambria Math"/>
                <a:cs typeface="Cambria Math"/>
              </a:rPr>
              <a:t>.</a:t>
            </a:r>
            <a:r>
              <a:rPr sz="3000" spc="145" dirty="0">
                <a:latin typeface="Cambria Math"/>
                <a:cs typeface="Cambria Math"/>
              </a:rPr>
              <a:t>(𝑥|𝑧)] </a:t>
            </a:r>
            <a:r>
              <a:rPr sz="3000" dirty="0">
                <a:latin typeface="Cambria Math"/>
                <a:cs typeface="Cambria Math"/>
              </a:rPr>
              <a:t>−</a:t>
            </a:r>
            <a:r>
              <a:rPr sz="3000" spc="-275" dirty="0">
                <a:latin typeface="Cambria Math"/>
                <a:cs typeface="Cambria Math"/>
              </a:rPr>
              <a:t> </a:t>
            </a:r>
            <a:r>
              <a:rPr sz="3000" spc="95" dirty="0">
                <a:latin typeface="Cambria Math"/>
                <a:cs typeface="Cambria Math"/>
              </a:rPr>
              <a:t>𝐷</a:t>
            </a:r>
            <a:r>
              <a:rPr sz="3300" spc="142" baseline="-15151" dirty="0">
                <a:latin typeface="Cambria Math"/>
                <a:cs typeface="Cambria Math"/>
              </a:rPr>
              <a:t>/0</a:t>
            </a:r>
            <a:endParaRPr sz="3300" baseline="-15151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80253" y="4687925"/>
            <a:ext cx="2447925" cy="628650"/>
          </a:xfrm>
          <a:custGeom>
            <a:avLst/>
            <a:gdLst/>
            <a:ahLst/>
            <a:cxnLst/>
            <a:rect l="l" t="t" r="r" b="b"/>
            <a:pathLst>
              <a:path w="2447925" h="628650">
                <a:moveTo>
                  <a:pt x="141757" y="14871"/>
                </a:moveTo>
                <a:lnTo>
                  <a:pt x="79832" y="44831"/>
                </a:lnTo>
                <a:lnTo>
                  <a:pt x="56692" y="77152"/>
                </a:lnTo>
                <a:lnTo>
                  <a:pt x="36741" y="116078"/>
                </a:lnTo>
                <a:lnTo>
                  <a:pt x="20662" y="160121"/>
                </a:lnTo>
                <a:lnTo>
                  <a:pt x="9182" y="207797"/>
                </a:lnTo>
                <a:lnTo>
                  <a:pt x="2286" y="259092"/>
                </a:lnTo>
                <a:lnTo>
                  <a:pt x="0" y="314020"/>
                </a:lnTo>
                <a:lnTo>
                  <a:pt x="2286" y="368668"/>
                </a:lnTo>
                <a:lnTo>
                  <a:pt x="9182" y="419874"/>
                </a:lnTo>
                <a:lnTo>
                  <a:pt x="20662" y="467639"/>
                </a:lnTo>
                <a:lnTo>
                  <a:pt x="36741" y="511962"/>
                </a:lnTo>
                <a:lnTo>
                  <a:pt x="56692" y="551192"/>
                </a:lnTo>
                <a:lnTo>
                  <a:pt x="79832" y="583679"/>
                </a:lnTo>
                <a:lnTo>
                  <a:pt x="135610" y="628421"/>
                </a:lnTo>
                <a:lnTo>
                  <a:pt x="141757" y="613537"/>
                </a:lnTo>
                <a:lnTo>
                  <a:pt x="118097" y="594448"/>
                </a:lnTo>
                <a:lnTo>
                  <a:pt x="97193" y="569544"/>
                </a:lnTo>
                <a:lnTo>
                  <a:pt x="63614" y="502285"/>
                </a:lnTo>
                <a:lnTo>
                  <a:pt x="51333" y="460971"/>
                </a:lnTo>
                <a:lnTo>
                  <a:pt x="42545" y="415874"/>
                </a:lnTo>
                <a:lnTo>
                  <a:pt x="37287" y="367017"/>
                </a:lnTo>
                <a:lnTo>
                  <a:pt x="35521" y="314388"/>
                </a:lnTo>
                <a:lnTo>
                  <a:pt x="37299" y="260921"/>
                </a:lnTo>
                <a:lnTo>
                  <a:pt x="42621" y="211582"/>
                </a:lnTo>
                <a:lnTo>
                  <a:pt x="51485" y="166370"/>
                </a:lnTo>
                <a:lnTo>
                  <a:pt x="63893" y="125285"/>
                </a:lnTo>
                <a:lnTo>
                  <a:pt x="79400" y="89128"/>
                </a:lnTo>
                <a:lnTo>
                  <a:pt x="118325" y="33921"/>
                </a:lnTo>
                <a:lnTo>
                  <a:pt x="141757" y="14871"/>
                </a:lnTo>
                <a:close/>
              </a:path>
              <a:path w="2447925" h="628650">
                <a:moveTo>
                  <a:pt x="736930" y="152031"/>
                </a:moveTo>
                <a:lnTo>
                  <a:pt x="731901" y="137706"/>
                </a:lnTo>
                <a:lnTo>
                  <a:pt x="706323" y="146939"/>
                </a:lnTo>
                <a:lnTo>
                  <a:pt x="683882" y="160324"/>
                </a:lnTo>
                <a:lnTo>
                  <a:pt x="648474" y="199555"/>
                </a:lnTo>
                <a:lnTo>
                  <a:pt x="626630" y="251993"/>
                </a:lnTo>
                <a:lnTo>
                  <a:pt x="619353" y="314248"/>
                </a:lnTo>
                <a:lnTo>
                  <a:pt x="621169" y="346671"/>
                </a:lnTo>
                <a:lnTo>
                  <a:pt x="635685" y="404012"/>
                </a:lnTo>
                <a:lnTo>
                  <a:pt x="664476" y="450545"/>
                </a:lnTo>
                <a:lnTo>
                  <a:pt x="706247" y="481380"/>
                </a:lnTo>
                <a:lnTo>
                  <a:pt x="731901" y="490613"/>
                </a:lnTo>
                <a:lnTo>
                  <a:pt x="736371" y="476288"/>
                </a:lnTo>
                <a:lnTo>
                  <a:pt x="716267" y="467385"/>
                </a:lnTo>
                <a:lnTo>
                  <a:pt x="698906" y="454990"/>
                </a:lnTo>
                <a:lnTo>
                  <a:pt x="672465" y="419735"/>
                </a:lnTo>
                <a:lnTo>
                  <a:pt x="656767" y="371779"/>
                </a:lnTo>
                <a:lnTo>
                  <a:pt x="651535" y="312394"/>
                </a:lnTo>
                <a:lnTo>
                  <a:pt x="652843" y="282282"/>
                </a:lnTo>
                <a:lnTo>
                  <a:pt x="663308" y="230047"/>
                </a:lnTo>
                <a:lnTo>
                  <a:pt x="684339" y="188849"/>
                </a:lnTo>
                <a:lnTo>
                  <a:pt x="716572" y="160896"/>
                </a:lnTo>
                <a:lnTo>
                  <a:pt x="736930" y="152031"/>
                </a:lnTo>
                <a:close/>
              </a:path>
              <a:path w="2447925" h="628650">
                <a:moveTo>
                  <a:pt x="1009269" y="141071"/>
                </a:moveTo>
                <a:lnTo>
                  <a:pt x="980630" y="141071"/>
                </a:lnTo>
                <a:lnTo>
                  <a:pt x="980630" y="487286"/>
                </a:lnTo>
                <a:lnTo>
                  <a:pt x="1009269" y="487286"/>
                </a:lnTo>
                <a:lnTo>
                  <a:pt x="1009269" y="141071"/>
                </a:lnTo>
                <a:close/>
              </a:path>
              <a:path w="2447925" h="628650">
                <a:moveTo>
                  <a:pt x="1394599" y="314248"/>
                </a:moveTo>
                <a:lnTo>
                  <a:pt x="1387322" y="251993"/>
                </a:lnTo>
                <a:lnTo>
                  <a:pt x="1365478" y="199555"/>
                </a:lnTo>
                <a:lnTo>
                  <a:pt x="1330071" y="160324"/>
                </a:lnTo>
                <a:lnTo>
                  <a:pt x="1282052" y="137706"/>
                </a:lnTo>
                <a:lnTo>
                  <a:pt x="1277023" y="152031"/>
                </a:lnTo>
                <a:lnTo>
                  <a:pt x="1297457" y="160896"/>
                </a:lnTo>
                <a:lnTo>
                  <a:pt x="1315021" y="173164"/>
                </a:lnTo>
                <a:lnTo>
                  <a:pt x="1341577" y="207937"/>
                </a:lnTo>
                <a:lnTo>
                  <a:pt x="1357198" y="254838"/>
                </a:lnTo>
                <a:lnTo>
                  <a:pt x="1362417" y="312394"/>
                </a:lnTo>
                <a:lnTo>
                  <a:pt x="1361109" y="343522"/>
                </a:lnTo>
                <a:lnTo>
                  <a:pt x="1350645" y="397192"/>
                </a:lnTo>
                <a:lnTo>
                  <a:pt x="1329639" y="439102"/>
                </a:lnTo>
                <a:lnTo>
                  <a:pt x="1297686" y="467385"/>
                </a:lnTo>
                <a:lnTo>
                  <a:pt x="1277581" y="476288"/>
                </a:lnTo>
                <a:lnTo>
                  <a:pt x="1282052" y="490613"/>
                </a:lnTo>
                <a:lnTo>
                  <a:pt x="1330185" y="468033"/>
                </a:lnTo>
                <a:lnTo>
                  <a:pt x="1365580" y="428942"/>
                </a:lnTo>
                <a:lnTo>
                  <a:pt x="1387348" y="376593"/>
                </a:lnTo>
                <a:lnTo>
                  <a:pt x="1392783" y="346671"/>
                </a:lnTo>
                <a:lnTo>
                  <a:pt x="1394599" y="314248"/>
                </a:lnTo>
                <a:close/>
              </a:path>
              <a:path w="2447925" h="628650">
                <a:moveTo>
                  <a:pt x="1937778" y="152031"/>
                </a:moveTo>
                <a:lnTo>
                  <a:pt x="1932749" y="137706"/>
                </a:lnTo>
                <a:lnTo>
                  <a:pt x="1907171" y="146939"/>
                </a:lnTo>
                <a:lnTo>
                  <a:pt x="1884730" y="160324"/>
                </a:lnTo>
                <a:lnTo>
                  <a:pt x="1849323" y="199555"/>
                </a:lnTo>
                <a:lnTo>
                  <a:pt x="1827479" y="251993"/>
                </a:lnTo>
                <a:lnTo>
                  <a:pt x="1820202" y="314248"/>
                </a:lnTo>
                <a:lnTo>
                  <a:pt x="1822018" y="346671"/>
                </a:lnTo>
                <a:lnTo>
                  <a:pt x="1836521" y="404012"/>
                </a:lnTo>
                <a:lnTo>
                  <a:pt x="1865325" y="450545"/>
                </a:lnTo>
                <a:lnTo>
                  <a:pt x="1907095" y="481380"/>
                </a:lnTo>
                <a:lnTo>
                  <a:pt x="1932749" y="490613"/>
                </a:lnTo>
                <a:lnTo>
                  <a:pt x="1937219" y="476288"/>
                </a:lnTo>
                <a:lnTo>
                  <a:pt x="1917115" y="467385"/>
                </a:lnTo>
                <a:lnTo>
                  <a:pt x="1899754" y="454990"/>
                </a:lnTo>
                <a:lnTo>
                  <a:pt x="1873313" y="419735"/>
                </a:lnTo>
                <a:lnTo>
                  <a:pt x="1857616" y="371779"/>
                </a:lnTo>
                <a:lnTo>
                  <a:pt x="1852383" y="312394"/>
                </a:lnTo>
                <a:lnTo>
                  <a:pt x="1853692" y="282282"/>
                </a:lnTo>
                <a:lnTo>
                  <a:pt x="1864156" y="230047"/>
                </a:lnTo>
                <a:lnTo>
                  <a:pt x="1885188" y="188849"/>
                </a:lnTo>
                <a:lnTo>
                  <a:pt x="1917420" y="160896"/>
                </a:lnTo>
                <a:lnTo>
                  <a:pt x="1937778" y="152031"/>
                </a:lnTo>
                <a:close/>
              </a:path>
              <a:path w="2447925" h="628650">
                <a:moveTo>
                  <a:pt x="2260168" y="314248"/>
                </a:moveTo>
                <a:lnTo>
                  <a:pt x="2252891" y="251993"/>
                </a:lnTo>
                <a:lnTo>
                  <a:pt x="2231047" y="199555"/>
                </a:lnTo>
                <a:lnTo>
                  <a:pt x="2195639" y="160324"/>
                </a:lnTo>
                <a:lnTo>
                  <a:pt x="2147620" y="137706"/>
                </a:lnTo>
                <a:lnTo>
                  <a:pt x="2142591" y="152031"/>
                </a:lnTo>
                <a:lnTo>
                  <a:pt x="2163026" y="160896"/>
                </a:lnTo>
                <a:lnTo>
                  <a:pt x="2180590" y="173164"/>
                </a:lnTo>
                <a:lnTo>
                  <a:pt x="2207145" y="207937"/>
                </a:lnTo>
                <a:lnTo>
                  <a:pt x="2222766" y="254838"/>
                </a:lnTo>
                <a:lnTo>
                  <a:pt x="2227986" y="312394"/>
                </a:lnTo>
                <a:lnTo>
                  <a:pt x="2226678" y="343522"/>
                </a:lnTo>
                <a:lnTo>
                  <a:pt x="2216213" y="397192"/>
                </a:lnTo>
                <a:lnTo>
                  <a:pt x="2195207" y="439102"/>
                </a:lnTo>
                <a:lnTo>
                  <a:pt x="2163254" y="467385"/>
                </a:lnTo>
                <a:lnTo>
                  <a:pt x="2143150" y="476288"/>
                </a:lnTo>
                <a:lnTo>
                  <a:pt x="2147620" y="490613"/>
                </a:lnTo>
                <a:lnTo>
                  <a:pt x="2195753" y="468033"/>
                </a:lnTo>
                <a:lnTo>
                  <a:pt x="2231148" y="428942"/>
                </a:lnTo>
                <a:lnTo>
                  <a:pt x="2252916" y="376593"/>
                </a:lnTo>
                <a:lnTo>
                  <a:pt x="2258352" y="346671"/>
                </a:lnTo>
                <a:lnTo>
                  <a:pt x="2260168" y="314248"/>
                </a:lnTo>
                <a:close/>
              </a:path>
              <a:path w="2447925" h="628650">
                <a:moveTo>
                  <a:pt x="2447671" y="314020"/>
                </a:moveTo>
                <a:lnTo>
                  <a:pt x="2445372" y="259092"/>
                </a:lnTo>
                <a:lnTo>
                  <a:pt x="2438489" y="207797"/>
                </a:lnTo>
                <a:lnTo>
                  <a:pt x="2427008" y="160121"/>
                </a:lnTo>
                <a:lnTo>
                  <a:pt x="2410930" y="116078"/>
                </a:lnTo>
                <a:lnTo>
                  <a:pt x="2390965" y="77152"/>
                </a:lnTo>
                <a:lnTo>
                  <a:pt x="2367800" y="44831"/>
                </a:lnTo>
                <a:lnTo>
                  <a:pt x="2311870" y="0"/>
                </a:lnTo>
                <a:lnTo>
                  <a:pt x="2305913" y="14871"/>
                </a:lnTo>
                <a:lnTo>
                  <a:pt x="2329345" y="33921"/>
                </a:lnTo>
                <a:lnTo>
                  <a:pt x="2350122" y="58661"/>
                </a:lnTo>
                <a:lnTo>
                  <a:pt x="2383777" y="125285"/>
                </a:lnTo>
                <a:lnTo>
                  <a:pt x="2396185" y="166370"/>
                </a:lnTo>
                <a:lnTo>
                  <a:pt x="2405049" y="211582"/>
                </a:lnTo>
                <a:lnTo>
                  <a:pt x="2410371" y="260921"/>
                </a:lnTo>
                <a:lnTo>
                  <a:pt x="2412136" y="314388"/>
                </a:lnTo>
                <a:lnTo>
                  <a:pt x="2410383" y="367017"/>
                </a:lnTo>
                <a:lnTo>
                  <a:pt x="2405100" y="415874"/>
                </a:lnTo>
                <a:lnTo>
                  <a:pt x="2396286" y="460971"/>
                </a:lnTo>
                <a:lnTo>
                  <a:pt x="2383955" y="502285"/>
                </a:lnTo>
                <a:lnTo>
                  <a:pt x="2368512" y="538822"/>
                </a:lnTo>
                <a:lnTo>
                  <a:pt x="2329484" y="594448"/>
                </a:lnTo>
                <a:lnTo>
                  <a:pt x="2305913" y="613537"/>
                </a:lnTo>
                <a:lnTo>
                  <a:pt x="2311870" y="628421"/>
                </a:lnTo>
                <a:lnTo>
                  <a:pt x="2367800" y="583679"/>
                </a:lnTo>
                <a:lnTo>
                  <a:pt x="2390965" y="551192"/>
                </a:lnTo>
                <a:lnTo>
                  <a:pt x="2410930" y="511962"/>
                </a:lnTo>
                <a:lnTo>
                  <a:pt x="2427008" y="467639"/>
                </a:lnTo>
                <a:lnTo>
                  <a:pt x="2438489" y="419874"/>
                </a:lnTo>
                <a:lnTo>
                  <a:pt x="2445372" y="368668"/>
                </a:lnTo>
                <a:lnTo>
                  <a:pt x="2447671" y="314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551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394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89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570765" y="4540358"/>
            <a:ext cx="6499225" cy="1685289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495"/>
              </a:spcBef>
              <a:tabLst>
                <a:tab pos="653415" algn="l"/>
                <a:tab pos="1337310" algn="l"/>
                <a:tab pos="1854200" algn="l"/>
                <a:tab pos="2473960" algn="l"/>
                <a:tab pos="4208780" algn="l"/>
                <a:tab pos="4892675" algn="l"/>
                <a:tab pos="5593080" algn="l"/>
                <a:tab pos="6276975" algn="l"/>
              </a:tabLst>
            </a:pPr>
            <a:r>
              <a:rPr sz="3000" spc="195" dirty="0">
                <a:latin typeface="Cambria Math"/>
                <a:cs typeface="Cambria Math"/>
              </a:rPr>
              <a:t>𝑞</a:t>
            </a:r>
            <a:r>
              <a:rPr sz="3300" spc="292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𝑝	𝑧	+ </a:t>
            </a:r>
            <a:r>
              <a:rPr sz="3000" spc="145" dirty="0">
                <a:latin typeface="Cambria Math"/>
                <a:cs typeface="Cambria Math"/>
              </a:rPr>
              <a:t>𝐷</a:t>
            </a:r>
            <a:r>
              <a:rPr sz="3300" spc="217" baseline="-15151" dirty="0">
                <a:latin typeface="Cambria Math"/>
                <a:cs typeface="Cambria Math"/>
              </a:rPr>
              <a:t>/0</a:t>
            </a:r>
            <a:r>
              <a:rPr sz="3000" spc="145" dirty="0">
                <a:latin typeface="Cambria Math"/>
                <a:cs typeface="Cambria Math"/>
              </a:rPr>
              <a:t>(𝑞</a:t>
            </a:r>
            <a:r>
              <a:rPr sz="3300" spc="217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0" dirty="0">
                <a:latin typeface="Cambria Math"/>
                <a:cs typeface="Cambria Math"/>
              </a:rPr>
              <a:t> </a:t>
            </a:r>
            <a:r>
              <a:rPr sz="3000" spc="420" dirty="0">
                <a:latin typeface="Cambria Math"/>
                <a:cs typeface="Cambria Math"/>
              </a:rPr>
              <a:t>𝑝</a:t>
            </a:r>
            <a:r>
              <a:rPr sz="3300" spc="630" baseline="-15151" dirty="0">
                <a:latin typeface="Cambria Math"/>
                <a:cs typeface="Cambria Math"/>
              </a:rPr>
              <a:t>.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)</a:t>
            </a:r>
            <a:endParaRPr sz="3000">
              <a:latin typeface="Cambria Math"/>
              <a:cs typeface="Cambria Math"/>
            </a:endParaRPr>
          </a:p>
          <a:p>
            <a:pPr marL="616585">
              <a:lnSpc>
                <a:spcPct val="100000"/>
              </a:lnSpc>
              <a:spcBef>
                <a:spcPts val="1305"/>
              </a:spcBef>
            </a:pP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KL is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&gt;= 0, so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dropping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this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term gives</a:t>
            </a:r>
            <a:r>
              <a:rPr sz="2800" spc="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616585">
              <a:lnSpc>
                <a:spcPct val="100000"/>
              </a:lnSpc>
              <a:spcBef>
                <a:spcPts val="50"/>
              </a:spcBef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lower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bound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8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likelihood: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101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6604" y="1827276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220" y="160578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1984" y="1935953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1719" y="1387308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62487" y="1258315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66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7013" y="2039136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59" y="4014"/>
                </a:moveTo>
                <a:lnTo>
                  <a:pt x="533180" y="4014"/>
                </a:lnTo>
                <a:lnTo>
                  <a:pt x="533180" y="419468"/>
                </a:lnTo>
                <a:lnTo>
                  <a:pt x="567559" y="419468"/>
                </a:lnTo>
                <a:lnTo>
                  <a:pt x="567559" y="4014"/>
                </a:lnTo>
                <a:close/>
              </a:path>
              <a:path w="567689" h="423544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8" y="319578"/>
                </a:lnTo>
                <a:lnTo>
                  <a:pt x="54149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24685" y="1935953"/>
            <a:ext cx="3886200" cy="25400"/>
          </a:xfrm>
          <a:custGeom>
            <a:avLst/>
            <a:gdLst/>
            <a:ahLst/>
            <a:cxnLst/>
            <a:rect l="l" t="t" r="r" b="b"/>
            <a:pathLst>
              <a:path w="3886200" h="25400">
                <a:moveTo>
                  <a:pt x="3886200" y="0"/>
                </a:moveTo>
                <a:lnTo>
                  <a:pt x="0" y="0"/>
                </a:lnTo>
                <a:lnTo>
                  <a:pt x="0" y="25400"/>
                </a:lnTo>
                <a:lnTo>
                  <a:pt x="3886200" y="25400"/>
                </a:lnTo>
                <a:lnTo>
                  <a:pt x="388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47086" y="1366734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2" y="0"/>
                </a:moveTo>
                <a:lnTo>
                  <a:pt x="787894" y="17189"/>
                </a:lnTo>
                <a:lnTo>
                  <a:pt x="812409" y="27828"/>
                </a:lnTo>
                <a:lnTo>
                  <a:pt x="833492" y="42555"/>
                </a:lnTo>
                <a:lnTo>
                  <a:pt x="865360" y="84274"/>
                </a:lnTo>
                <a:lnTo>
                  <a:pt x="884112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2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7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5" y="11085"/>
                </a:lnTo>
                <a:lnTo>
                  <a:pt x="793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17594" y="1366734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2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3" y="48199"/>
                </a:lnTo>
                <a:lnTo>
                  <a:pt x="423241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4583" y="1240028"/>
            <a:ext cx="6518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61995" algn="l"/>
                <a:tab pos="3663315" algn="l"/>
                <a:tab pos="4081145" algn="l"/>
                <a:tab pos="4531995" algn="l"/>
                <a:tab pos="4950460" algn="l"/>
              </a:tabLst>
            </a:pPr>
            <a:r>
              <a:rPr sz="5400" spc="37" baseline="-2314" dirty="0">
                <a:latin typeface="Cambria Math"/>
                <a:cs typeface="Cambria Math"/>
              </a:rPr>
              <a:t>𝑧)𝑝(𝑧) </a:t>
            </a:r>
            <a:r>
              <a:rPr sz="5400" baseline="-44753" dirty="0">
                <a:latin typeface="Cambria Math"/>
                <a:cs typeface="Cambria Math"/>
              </a:rPr>
              <a:t>=</a:t>
            </a:r>
            <a:r>
              <a:rPr sz="5400" spc="607" baseline="-44753" dirty="0">
                <a:latin typeface="Cambria Math"/>
                <a:cs typeface="Cambria Math"/>
              </a:rPr>
              <a:t> </a:t>
            </a:r>
            <a:r>
              <a:rPr sz="5400" spc="-7" baseline="-44753" dirty="0">
                <a:latin typeface="Cambria Math"/>
                <a:cs typeface="Cambria Math"/>
              </a:rPr>
              <a:t>log</a:t>
            </a:r>
            <a:r>
              <a:rPr sz="5400" spc="-300" baseline="-44753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	𝑝	𝑧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4957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81617" y="2039136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67547" y="4014"/>
                </a:moveTo>
                <a:lnTo>
                  <a:pt x="433169" y="4014"/>
                </a:lnTo>
                <a:lnTo>
                  <a:pt x="433169" y="419468"/>
                </a:lnTo>
                <a:lnTo>
                  <a:pt x="467547" y="419468"/>
                </a:lnTo>
                <a:lnTo>
                  <a:pt x="467547" y="4014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2" y="246975"/>
                </a:lnTo>
                <a:lnTo>
                  <a:pt x="876235" y="311381"/>
                </a:lnTo>
                <a:lnTo>
                  <a:pt x="851036" y="361680"/>
                </a:lnTo>
                <a:lnTo>
                  <a:pt x="812694" y="395613"/>
                </a:lnTo>
                <a:lnTo>
                  <a:pt x="788563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2380" y="1910588"/>
            <a:ext cx="695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306830" algn="l"/>
                <a:tab pos="3887470" algn="l"/>
                <a:tab pos="4558665" algn="l"/>
                <a:tab pos="4931410" algn="l"/>
                <a:tab pos="537781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	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009" y="3306571"/>
            <a:ext cx="4739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85335" algn="l"/>
              </a:tabLst>
            </a:pPr>
            <a:r>
              <a:rPr sz="3600" dirty="0">
                <a:latin typeface="Cambria Math"/>
                <a:cs typeface="Cambria Math"/>
              </a:rPr>
              <a:t>= </a:t>
            </a:r>
            <a:r>
              <a:rPr sz="3600" spc="45" dirty="0">
                <a:latin typeface="Cambria Math"/>
                <a:cs typeface="Cambria Math"/>
              </a:rPr>
              <a:t>𝐸</a:t>
            </a:r>
            <a:r>
              <a:rPr sz="3900" spc="67" baseline="-16025" dirty="0">
                <a:latin typeface="Cambria Math"/>
                <a:cs typeface="Cambria Math"/>
              </a:rPr>
              <a:t>*</a:t>
            </a:r>
            <a:r>
              <a:rPr sz="3600" spc="45" dirty="0">
                <a:latin typeface="Cambria Math"/>
                <a:cs typeface="Cambria Math"/>
              </a:rPr>
              <a:t>[log </a:t>
            </a:r>
            <a:r>
              <a:rPr sz="3600" spc="105" dirty="0">
                <a:latin typeface="Cambria Math"/>
                <a:cs typeface="Cambria Math"/>
              </a:rPr>
              <a:t>𝑝</a:t>
            </a:r>
            <a:r>
              <a:rPr sz="3900" spc="157" baseline="-16025" dirty="0">
                <a:latin typeface="Cambria Math"/>
                <a:cs typeface="Cambria Math"/>
              </a:rPr>
              <a:t>(</a:t>
            </a:r>
            <a:r>
              <a:rPr sz="3600" spc="105" dirty="0">
                <a:latin typeface="Cambria Math"/>
                <a:cs typeface="Cambria Math"/>
              </a:rPr>
              <a:t>(𝑥|𝑧)] </a:t>
            </a:r>
            <a:r>
              <a:rPr sz="3600" dirty="0">
                <a:latin typeface="Cambria Math"/>
                <a:cs typeface="Cambria Math"/>
              </a:rPr>
              <a:t>−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35" dirty="0">
                <a:latin typeface="Cambria Math"/>
                <a:cs typeface="Cambria Math"/>
              </a:rPr>
              <a:t>𝐸</a:t>
            </a:r>
            <a:r>
              <a:rPr sz="3900" spc="52" baseline="-16025" dirty="0">
                <a:latin typeface="Cambria Math"/>
                <a:cs typeface="Cambria Math"/>
              </a:rPr>
              <a:t>*	</a:t>
            </a:r>
            <a:r>
              <a:rPr sz="3900" u="heavy" spc="52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900" u="heavy" spc="-600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900" baseline="-1602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04791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5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4273" y="3068535"/>
            <a:ext cx="1656714" cy="1134110"/>
          </a:xfrm>
          <a:custGeom>
            <a:avLst/>
            <a:gdLst/>
            <a:ahLst/>
            <a:cxnLst/>
            <a:rect l="l" t="t" r="r" b="b"/>
            <a:pathLst>
              <a:path w="1656715" h="1134110">
                <a:moveTo>
                  <a:pt x="703757" y="17195"/>
                </a:moveTo>
                <a:lnTo>
                  <a:pt x="697725" y="0"/>
                </a:lnTo>
                <a:lnTo>
                  <a:pt x="667029" y="11087"/>
                </a:lnTo>
                <a:lnTo>
                  <a:pt x="640105" y="27152"/>
                </a:lnTo>
                <a:lnTo>
                  <a:pt x="597598" y="74231"/>
                </a:lnTo>
                <a:lnTo>
                  <a:pt x="571398" y="137160"/>
                </a:lnTo>
                <a:lnTo>
                  <a:pt x="562660" y="211861"/>
                </a:lnTo>
                <a:lnTo>
                  <a:pt x="564845" y="250774"/>
                </a:lnTo>
                <a:lnTo>
                  <a:pt x="582256" y="319582"/>
                </a:lnTo>
                <a:lnTo>
                  <a:pt x="616813" y="375424"/>
                </a:lnTo>
                <a:lnTo>
                  <a:pt x="666940" y="412419"/>
                </a:lnTo>
                <a:lnTo>
                  <a:pt x="697725" y="423494"/>
                </a:lnTo>
                <a:lnTo>
                  <a:pt x="703084" y="406311"/>
                </a:lnTo>
                <a:lnTo>
                  <a:pt x="678954" y="395617"/>
                </a:lnTo>
                <a:lnTo>
                  <a:pt x="658126" y="380746"/>
                </a:lnTo>
                <a:lnTo>
                  <a:pt x="626402" y="338442"/>
                </a:lnTo>
                <a:lnTo>
                  <a:pt x="607568" y="280898"/>
                </a:lnTo>
                <a:lnTo>
                  <a:pt x="601281" y="209626"/>
                </a:lnTo>
                <a:lnTo>
                  <a:pt x="602856" y="173494"/>
                </a:lnTo>
                <a:lnTo>
                  <a:pt x="615416" y="110820"/>
                </a:lnTo>
                <a:lnTo>
                  <a:pt x="640651" y="61379"/>
                </a:lnTo>
                <a:lnTo>
                  <a:pt x="679335" y="27838"/>
                </a:lnTo>
                <a:lnTo>
                  <a:pt x="703757" y="17195"/>
                </a:lnTo>
                <a:close/>
              </a:path>
              <a:path w="1656715" h="1134110">
                <a:moveTo>
                  <a:pt x="775576" y="689597"/>
                </a:moveTo>
                <a:lnTo>
                  <a:pt x="769543" y="672401"/>
                </a:lnTo>
                <a:lnTo>
                  <a:pt x="738847" y="683488"/>
                </a:lnTo>
                <a:lnTo>
                  <a:pt x="711923" y="699554"/>
                </a:lnTo>
                <a:lnTo>
                  <a:pt x="669417" y="746633"/>
                </a:lnTo>
                <a:lnTo>
                  <a:pt x="643216" y="809561"/>
                </a:lnTo>
                <a:lnTo>
                  <a:pt x="634479" y="884262"/>
                </a:lnTo>
                <a:lnTo>
                  <a:pt x="636663" y="923175"/>
                </a:lnTo>
                <a:lnTo>
                  <a:pt x="654075" y="991984"/>
                </a:lnTo>
                <a:lnTo>
                  <a:pt x="688632" y="1047826"/>
                </a:lnTo>
                <a:lnTo>
                  <a:pt x="738759" y="1084821"/>
                </a:lnTo>
                <a:lnTo>
                  <a:pt x="769543" y="1095895"/>
                </a:lnTo>
                <a:lnTo>
                  <a:pt x="774903" y="1078712"/>
                </a:lnTo>
                <a:lnTo>
                  <a:pt x="750773" y="1068019"/>
                </a:lnTo>
                <a:lnTo>
                  <a:pt x="729945" y="1053147"/>
                </a:lnTo>
                <a:lnTo>
                  <a:pt x="698220" y="1010843"/>
                </a:lnTo>
                <a:lnTo>
                  <a:pt x="679386" y="953300"/>
                </a:lnTo>
                <a:lnTo>
                  <a:pt x="673100" y="882027"/>
                </a:lnTo>
                <a:lnTo>
                  <a:pt x="674674" y="845896"/>
                </a:lnTo>
                <a:lnTo>
                  <a:pt x="687235" y="783221"/>
                </a:lnTo>
                <a:lnTo>
                  <a:pt x="712470" y="733780"/>
                </a:lnTo>
                <a:lnTo>
                  <a:pt x="751154" y="700239"/>
                </a:lnTo>
                <a:lnTo>
                  <a:pt x="775576" y="689597"/>
                </a:lnTo>
                <a:close/>
              </a:path>
              <a:path w="1656715" h="1134110">
                <a:moveTo>
                  <a:pt x="1030211" y="4013"/>
                </a:moveTo>
                <a:lnTo>
                  <a:pt x="995832" y="4013"/>
                </a:lnTo>
                <a:lnTo>
                  <a:pt x="995832" y="419468"/>
                </a:lnTo>
                <a:lnTo>
                  <a:pt x="1030211" y="419468"/>
                </a:lnTo>
                <a:lnTo>
                  <a:pt x="1030211" y="4013"/>
                </a:lnTo>
                <a:close/>
              </a:path>
              <a:path w="1656715" h="1134110">
                <a:moveTo>
                  <a:pt x="1162088" y="884262"/>
                </a:moveTo>
                <a:lnTo>
                  <a:pt x="1159903" y="845439"/>
                </a:lnTo>
                <a:lnTo>
                  <a:pt x="1142428" y="776630"/>
                </a:lnTo>
                <a:lnTo>
                  <a:pt x="1107782" y="720610"/>
                </a:lnTo>
                <a:lnTo>
                  <a:pt x="1057719" y="683488"/>
                </a:lnTo>
                <a:lnTo>
                  <a:pt x="1027023" y="672401"/>
                </a:lnTo>
                <a:lnTo>
                  <a:pt x="1020991" y="689597"/>
                </a:lnTo>
                <a:lnTo>
                  <a:pt x="1045514" y="700239"/>
                </a:lnTo>
                <a:lnTo>
                  <a:pt x="1066596" y="714959"/>
                </a:lnTo>
                <a:lnTo>
                  <a:pt x="1098461" y="756678"/>
                </a:lnTo>
                <a:lnTo>
                  <a:pt x="1117206" y="812965"/>
                </a:lnTo>
                <a:lnTo>
                  <a:pt x="1123467" y="882027"/>
                </a:lnTo>
                <a:lnTo>
                  <a:pt x="1121892" y="919378"/>
                </a:lnTo>
                <a:lnTo>
                  <a:pt x="1109332" y="983792"/>
                </a:lnTo>
                <a:lnTo>
                  <a:pt x="1084135" y="1034084"/>
                </a:lnTo>
                <a:lnTo>
                  <a:pt x="1045794" y="1068019"/>
                </a:lnTo>
                <a:lnTo>
                  <a:pt x="1021664" y="1078712"/>
                </a:lnTo>
                <a:lnTo>
                  <a:pt x="1027023" y="1095895"/>
                </a:lnTo>
                <a:lnTo>
                  <a:pt x="1084783" y="1068806"/>
                </a:lnTo>
                <a:lnTo>
                  <a:pt x="1127264" y="1021892"/>
                </a:lnTo>
                <a:lnTo>
                  <a:pt x="1153375" y="959078"/>
                </a:lnTo>
                <a:lnTo>
                  <a:pt x="1159903" y="923175"/>
                </a:lnTo>
                <a:lnTo>
                  <a:pt x="1162088" y="884262"/>
                </a:lnTo>
                <a:close/>
              </a:path>
              <a:path w="1656715" h="1134110">
                <a:moveTo>
                  <a:pt x="1491653" y="211861"/>
                </a:moveTo>
                <a:lnTo>
                  <a:pt x="1489468" y="173037"/>
                </a:lnTo>
                <a:lnTo>
                  <a:pt x="1471993" y="104228"/>
                </a:lnTo>
                <a:lnTo>
                  <a:pt x="1437347" y="48209"/>
                </a:lnTo>
                <a:lnTo>
                  <a:pt x="1387284" y="11087"/>
                </a:lnTo>
                <a:lnTo>
                  <a:pt x="1356588" y="0"/>
                </a:lnTo>
                <a:lnTo>
                  <a:pt x="1350556" y="17195"/>
                </a:lnTo>
                <a:lnTo>
                  <a:pt x="1375079" y="27838"/>
                </a:lnTo>
                <a:lnTo>
                  <a:pt x="1396161" y="42557"/>
                </a:lnTo>
                <a:lnTo>
                  <a:pt x="1428026" y="84277"/>
                </a:lnTo>
                <a:lnTo>
                  <a:pt x="1446771" y="140563"/>
                </a:lnTo>
                <a:lnTo>
                  <a:pt x="1453032" y="209626"/>
                </a:lnTo>
                <a:lnTo>
                  <a:pt x="1451457" y="246976"/>
                </a:lnTo>
                <a:lnTo>
                  <a:pt x="1438897" y="311391"/>
                </a:lnTo>
                <a:lnTo>
                  <a:pt x="1413700" y="361683"/>
                </a:lnTo>
                <a:lnTo>
                  <a:pt x="1375359" y="395617"/>
                </a:lnTo>
                <a:lnTo>
                  <a:pt x="1351229" y="406311"/>
                </a:lnTo>
                <a:lnTo>
                  <a:pt x="1356588" y="423494"/>
                </a:lnTo>
                <a:lnTo>
                  <a:pt x="1414348" y="396405"/>
                </a:lnTo>
                <a:lnTo>
                  <a:pt x="1456829" y="349491"/>
                </a:lnTo>
                <a:lnTo>
                  <a:pt x="1482940" y="286677"/>
                </a:lnTo>
                <a:lnTo>
                  <a:pt x="1489468" y="250774"/>
                </a:lnTo>
                <a:lnTo>
                  <a:pt x="1491653" y="211861"/>
                </a:lnTo>
                <a:close/>
              </a:path>
              <a:path w="1656715" h="1134110">
                <a:moveTo>
                  <a:pt x="1524000" y="569226"/>
                </a:moveTo>
                <a:lnTo>
                  <a:pt x="0" y="569226"/>
                </a:lnTo>
                <a:lnTo>
                  <a:pt x="0" y="594626"/>
                </a:lnTo>
                <a:lnTo>
                  <a:pt x="1524000" y="594626"/>
                </a:lnTo>
                <a:lnTo>
                  <a:pt x="1524000" y="569226"/>
                </a:lnTo>
                <a:close/>
              </a:path>
              <a:path w="1656715" h="1134110">
                <a:moveTo>
                  <a:pt x="1656613" y="1054"/>
                </a:moveTo>
                <a:lnTo>
                  <a:pt x="1541856" y="1054"/>
                </a:lnTo>
                <a:lnTo>
                  <a:pt x="1541856" y="22644"/>
                </a:lnTo>
                <a:lnTo>
                  <a:pt x="1613077" y="22644"/>
                </a:lnTo>
                <a:lnTo>
                  <a:pt x="1613077" y="1133894"/>
                </a:lnTo>
                <a:lnTo>
                  <a:pt x="1656613" y="1133894"/>
                </a:lnTo>
                <a:lnTo>
                  <a:pt x="1656613" y="22644"/>
                </a:lnTo>
                <a:lnTo>
                  <a:pt x="1656613" y="1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78766" y="2940811"/>
            <a:ext cx="2410460" cy="93980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50800" marR="30480" indent="668020">
              <a:lnSpc>
                <a:spcPct val="66700"/>
              </a:lnSpc>
              <a:spcBef>
                <a:spcPts val="1535"/>
              </a:spcBef>
              <a:tabLst>
                <a:tab pos="1048385" algn="l"/>
                <a:tab pos="1427480" algn="l"/>
                <a:tab pos="1499235" algn="l"/>
                <a:tab pos="1800225" algn="l"/>
                <a:tab pos="2256790" algn="l"/>
              </a:tabLst>
            </a:pPr>
            <a:r>
              <a:rPr sz="3600" spc="415" dirty="0">
                <a:latin typeface="Cambria Math"/>
                <a:cs typeface="Cambria Math"/>
              </a:rPr>
              <a:t>𝑞</a:t>
            </a:r>
            <a:r>
              <a:rPr sz="3900" spc="622" baseline="-16025" dirty="0">
                <a:latin typeface="Cambria Math"/>
                <a:cs typeface="Cambria Math"/>
              </a:rPr>
              <a:t>)	</a:t>
            </a:r>
            <a:r>
              <a:rPr sz="3600" dirty="0">
                <a:latin typeface="Cambria Math"/>
                <a:cs typeface="Cambria Math"/>
              </a:rPr>
              <a:t>𝑧	𝑥  </a:t>
            </a:r>
            <a:r>
              <a:rPr sz="3600" spc="-5" dirty="0">
                <a:latin typeface="Cambria Math"/>
                <a:cs typeface="Cambria Math"/>
              </a:rPr>
              <a:t>log	</a:t>
            </a:r>
            <a:r>
              <a:rPr sz="5400" baseline="-37037" dirty="0">
                <a:latin typeface="Cambria Math"/>
                <a:cs typeface="Cambria Math"/>
              </a:rPr>
              <a:t>𝑝		𝑧		</a:t>
            </a:r>
            <a:r>
              <a:rPr sz="5400" u="heavy" baseline="-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5400" baseline="-3703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94534" y="3528060"/>
            <a:ext cx="4699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30" algn="l"/>
              </a:tabLst>
            </a:pPr>
            <a:r>
              <a:rPr sz="2600" spc="265" dirty="0">
                <a:latin typeface="Cambria Math"/>
                <a:cs typeface="Cambria Math"/>
              </a:rPr>
              <a:t>*	</a:t>
            </a:r>
            <a:r>
              <a:rPr sz="2600" u="heavy" spc="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spc="-4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36610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4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26474" y="3069589"/>
            <a:ext cx="1657985" cy="1132840"/>
          </a:xfrm>
          <a:custGeom>
            <a:avLst/>
            <a:gdLst/>
            <a:ahLst/>
            <a:cxnLst/>
            <a:rect l="l" t="t" r="r" b="b"/>
            <a:pathLst>
              <a:path w="1657984" h="1132839">
                <a:moveTo>
                  <a:pt x="1524000" y="568172"/>
                </a:moveTo>
                <a:lnTo>
                  <a:pt x="0" y="568172"/>
                </a:lnTo>
                <a:lnTo>
                  <a:pt x="0" y="593572"/>
                </a:lnTo>
                <a:lnTo>
                  <a:pt x="1524000" y="593572"/>
                </a:lnTo>
                <a:lnTo>
                  <a:pt x="1524000" y="568172"/>
                </a:lnTo>
                <a:close/>
              </a:path>
              <a:path w="1657984" h="1132839">
                <a:moveTo>
                  <a:pt x="1657565" y="0"/>
                </a:moveTo>
                <a:lnTo>
                  <a:pt x="1542808" y="0"/>
                </a:lnTo>
                <a:lnTo>
                  <a:pt x="1542808" y="21590"/>
                </a:lnTo>
                <a:lnTo>
                  <a:pt x="1614030" y="21590"/>
                </a:lnTo>
                <a:lnTo>
                  <a:pt x="1614030" y="1132840"/>
                </a:lnTo>
                <a:lnTo>
                  <a:pt x="1657565" y="1132840"/>
                </a:lnTo>
                <a:lnTo>
                  <a:pt x="1657565" y="21590"/>
                </a:lnTo>
                <a:lnTo>
                  <a:pt x="1657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65045" y="2940811"/>
            <a:ext cx="3444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4360">
              <a:lnSpc>
                <a:spcPts val="3600"/>
              </a:lnSpc>
              <a:spcBef>
                <a:spcPts val="100"/>
              </a:spcBef>
            </a:pP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600"/>
              </a:lnSpc>
              <a:tabLst>
                <a:tab pos="1195705" algn="l"/>
              </a:tabLst>
            </a:pP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𝐸	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10546" y="3614420"/>
            <a:ext cx="1711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55" dirty="0">
                <a:latin typeface="Cambria Math"/>
                <a:cs typeface="Cambria Math"/>
              </a:rPr>
              <a:t>𝑝</a:t>
            </a:r>
            <a:r>
              <a:rPr sz="3900" spc="232" baseline="-14957" dirty="0">
                <a:latin typeface="Cambria Math"/>
                <a:cs typeface="Cambria Math"/>
              </a:rPr>
              <a:t>(</a:t>
            </a:r>
            <a:r>
              <a:rPr sz="3600" spc="155" dirty="0">
                <a:latin typeface="Cambria Math"/>
                <a:cs typeface="Cambria Math"/>
              </a:rPr>
              <a:t>(𝑧|𝑥)</a:t>
            </a:r>
            <a:r>
              <a:rPr sz="3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80253" y="4687925"/>
            <a:ext cx="2447925" cy="628650"/>
          </a:xfrm>
          <a:custGeom>
            <a:avLst/>
            <a:gdLst/>
            <a:ahLst/>
            <a:cxnLst/>
            <a:rect l="l" t="t" r="r" b="b"/>
            <a:pathLst>
              <a:path w="2447925" h="628650">
                <a:moveTo>
                  <a:pt x="141757" y="14871"/>
                </a:moveTo>
                <a:lnTo>
                  <a:pt x="79832" y="44831"/>
                </a:lnTo>
                <a:lnTo>
                  <a:pt x="56692" y="77152"/>
                </a:lnTo>
                <a:lnTo>
                  <a:pt x="36741" y="116078"/>
                </a:lnTo>
                <a:lnTo>
                  <a:pt x="20662" y="160121"/>
                </a:lnTo>
                <a:lnTo>
                  <a:pt x="9182" y="207797"/>
                </a:lnTo>
                <a:lnTo>
                  <a:pt x="2286" y="259092"/>
                </a:lnTo>
                <a:lnTo>
                  <a:pt x="0" y="314020"/>
                </a:lnTo>
                <a:lnTo>
                  <a:pt x="2286" y="368668"/>
                </a:lnTo>
                <a:lnTo>
                  <a:pt x="9182" y="419874"/>
                </a:lnTo>
                <a:lnTo>
                  <a:pt x="20662" y="467639"/>
                </a:lnTo>
                <a:lnTo>
                  <a:pt x="36741" y="511962"/>
                </a:lnTo>
                <a:lnTo>
                  <a:pt x="56692" y="551192"/>
                </a:lnTo>
                <a:lnTo>
                  <a:pt x="79832" y="583679"/>
                </a:lnTo>
                <a:lnTo>
                  <a:pt x="135610" y="628421"/>
                </a:lnTo>
                <a:lnTo>
                  <a:pt x="141757" y="613537"/>
                </a:lnTo>
                <a:lnTo>
                  <a:pt x="118097" y="594448"/>
                </a:lnTo>
                <a:lnTo>
                  <a:pt x="97193" y="569544"/>
                </a:lnTo>
                <a:lnTo>
                  <a:pt x="63614" y="502285"/>
                </a:lnTo>
                <a:lnTo>
                  <a:pt x="51333" y="460971"/>
                </a:lnTo>
                <a:lnTo>
                  <a:pt x="42545" y="415874"/>
                </a:lnTo>
                <a:lnTo>
                  <a:pt x="37287" y="367017"/>
                </a:lnTo>
                <a:lnTo>
                  <a:pt x="35521" y="314388"/>
                </a:lnTo>
                <a:lnTo>
                  <a:pt x="37299" y="260921"/>
                </a:lnTo>
                <a:lnTo>
                  <a:pt x="42621" y="211582"/>
                </a:lnTo>
                <a:lnTo>
                  <a:pt x="51485" y="166370"/>
                </a:lnTo>
                <a:lnTo>
                  <a:pt x="63893" y="125285"/>
                </a:lnTo>
                <a:lnTo>
                  <a:pt x="79400" y="89128"/>
                </a:lnTo>
                <a:lnTo>
                  <a:pt x="118325" y="33921"/>
                </a:lnTo>
                <a:lnTo>
                  <a:pt x="141757" y="14871"/>
                </a:lnTo>
                <a:close/>
              </a:path>
              <a:path w="2447925" h="628650">
                <a:moveTo>
                  <a:pt x="736930" y="152031"/>
                </a:moveTo>
                <a:lnTo>
                  <a:pt x="731901" y="137706"/>
                </a:lnTo>
                <a:lnTo>
                  <a:pt x="706323" y="146939"/>
                </a:lnTo>
                <a:lnTo>
                  <a:pt x="683882" y="160324"/>
                </a:lnTo>
                <a:lnTo>
                  <a:pt x="648474" y="199555"/>
                </a:lnTo>
                <a:lnTo>
                  <a:pt x="626630" y="251993"/>
                </a:lnTo>
                <a:lnTo>
                  <a:pt x="619353" y="314248"/>
                </a:lnTo>
                <a:lnTo>
                  <a:pt x="621169" y="346671"/>
                </a:lnTo>
                <a:lnTo>
                  <a:pt x="635685" y="404012"/>
                </a:lnTo>
                <a:lnTo>
                  <a:pt x="664476" y="450545"/>
                </a:lnTo>
                <a:lnTo>
                  <a:pt x="706247" y="481380"/>
                </a:lnTo>
                <a:lnTo>
                  <a:pt x="731901" y="490613"/>
                </a:lnTo>
                <a:lnTo>
                  <a:pt x="736371" y="476288"/>
                </a:lnTo>
                <a:lnTo>
                  <a:pt x="716267" y="467385"/>
                </a:lnTo>
                <a:lnTo>
                  <a:pt x="698906" y="454990"/>
                </a:lnTo>
                <a:lnTo>
                  <a:pt x="672465" y="419735"/>
                </a:lnTo>
                <a:lnTo>
                  <a:pt x="656767" y="371779"/>
                </a:lnTo>
                <a:lnTo>
                  <a:pt x="651535" y="312394"/>
                </a:lnTo>
                <a:lnTo>
                  <a:pt x="652843" y="282282"/>
                </a:lnTo>
                <a:lnTo>
                  <a:pt x="663308" y="230047"/>
                </a:lnTo>
                <a:lnTo>
                  <a:pt x="684339" y="188849"/>
                </a:lnTo>
                <a:lnTo>
                  <a:pt x="716572" y="160896"/>
                </a:lnTo>
                <a:lnTo>
                  <a:pt x="736930" y="152031"/>
                </a:lnTo>
                <a:close/>
              </a:path>
              <a:path w="2447925" h="628650">
                <a:moveTo>
                  <a:pt x="1009269" y="141071"/>
                </a:moveTo>
                <a:lnTo>
                  <a:pt x="980630" y="141071"/>
                </a:lnTo>
                <a:lnTo>
                  <a:pt x="980630" y="487286"/>
                </a:lnTo>
                <a:lnTo>
                  <a:pt x="1009269" y="487286"/>
                </a:lnTo>
                <a:lnTo>
                  <a:pt x="1009269" y="141071"/>
                </a:lnTo>
                <a:close/>
              </a:path>
              <a:path w="2447925" h="628650">
                <a:moveTo>
                  <a:pt x="1394599" y="314248"/>
                </a:moveTo>
                <a:lnTo>
                  <a:pt x="1387322" y="251993"/>
                </a:lnTo>
                <a:lnTo>
                  <a:pt x="1365478" y="199555"/>
                </a:lnTo>
                <a:lnTo>
                  <a:pt x="1330071" y="160324"/>
                </a:lnTo>
                <a:lnTo>
                  <a:pt x="1282052" y="137706"/>
                </a:lnTo>
                <a:lnTo>
                  <a:pt x="1277023" y="152031"/>
                </a:lnTo>
                <a:lnTo>
                  <a:pt x="1297457" y="160896"/>
                </a:lnTo>
                <a:lnTo>
                  <a:pt x="1315021" y="173164"/>
                </a:lnTo>
                <a:lnTo>
                  <a:pt x="1341577" y="207937"/>
                </a:lnTo>
                <a:lnTo>
                  <a:pt x="1357198" y="254838"/>
                </a:lnTo>
                <a:lnTo>
                  <a:pt x="1362417" y="312394"/>
                </a:lnTo>
                <a:lnTo>
                  <a:pt x="1361109" y="343522"/>
                </a:lnTo>
                <a:lnTo>
                  <a:pt x="1350645" y="397192"/>
                </a:lnTo>
                <a:lnTo>
                  <a:pt x="1329639" y="439102"/>
                </a:lnTo>
                <a:lnTo>
                  <a:pt x="1297686" y="467385"/>
                </a:lnTo>
                <a:lnTo>
                  <a:pt x="1277581" y="476288"/>
                </a:lnTo>
                <a:lnTo>
                  <a:pt x="1282052" y="490613"/>
                </a:lnTo>
                <a:lnTo>
                  <a:pt x="1330185" y="468033"/>
                </a:lnTo>
                <a:lnTo>
                  <a:pt x="1365580" y="428942"/>
                </a:lnTo>
                <a:lnTo>
                  <a:pt x="1387348" y="376593"/>
                </a:lnTo>
                <a:lnTo>
                  <a:pt x="1392783" y="346671"/>
                </a:lnTo>
                <a:lnTo>
                  <a:pt x="1394599" y="314248"/>
                </a:lnTo>
                <a:close/>
              </a:path>
              <a:path w="2447925" h="628650">
                <a:moveTo>
                  <a:pt x="1937778" y="152031"/>
                </a:moveTo>
                <a:lnTo>
                  <a:pt x="1932749" y="137706"/>
                </a:lnTo>
                <a:lnTo>
                  <a:pt x="1907171" y="146939"/>
                </a:lnTo>
                <a:lnTo>
                  <a:pt x="1884730" y="160324"/>
                </a:lnTo>
                <a:lnTo>
                  <a:pt x="1849323" y="199555"/>
                </a:lnTo>
                <a:lnTo>
                  <a:pt x="1827479" y="251993"/>
                </a:lnTo>
                <a:lnTo>
                  <a:pt x="1820202" y="314248"/>
                </a:lnTo>
                <a:lnTo>
                  <a:pt x="1822018" y="346671"/>
                </a:lnTo>
                <a:lnTo>
                  <a:pt x="1836521" y="404012"/>
                </a:lnTo>
                <a:lnTo>
                  <a:pt x="1865325" y="450545"/>
                </a:lnTo>
                <a:lnTo>
                  <a:pt x="1907095" y="481380"/>
                </a:lnTo>
                <a:lnTo>
                  <a:pt x="1932749" y="490613"/>
                </a:lnTo>
                <a:lnTo>
                  <a:pt x="1937219" y="476288"/>
                </a:lnTo>
                <a:lnTo>
                  <a:pt x="1917115" y="467385"/>
                </a:lnTo>
                <a:lnTo>
                  <a:pt x="1899754" y="454990"/>
                </a:lnTo>
                <a:lnTo>
                  <a:pt x="1873313" y="419735"/>
                </a:lnTo>
                <a:lnTo>
                  <a:pt x="1857616" y="371779"/>
                </a:lnTo>
                <a:lnTo>
                  <a:pt x="1852383" y="312394"/>
                </a:lnTo>
                <a:lnTo>
                  <a:pt x="1853692" y="282282"/>
                </a:lnTo>
                <a:lnTo>
                  <a:pt x="1864156" y="230047"/>
                </a:lnTo>
                <a:lnTo>
                  <a:pt x="1885188" y="188849"/>
                </a:lnTo>
                <a:lnTo>
                  <a:pt x="1917420" y="160896"/>
                </a:lnTo>
                <a:lnTo>
                  <a:pt x="1937778" y="152031"/>
                </a:lnTo>
                <a:close/>
              </a:path>
              <a:path w="2447925" h="628650">
                <a:moveTo>
                  <a:pt x="2260168" y="314248"/>
                </a:moveTo>
                <a:lnTo>
                  <a:pt x="2252891" y="251993"/>
                </a:lnTo>
                <a:lnTo>
                  <a:pt x="2231047" y="199555"/>
                </a:lnTo>
                <a:lnTo>
                  <a:pt x="2195639" y="160324"/>
                </a:lnTo>
                <a:lnTo>
                  <a:pt x="2147620" y="137706"/>
                </a:lnTo>
                <a:lnTo>
                  <a:pt x="2142591" y="152031"/>
                </a:lnTo>
                <a:lnTo>
                  <a:pt x="2163026" y="160896"/>
                </a:lnTo>
                <a:lnTo>
                  <a:pt x="2180590" y="173164"/>
                </a:lnTo>
                <a:lnTo>
                  <a:pt x="2207145" y="207937"/>
                </a:lnTo>
                <a:lnTo>
                  <a:pt x="2222766" y="254838"/>
                </a:lnTo>
                <a:lnTo>
                  <a:pt x="2227986" y="312394"/>
                </a:lnTo>
                <a:lnTo>
                  <a:pt x="2226678" y="343522"/>
                </a:lnTo>
                <a:lnTo>
                  <a:pt x="2216213" y="397192"/>
                </a:lnTo>
                <a:lnTo>
                  <a:pt x="2195207" y="439102"/>
                </a:lnTo>
                <a:lnTo>
                  <a:pt x="2163254" y="467385"/>
                </a:lnTo>
                <a:lnTo>
                  <a:pt x="2143150" y="476288"/>
                </a:lnTo>
                <a:lnTo>
                  <a:pt x="2147620" y="490613"/>
                </a:lnTo>
                <a:lnTo>
                  <a:pt x="2195753" y="468033"/>
                </a:lnTo>
                <a:lnTo>
                  <a:pt x="2231148" y="428942"/>
                </a:lnTo>
                <a:lnTo>
                  <a:pt x="2252916" y="376593"/>
                </a:lnTo>
                <a:lnTo>
                  <a:pt x="2258352" y="346671"/>
                </a:lnTo>
                <a:lnTo>
                  <a:pt x="2260168" y="314248"/>
                </a:lnTo>
                <a:close/>
              </a:path>
              <a:path w="2447925" h="628650">
                <a:moveTo>
                  <a:pt x="2447671" y="314020"/>
                </a:moveTo>
                <a:lnTo>
                  <a:pt x="2445372" y="259092"/>
                </a:lnTo>
                <a:lnTo>
                  <a:pt x="2438489" y="207797"/>
                </a:lnTo>
                <a:lnTo>
                  <a:pt x="2427008" y="160121"/>
                </a:lnTo>
                <a:lnTo>
                  <a:pt x="2410930" y="116078"/>
                </a:lnTo>
                <a:lnTo>
                  <a:pt x="2390965" y="77152"/>
                </a:lnTo>
                <a:lnTo>
                  <a:pt x="2367800" y="44831"/>
                </a:lnTo>
                <a:lnTo>
                  <a:pt x="2311870" y="0"/>
                </a:lnTo>
                <a:lnTo>
                  <a:pt x="2305913" y="14871"/>
                </a:lnTo>
                <a:lnTo>
                  <a:pt x="2329345" y="33921"/>
                </a:lnTo>
                <a:lnTo>
                  <a:pt x="2350122" y="58661"/>
                </a:lnTo>
                <a:lnTo>
                  <a:pt x="2383777" y="125285"/>
                </a:lnTo>
                <a:lnTo>
                  <a:pt x="2396185" y="166370"/>
                </a:lnTo>
                <a:lnTo>
                  <a:pt x="2405049" y="211582"/>
                </a:lnTo>
                <a:lnTo>
                  <a:pt x="2410371" y="260921"/>
                </a:lnTo>
                <a:lnTo>
                  <a:pt x="2412136" y="314388"/>
                </a:lnTo>
                <a:lnTo>
                  <a:pt x="2410383" y="367017"/>
                </a:lnTo>
                <a:lnTo>
                  <a:pt x="2405100" y="415874"/>
                </a:lnTo>
                <a:lnTo>
                  <a:pt x="2396286" y="460971"/>
                </a:lnTo>
                <a:lnTo>
                  <a:pt x="2383955" y="502285"/>
                </a:lnTo>
                <a:lnTo>
                  <a:pt x="2368512" y="538822"/>
                </a:lnTo>
                <a:lnTo>
                  <a:pt x="2329484" y="594448"/>
                </a:lnTo>
                <a:lnTo>
                  <a:pt x="2305913" y="613537"/>
                </a:lnTo>
                <a:lnTo>
                  <a:pt x="2311870" y="628421"/>
                </a:lnTo>
                <a:lnTo>
                  <a:pt x="2367800" y="583679"/>
                </a:lnTo>
                <a:lnTo>
                  <a:pt x="2390965" y="551192"/>
                </a:lnTo>
                <a:lnTo>
                  <a:pt x="2410930" y="511962"/>
                </a:lnTo>
                <a:lnTo>
                  <a:pt x="2427008" y="467639"/>
                </a:lnTo>
                <a:lnTo>
                  <a:pt x="2438489" y="419874"/>
                </a:lnTo>
                <a:lnTo>
                  <a:pt x="2445372" y="368668"/>
                </a:lnTo>
                <a:lnTo>
                  <a:pt x="2447671" y="314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06284" y="4717795"/>
            <a:ext cx="7454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427345" algn="l"/>
                <a:tab pos="6017895" algn="l"/>
                <a:tab pos="6701790" algn="l"/>
                <a:tab pos="7218680" algn="l"/>
              </a:tabLst>
            </a:pPr>
            <a:r>
              <a:rPr sz="3000" dirty="0">
                <a:latin typeface="Cambria Math"/>
                <a:cs typeface="Cambria Math"/>
              </a:rPr>
              <a:t>= </a:t>
            </a:r>
            <a:r>
              <a:rPr sz="3000" spc="120" dirty="0">
                <a:latin typeface="Cambria Math"/>
                <a:cs typeface="Cambria Math"/>
              </a:rPr>
              <a:t>𝐸</a:t>
            </a:r>
            <a:r>
              <a:rPr sz="3300" spc="179" baseline="-15151" dirty="0">
                <a:latin typeface="Cambria Math"/>
                <a:cs typeface="Cambria Math"/>
              </a:rPr>
              <a:t>(~*</a:t>
            </a:r>
            <a:r>
              <a:rPr sz="2700" spc="179" baseline="-33950" dirty="0">
                <a:latin typeface="Cambria Math"/>
                <a:cs typeface="Cambria Math"/>
              </a:rPr>
              <a:t>+</a:t>
            </a:r>
            <a:r>
              <a:rPr sz="3300" spc="179" baseline="-15151" dirty="0">
                <a:latin typeface="Cambria Math"/>
                <a:cs typeface="Cambria Math"/>
              </a:rPr>
              <a:t>((|-)</a:t>
            </a:r>
            <a:r>
              <a:rPr sz="3000" spc="120" dirty="0">
                <a:latin typeface="Cambria Math"/>
                <a:cs typeface="Cambria Math"/>
              </a:rPr>
              <a:t>[log </a:t>
            </a:r>
            <a:r>
              <a:rPr sz="3000" spc="145" dirty="0">
                <a:latin typeface="Cambria Math"/>
                <a:cs typeface="Cambria Math"/>
              </a:rPr>
              <a:t>𝑝</a:t>
            </a:r>
            <a:r>
              <a:rPr sz="3300" spc="217" baseline="-15151" dirty="0">
                <a:latin typeface="Cambria Math"/>
                <a:cs typeface="Cambria Math"/>
              </a:rPr>
              <a:t>.</a:t>
            </a:r>
            <a:r>
              <a:rPr sz="3000" spc="145" dirty="0">
                <a:latin typeface="Cambria Math"/>
                <a:cs typeface="Cambria Math"/>
              </a:rPr>
              <a:t>(𝑥|𝑧)]</a:t>
            </a:r>
            <a:r>
              <a:rPr sz="3000" spc="-80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−</a:t>
            </a:r>
            <a:r>
              <a:rPr sz="3000" spc="10" dirty="0">
                <a:latin typeface="Cambria Math"/>
                <a:cs typeface="Cambria Math"/>
              </a:rPr>
              <a:t> </a:t>
            </a:r>
            <a:r>
              <a:rPr sz="3000" spc="100" dirty="0">
                <a:latin typeface="Cambria Math"/>
                <a:cs typeface="Cambria Math"/>
              </a:rPr>
              <a:t>𝐷</a:t>
            </a:r>
            <a:r>
              <a:rPr sz="3300" spc="150" baseline="-15151" dirty="0">
                <a:latin typeface="Cambria Math"/>
                <a:cs typeface="Cambria Math"/>
              </a:rPr>
              <a:t>/0	</a:t>
            </a:r>
            <a:r>
              <a:rPr sz="3000" spc="195" dirty="0">
                <a:latin typeface="Cambria Math"/>
                <a:cs typeface="Cambria Math"/>
              </a:rPr>
              <a:t>𝑞</a:t>
            </a:r>
            <a:r>
              <a:rPr sz="3300" spc="292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𝑝	𝑧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6551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394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89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007196" y="4717795"/>
            <a:ext cx="40373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772285" algn="l"/>
                <a:tab pos="2456180" algn="l"/>
                <a:tab pos="3156585" algn="l"/>
                <a:tab pos="3840479" algn="l"/>
              </a:tabLst>
            </a:pPr>
            <a:r>
              <a:rPr sz="3000" dirty="0">
                <a:latin typeface="Cambria Math"/>
                <a:cs typeface="Cambria Math"/>
              </a:rPr>
              <a:t>+ </a:t>
            </a:r>
            <a:r>
              <a:rPr sz="3000" spc="145" dirty="0">
                <a:latin typeface="Cambria Math"/>
                <a:cs typeface="Cambria Math"/>
              </a:rPr>
              <a:t>𝐷</a:t>
            </a:r>
            <a:r>
              <a:rPr sz="3300" spc="217" baseline="-15151" dirty="0">
                <a:latin typeface="Cambria Math"/>
                <a:cs typeface="Cambria Math"/>
              </a:rPr>
              <a:t>/0</a:t>
            </a:r>
            <a:r>
              <a:rPr sz="3000" spc="145" dirty="0">
                <a:latin typeface="Cambria Math"/>
                <a:cs typeface="Cambria Math"/>
              </a:rPr>
              <a:t>(𝑞</a:t>
            </a:r>
            <a:r>
              <a:rPr sz="3300" spc="217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0" dirty="0">
                <a:latin typeface="Cambria Math"/>
                <a:cs typeface="Cambria Math"/>
              </a:rPr>
              <a:t> </a:t>
            </a:r>
            <a:r>
              <a:rPr sz="3000" spc="420" dirty="0">
                <a:latin typeface="Cambria Math"/>
                <a:cs typeface="Cambria Math"/>
              </a:rPr>
              <a:t>𝑝</a:t>
            </a:r>
            <a:r>
              <a:rPr sz="3300" spc="630" baseline="-15151" dirty="0">
                <a:latin typeface="Cambria Math"/>
                <a:cs typeface="Cambria Math"/>
              </a:rPr>
              <a:t>.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)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38117" y="5685343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4" h="376554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7"/>
                </a:lnTo>
                <a:lnTo>
                  <a:pt x="437554" y="74910"/>
                </a:lnTo>
                <a:lnTo>
                  <a:pt x="454223" y="124941"/>
                </a:lnTo>
                <a:lnTo>
                  <a:pt x="459779" y="186332"/>
                </a:lnTo>
                <a:lnTo>
                  <a:pt x="458384" y="219533"/>
                </a:lnTo>
                <a:lnTo>
                  <a:pt x="447222" y="276783"/>
                </a:lnTo>
                <a:lnTo>
                  <a:pt x="424823" y="321493"/>
                </a:lnTo>
                <a:lnTo>
                  <a:pt x="390741" y="351656"/>
                </a:lnTo>
                <a:lnTo>
                  <a:pt x="369291" y="361156"/>
                </a:lnTo>
                <a:lnTo>
                  <a:pt x="374054" y="376436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7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3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4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7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6"/>
                </a:lnTo>
                <a:lnTo>
                  <a:pt x="124816" y="361156"/>
                </a:lnTo>
                <a:lnTo>
                  <a:pt x="103367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2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52764" y="5538368"/>
            <a:ext cx="2613025" cy="670560"/>
          </a:xfrm>
          <a:custGeom>
            <a:avLst/>
            <a:gdLst/>
            <a:ahLst/>
            <a:cxnLst/>
            <a:rect l="l" t="t" r="r" b="b"/>
            <a:pathLst>
              <a:path w="2613025" h="670560">
                <a:moveTo>
                  <a:pt x="151206" y="15875"/>
                </a:moveTo>
                <a:lnTo>
                  <a:pt x="113207" y="20383"/>
                </a:lnTo>
                <a:lnTo>
                  <a:pt x="85153" y="47815"/>
                </a:lnTo>
                <a:lnTo>
                  <a:pt x="60477" y="82296"/>
                </a:lnTo>
                <a:lnTo>
                  <a:pt x="39192" y="123825"/>
                </a:lnTo>
                <a:lnTo>
                  <a:pt x="22047" y="170802"/>
                </a:lnTo>
                <a:lnTo>
                  <a:pt x="9791" y="221653"/>
                </a:lnTo>
                <a:lnTo>
                  <a:pt x="2451" y="276364"/>
                </a:lnTo>
                <a:lnTo>
                  <a:pt x="0" y="334962"/>
                </a:lnTo>
                <a:lnTo>
                  <a:pt x="2451" y="393242"/>
                </a:lnTo>
                <a:lnTo>
                  <a:pt x="9791" y="447865"/>
                </a:lnTo>
                <a:lnTo>
                  <a:pt x="22047" y="498817"/>
                </a:lnTo>
                <a:lnTo>
                  <a:pt x="39192" y="546100"/>
                </a:lnTo>
                <a:lnTo>
                  <a:pt x="60477" y="587946"/>
                </a:lnTo>
                <a:lnTo>
                  <a:pt x="85153" y="622592"/>
                </a:lnTo>
                <a:lnTo>
                  <a:pt x="113207" y="650049"/>
                </a:lnTo>
                <a:lnTo>
                  <a:pt x="144653" y="670318"/>
                </a:lnTo>
                <a:lnTo>
                  <a:pt x="151206" y="654443"/>
                </a:lnTo>
                <a:lnTo>
                  <a:pt x="125984" y="634072"/>
                </a:lnTo>
                <a:lnTo>
                  <a:pt x="103682" y="607517"/>
                </a:lnTo>
                <a:lnTo>
                  <a:pt x="67868" y="535774"/>
                </a:lnTo>
                <a:lnTo>
                  <a:pt x="54749" y="491693"/>
                </a:lnTo>
                <a:lnTo>
                  <a:pt x="45389" y="443598"/>
                </a:lnTo>
                <a:lnTo>
                  <a:pt x="39776" y="391490"/>
                </a:lnTo>
                <a:lnTo>
                  <a:pt x="37896" y="335356"/>
                </a:lnTo>
                <a:lnTo>
                  <a:pt x="39789" y="278320"/>
                </a:lnTo>
                <a:lnTo>
                  <a:pt x="45466" y="225691"/>
                </a:lnTo>
                <a:lnTo>
                  <a:pt x="54914" y="177469"/>
                </a:lnTo>
                <a:lnTo>
                  <a:pt x="68160" y="133642"/>
                </a:lnTo>
                <a:lnTo>
                  <a:pt x="84696" y="95059"/>
                </a:lnTo>
                <a:lnTo>
                  <a:pt x="126225" y="36182"/>
                </a:lnTo>
                <a:lnTo>
                  <a:pt x="151206" y="15875"/>
                </a:lnTo>
                <a:close/>
              </a:path>
              <a:path w="2613025" h="670560">
                <a:moveTo>
                  <a:pt x="786853" y="162255"/>
                </a:moveTo>
                <a:lnTo>
                  <a:pt x="781494" y="146977"/>
                </a:lnTo>
                <a:lnTo>
                  <a:pt x="754202" y="156832"/>
                </a:lnTo>
                <a:lnTo>
                  <a:pt x="730275" y="171119"/>
                </a:lnTo>
                <a:lnTo>
                  <a:pt x="692505" y="212966"/>
                </a:lnTo>
                <a:lnTo>
                  <a:pt x="669213" y="268897"/>
                </a:lnTo>
                <a:lnTo>
                  <a:pt x="661441" y="335292"/>
                </a:lnTo>
                <a:lnTo>
                  <a:pt x="663384" y="369887"/>
                </a:lnTo>
                <a:lnTo>
                  <a:pt x="678853" y="431050"/>
                </a:lnTo>
                <a:lnTo>
                  <a:pt x="709574" y="480682"/>
                </a:lnTo>
                <a:lnTo>
                  <a:pt x="754126" y="513575"/>
                </a:lnTo>
                <a:lnTo>
                  <a:pt x="781494" y="523417"/>
                </a:lnTo>
                <a:lnTo>
                  <a:pt x="786257" y="508139"/>
                </a:lnTo>
                <a:lnTo>
                  <a:pt x="764806" y="498640"/>
                </a:lnTo>
                <a:lnTo>
                  <a:pt x="746302" y="485419"/>
                </a:lnTo>
                <a:lnTo>
                  <a:pt x="718096" y="447814"/>
                </a:lnTo>
                <a:lnTo>
                  <a:pt x="701357" y="396659"/>
                </a:lnTo>
                <a:lnTo>
                  <a:pt x="695769" y="333311"/>
                </a:lnTo>
                <a:lnTo>
                  <a:pt x="697166" y="301193"/>
                </a:lnTo>
                <a:lnTo>
                  <a:pt x="708329" y="245491"/>
                </a:lnTo>
                <a:lnTo>
                  <a:pt x="730770" y="201536"/>
                </a:lnTo>
                <a:lnTo>
                  <a:pt x="765149" y="171716"/>
                </a:lnTo>
                <a:lnTo>
                  <a:pt x="786853" y="162255"/>
                </a:lnTo>
                <a:close/>
              </a:path>
              <a:path w="2613025" h="670560">
                <a:moveTo>
                  <a:pt x="1077722" y="150520"/>
                </a:moveTo>
                <a:lnTo>
                  <a:pt x="1047165" y="150520"/>
                </a:lnTo>
                <a:lnTo>
                  <a:pt x="1047165" y="519811"/>
                </a:lnTo>
                <a:lnTo>
                  <a:pt x="1077722" y="519811"/>
                </a:lnTo>
                <a:lnTo>
                  <a:pt x="1077722" y="150520"/>
                </a:lnTo>
                <a:close/>
              </a:path>
              <a:path w="2613025" h="670560">
                <a:moveTo>
                  <a:pt x="1487919" y="335292"/>
                </a:moveTo>
                <a:lnTo>
                  <a:pt x="1480146" y="268897"/>
                </a:lnTo>
                <a:lnTo>
                  <a:pt x="1456855" y="212966"/>
                </a:lnTo>
                <a:lnTo>
                  <a:pt x="1419085" y="171119"/>
                </a:lnTo>
                <a:lnTo>
                  <a:pt x="1367853" y="146977"/>
                </a:lnTo>
                <a:lnTo>
                  <a:pt x="1362506" y="162255"/>
                </a:lnTo>
                <a:lnTo>
                  <a:pt x="1384287" y="171716"/>
                </a:lnTo>
                <a:lnTo>
                  <a:pt x="1403032" y="184810"/>
                </a:lnTo>
                <a:lnTo>
                  <a:pt x="1431353" y="221894"/>
                </a:lnTo>
                <a:lnTo>
                  <a:pt x="1448028" y="271919"/>
                </a:lnTo>
                <a:lnTo>
                  <a:pt x="1453578" y="333311"/>
                </a:lnTo>
                <a:lnTo>
                  <a:pt x="1452194" y="366509"/>
                </a:lnTo>
                <a:lnTo>
                  <a:pt x="1441030" y="423760"/>
                </a:lnTo>
                <a:lnTo>
                  <a:pt x="1418628" y="468477"/>
                </a:lnTo>
                <a:lnTo>
                  <a:pt x="1384541" y="498640"/>
                </a:lnTo>
                <a:lnTo>
                  <a:pt x="1363091" y="508139"/>
                </a:lnTo>
                <a:lnTo>
                  <a:pt x="1367853" y="523417"/>
                </a:lnTo>
                <a:lnTo>
                  <a:pt x="1419199" y="499325"/>
                </a:lnTo>
                <a:lnTo>
                  <a:pt x="1456956" y="457631"/>
                </a:lnTo>
                <a:lnTo>
                  <a:pt x="1480172" y="401802"/>
                </a:lnTo>
                <a:lnTo>
                  <a:pt x="1485976" y="369887"/>
                </a:lnTo>
                <a:lnTo>
                  <a:pt x="1487919" y="335292"/>
                </a:lnTo>
                <a:close/>
              </a:path>
              <a:path w="2613025" h="670560">
                <a:moveTo>
                  <a:pt x="2068601" y="162255"/>
                </a:moveTo>
                <a:lnTo>
                  <a:pt x="2063242" y="146977"/>
                </a:lnTo>
                <a:lnTo>
                  <a:pt x="2035949" y="156832"/>
                </a:lnTo>
                <a:lnTo>
                  <a:pt x="2012022" y="171119"/>
                </a:lnTo>
                <a:lnTo>
                  <a:pt x="1974253" y="212966"/>
                </a:lnTo>
                <a:lnTo>
                  <a:pt x="1950961" y="268897"/>
                </a:lnTo>
                <a:lnTo>
                  <a:pt x="1943188" y="335292"/>
                </a:lnTo>
                <a:lnTo>
                  <a:pt x="1945132" y="369887"/>
                </a:lnTo>
                <a:lnTo>
                  <a:pt x="1960600" y="431050"/>
                </a:lnTo>
                <a:lnTo>
                  <a:pt x="1991321" y="480682"/>
                </a:lnTo>
                <a:lnTo>
                  <a:pt x="2035873" y="513575"/>
                </a:lnTo>
                <a:lnTo>
                  <a:pt x="2063242" y="523417"/>
                </a:lnTo>
                <a:lnTo>
                  <a:pt x="2068004" y="508139"/>
                </a:lnTo>
                <a:lnTo>
                  <a:pt x="2046554" y="498640"/>
                </a:lnTo>
                <a:lnTo>
                  <a:pt x="2028050" y="485419"/>
                </a:lnTo>
                <a:lnTo>
                  <a:pt x="1999843" y="447814"/>
                </a:lnTo>
                <a:lnTo>
                  <a:pt x="1983105" y="396659"/>
                </a:lnTo>
                <a:lnTo>
                  <a:pt x="1977517" y="333311"/>
                </a:lnTo>
                <a:lnTo>
                  <a:pt x="1978914" y="301193"/>
                </a:lnTo>
                <a:lnTo>
                  <a:pt x="1990077" y="245491"/>
                </a:lnTo>
                <a:lnTo>
                  <a:pt x="2012518" y="201536"/>
                </a:lnTo>
                <a:lnTo>
                  <a:pt x="2046897" y="171716"/>
                </a:lnTo>
                <a:lnTo>
                  <a:pt x="2068601" y="162255"/>
                </a:lnTo>
                <a:close/>
              </a:path>
              <a:path w="2613025" h="670560">
                <a:moveTo>
                  <a:pt x="2412847" y="335292"/>
                </a:moveTo>
                <a:lnTo>
                  <a:pt x="2405088" y="268897"/>
                </a:lnTo>
                <a:lnTo>
                  <a:pt x="2381796" y="212966"/>
                </a:lnTo>
                <a:lnTo>
                  <a:pt x="2344026" y="171119"/>
                </a:lnTo>
                <a:lnTo>
                  <a:pt x="2292794" y="146977"/>
                </a:lnTo>
                <a:lnTo>
                  <a:pt x="2287435" y="162255"/>
                </a:lnTo>
                <a:lnTo>
                  <a:pt x="2309228" y="171716"/>
                </a:lnTo>
                <a:lnTo>
                  <a:pt x="2327973" y="184810"/>
                </a:lnTo>
                <a:lnTo>
                  <a:pt x="2356294" y="221894"/>
                </a:lnTo>
                <a:lnTo>
                  <a:pt x="2372969" y="271919"/>
                </a:lnTo>
                <a:lnTo>
                  <a:pt x="2378519" y="333311"/>
                </a:lnTo>
                <a:lnTo>
                  <a:pt x="2377122" y="366509"/>
                </a:lnTo>
                <a:lnTo>
                  <a:pt x="2365972" y="423760"/>
                </a:lnTo>
                <a:lnTo>
                  <a:pt x="2343569" y="468477"/>
                </a:lnTo>
                <a:lnTo>
                  <a:pt x="2309482" y="498640"/>
                </a:lnTo>
                <a:lnTo>
                  <a:pt x="2288032" y="508139"/>
                </a:lnTo>
                <a:lnTo>
                  <a:pt x="2292794" y="523417"/>
                </a:lnTo>
                <a:lnTo>
                  <a:pt x="2344140" y="499325"/>
                </a:lnTo>
                <a:lnTo>
                  <a:pt x="2381897" y="457631"/>
                </a:lnTo>
                <a:lnTo>
                  <a:pt x="2405113" y="401802"/>
                </a:lnTo>
                <a:lnTo>
                  <a:pt x="2410917" y="369887"/>
                </a:lnTo>
                <a:lnTo>
                  <a:pt x="2412847" y="335292"/>
                </a:lnTo>
                <a:close/>
              </a:path>
              <a:path w="2613025" h="670560">
                <a:moveTo>
                  <a:pt x="2612860" y="334962"/>
                </a:moveTo>
                <a:lnTo>
                  <a:pt x="2610408" y="276364"/>
                </a:lnTo>
                <a:lnTo>
                  <a:pt x="2603068" y="221653"/>
                </a:lnTo>
                <a:lnTo>
                  <a:pt x="2590812" y="170802"/>
                </a:lnTo>
                <a:lnTo>
                  <a:pt x="2573667" y="123825"/>
                </a:lnTo>
                <a:lnTo>
                  <a:pt x="2552369" y="82296"/>
                </a:lnTo>
                <a:lnTo>
                  <a:pt x="2527655" y="47815"/>
                </a:lnTo>
                <a:lnTo>
                  <a:pt x="2499537" y="20383"/>
                </a:lnTo>
                <a:lnTo>
                  <a:pt x="2468003" y="0"/>
                </a:lnTo>
                <a:lnTo>
                  <a:pt x="2461653" y="15875"/>
                </a:lnTo>
                <a:lnTo>
                  <a:pt x="2486634" y="36182"/>
                </a:lnTo>
                <a:lnTo>
                  <a:pt x="2508808" y="62572"/>
                </a:lnTo>
                <a:lnTo>
                  <a:pt x="2544699" y="133642"/>
                </a:lnTo>
                <a:lnTo>
                  <a:pt x="2557945" y="177469"/>
                </a:lnTo>
                <a:lnTo>
                  <a:pt x="2567394" y="225691"/>
                </a:lnTo>
                <a:lnTo>
                  <a:pt x="2573070" y="278320"/>
                </a:lnTo>
                <a:lnTo>
                  <a:pt x="2574963" y="335356"/>
                </a:lnTo>
                <a:lnTo>
                  <a:pt x="2573083" y="391490"/>
                </a:lnTo>
                <a:lnTo>
                  <a:pt x="2567444" y="443598"/>
                </a:lnTo>
                <a:lnTo>
                  <a:pt x="2558046" y="491693"/>
                </a:lnTo>
                <a:lnTo>
                  <a:pt x="2544902" y="535774"/>
                </a:lnTo>
                <a:lnTo>
                  <a:pt x="2528417" y="574738"/>
                </a:lnTo>
                <a:lnTo>
                  <a:pt x="2486799" y="634072"/>
                </a:lnTo>
                <a:lnTo>
                  <a:pt x="2461653" y="654443"/>
                </a:lnTo>
                <a:lnTo>
                  <a:pt x="2468003" y="670318"/>
                </a:lnTo>
                <a:lnTo>
                  <a:pt x="2527655" y="622592"/>
                </a:lnTo>
                <a:lnTo>
                  <a:pt x="2552369" y="587946"/>
                </a:lnTo>
                <a:lnTo>
                  <a:pt x="2573667" y="546100"/>
                </a:lnTo>
                <a:lnTo>
                  <a:pt x="2590812" y="498817"/>
                </a:lnTo>
                <a:lnTo>
                  <a:pt x="2603068" y="447865"/>
                </a:lnTo>
                <a:lnTo>
                  <a:pt x="2610408" y="393242"/>
                </a:lnTo>
                <a:lnTo>
                  <a:pt x="2612860" y="334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415469" y="5570220"/>
            <a:ext cx="9660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1255395" algn="l"/>
                <a:tab pos="1765300" algn="l"/>
                <a:tab pos="7501255" algn="l"/>
                <a:tab pos="8131175" algn="l"/>
                <a:tab pos="8463915" algn="l"/>
                <a:tab pos="8860790" algn="l"/>
                <a:tab pos="9413240" algn="l"/>
              </a:tabLst>
            </a:pPr>
            <a:r>
              <a:rPr sz="3200" dirty="0">
                <a:latin typeface="Cambria Math"/>
                <a:cs typeface="Cambria Math"/>
              </a:rPr>
              <a:t>log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-185" dirty="0">
                <a:latin typeface="Cambria Math"/>
                <a:cs typeface="Cambria Math"/>
              </a:rPr>
              <a:t>𝑝</a:t>
            </a:r>
            <a:r>
              <a:rPr sz="3450" spc="-277" baseline="-15700" dirty="0">
                <a:latin typeface="Cambria Math"/>
                <a:cs typeface="Cambria Math"/>
              </a:rPr>
              <a:t>+	</a:t>
            </a:r>
            <a:r>
              <a:rPr sz="3200" dirty="0">
                <a:latin typeface="Cambria Math"/>
                <a:cs typeface="Cambria Math"/>
              </a:rPr>
              <a:t>𝑥	≥ </a:t>
            </a:r>
            <a:r>
              <a:rPr sz="3200" spc="275" dirty="0">
                <a:latin typeface="Cambria Math"/>
                <a:cs typeface="Cambria Math"/>
              </a:rPr>
              <a:t>𝐸</a:t>
            </a:r>
            <a:r>
              <a:rPr sz="3450" spc="412" baseline="-15700" dirty="0">
                <a:latin typeface="Cambria Math"/>
                <a:cs typeface="Cambria Math"/>
              </a:rPr>
              <a:t>,~.</a:t>
            </a:r>
            <a:r>
              <a:rPr sz="2850" spc="412" baseline="-33625" dirty="0">
                <a:latin typeface="Cambria Math"/>
                <a:cs typeface="Cambria Math"/>
              </a:rPr>
              <a:t>!</a:t>
            </a:r>
            <a:r>
              <a:rPr sz="3450" spc="412" baseline="-15700" dirty="0">
                <a:latin typeface="Cambria Math"/>
                <a:cs typeface="Cambria Math"/>
              </a:rPr>
              <a:t>(,|0)</a:t>
            </a:r>
            <a:r>
              <a:rPr sz="3200" spc="275" dirty="0">
                <a:latin typeface="Cambria Math"/>
                <a:cs typeface="Cambria Math"/>
              </a:rPr>
              <a:t>[log </a:t>
            </a:r>
            <a:r>
              <a:rPr sz="3200" spc="-5" dirty="0">
                <a:latin typeface="Cambria Math"/>
                <a:cs typeface="Cambria Math"/>
              </a:rPr>
              <a:t>𝑝</a:t>
            </a:r>
            <a:r>
              <a:rPr sz="3450" spc="-7" baseline="-15700" dirty="0">
                <a:latin typeface="Cambria Math"/>
                <a:cs typeface="Cambria Math"/>
              </a:rPr>
              <a:t>+</a:t>
            </a:r>
            <a:r>
              <a:rPr sz="3200" spc="-5" dirty="0">
                <a:latin typeface="Cambria Math"/>
                <a:cs typeface="Cambria Math"/>
              </a:rPr>
              <a:t>(𝑥|𝑧)]</a:t>
            </a:r>
            <a:r>
              <a:rPr sz="3200" spc="-22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−</a:t>
            </a:r>
            <a:r>
              <a:rPr sz="3200" spc="10" dirty="0">
                <a:latin typeface="Cambria Math"/>
                <a:cs typeface="Cambria Math"/>
              </a:rPr>
              <a:t> </a:t>
            </a:r>
            <a:r>
              <a:rPr sz="3200" spc="65" dirty="0">
                <a:latin typeface="Cambria Math"/>
                <a:cs typeface="Cambria Math"/>
              </a:rPr>
              <a:t>𝐷</a:t>
            </a:r>
            <a:r>
              <a:rPr sz="3450" spc="97" baseline="-15700" dirty="0">
                <a:latin typeface="Cambria Math"/>
                <a:cs typeface="Cambria Math"/>
              </a:rPr>
              <a:t>12	</a:t>
            </a:r>
            <a:r>
              <a:rPr sz="3200" spc="204" dirty="0">
                <a:latin typeface="Cambria Math"/>
                <a:cs typeface="Cambria Math"/>
              </a:rPr>
              <a:t>𝑞</a:t>
            </a:r>
            <a:r>
              <a:rPr sz="3450" spc="307" baseline="-15700" dirty="0">
                <a:latin typeface="Cambria Math"/>
                <a:cs typeface="Cambria Math"/>
              </a:rPr>
              <a:t>3	</a:t>
            </a:r>
            <a:r>
              <a:rPr sz="3200" dirty="0">
                <a:latin typeface="Cambria Math"/>
                <a:cs typeface="Cambria Math"/>
              </a:rPr>
              <a:t>𝑧	𝑥	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𝑝	𝑧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102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2082768" y="2356436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4" h="376555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6"/>
                </a:lnTo>
                <a:lnTo>
                  <a:pt x="437554" y="74909"/>
                </a:lnTo>
                <a:lnTo>
                  <a:pt x="454223" y="124941"/>
                </a:lnTo>
                <a:lnTo>
                  <a:pt x="459779" y="186333"/>
                </a:lnTo>
                <a:lnTo>
                  <a:pt x="458384" y="219533"/>
                </a:lnTo>
                <a:lnTo>
                  <a:pt x="447222" y="276783"/>
                </a:lnTo>
                <a:lnTo>
                  <a:pt x="424823" y="321493"/>
                </a:lnTo>
                <a:lnTo>
                  <a:pt x="390741" y="351655"/>
                </a:lnTo>
                <a:lnTo>
                  <a:pt x="369291" y="361156"/>
                </a:lnTo>
                <a:lnTo>
                  <a:pt x="374054" y="376435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6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4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4" h="376555">
                <a:moveTo>
                  <a:pt x="120054" y="0"/>
                </a:moveTo>
                <a:lnTo>
                  <a:pt x="68833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7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52257" y="2209456"/>
            <a:ext cx="2613025" cy="670560"/>
          </a:xfrm>
          <a:custGeom>
            <a:avLst/>
            <a:gdLst/>
            <a:ahLst/>
            <a:cxnLst/>
            <a:rect l="l" t="t" r="r" b="b"/>
            <a:pathLst>
              <a:path w="2613025" h="670560">
                <a:moveTo>
                  <a:pt x="151218" y="15875"/>
                </a:moveTo>
                <a:lnTo>
                  <a:pt x="113220" y="20383"/>
                </a:lnTo>
                <a:lnTo>
                  <a:pt x="85166" y="47828"/>
                </a:lnTo>
                <a:lnTo>
                  <a:pt x="60490" y="82296"/>
                </a:lnTo>
                <a:lnTo>
                  <a:pt x="39192" y="123825"/>
                </a:lnTo>
                <a:lnTo>
                  <a:pt x="22047" y="170802"/>
                </a:lnTo>
                <a:lnTo>
                  <a:pt x="9804" y="221653"/>
                </a:lnTo>
                <a:lnTo>
                  <a:pt x="2451" y="276377"/>
                </a:lnTo>
                <a:lnTo>
                  <a:pt x="0" y="334962"/>
                </a:lnTo>
                <a:lnTo>
                  <a:pt x="2451" y="393255"/>
                </a:lnTo>
                <a:lnTo>
                  <a:pt x="9804" y="447878"/>
                </a:lnTo>
                <a:lnTo>
                  <a:pt x="22047" y="498817"/>
                </a:lnTo>
                <a:lnTo>
                  <a:pt x="39192" y="546100"/>
                </a:lnTo>
                <a:lnTo>
                  <a:pt x="60490" y="587946"/>
                </a:lnTo>
                <a:lnTo>
                  <a:pt x="85166" y="622592"/>
                </a:lnTo>
                <a:lnTo>
                  <a:pt x="113220" y="650049"/>
                </a:lnTo>
                <a:lnTo>
                  <a:pt x="144665" y="670318"/>
                </a:lnTo>
                <a:lnTo>
                  <a:pt x="151218" y="654443"/>
                </a:lnTo>
                <a:lnTo>
                  <a:pt x="125984" y="634085"/>
                </a:lnTo>
                <a:lnTo>
                  <a:pt x="103695" y="607517"/>
                </a:lnTo>
                <a:lnTo>
                  <a:pt x="67868" y="535774"/>
                </a:lnTo>
                <a:lnTo>
                  <a:pt x="54762" y="491705"/>
                </a:lnTo>
                <a:lnTo>
                  <a:pt x="45402" y="443611"/>
                </a:lnTo>
                <a:lnTo>
                  <a:pt x="39776" y="391490"/>
                </a:lnTo>
                <a:lnTo>
                  <a:pt x="37909" y="335356"/>
                </a:lnTo>
                <a:lnTo>
                  <a:pt x="39801" y="278333"/>
                </a:lnTo>
                <a:lnTo>
                  <a:pt x="45478" y="225691"/>
                </a:lnTo>
                <a:lnTo>
                  <a:pt x="54927" y="177469"/>
                </a:lnTo>
                <a:lnTo>
                  <a:pt x="68173" y="133642"/>
                </a:lnTo>
                <a:lnTo>
                  <a:pt x="84709" y="95072"/>
                </a:lnTo>
                <a:lnTo>
                  <a:pt x="126225" y="36182"/>
                </a:lnTo>
                <a:lnTo>
                  <a:pt x="151218" y="15875"/>
                </a:lnTo>
                <a:close/>
              </a:path>
              <a:path w="2613025" h="670560">
                <a:moveTo>
                  <a:pt x="786866" y="162267"/>
                </a:moveTo>
                <a:lnTo>
                  <a:pt x="781507" y="146989"/>
                </a:lnTo>
                <a:lnTo>
                  <a:pt x="754214" y="156845"/>
                </a:lnTo>
                <a:lnTo>
                  <a:pt x="730288" y="171119"/>
                </a:lnTo>
                <a:lnTo>
                  <a:pt x="692505" y="212966"/>
                </a:lnTo>
                <a:lnTo>
                  <a:pt x="669213" y="268897"/>
                </a:lnTo>
                <a:lnTo>
                  <a:pt x="661454" y="335305"/>
                </a:lnTo>
                <a:lnTo>
                  <a:pt x="663384" y="369887"/>
                </a:lnTo>
                <a:lnTo>
                  <a:pt x="678865" y="431050"/>
                </a:lnTo>
                <a:lnTo>
                  <a:pt x="709587" y="480695"/>
                </a:lnTo>
                <a:lnTo>
                  <a:pt x="754138" y="513575"/>
                </a:lnTo>
                <a:lnTo>
                  <a:pt x="781507" y="523417"/>
                </a:lnTo>
                <a:lnTo>
                  <a:pt x="786269" y="508139"/>
                </a:lnTo>
                <a:lnTo>
                  <a:pt x="764819" y="498640"/>
                </a:lnTo>
                <a:lnTo>
                  <a:pt x="746315" y="485419"/>
                </a:lnTo>
                <a:lnTo>
                  <a:pt x="718108" y="447814"/>
                </a:lnTo>
                <a:lnTo>
                  <a:pt x="701370" y="396671"/>
                </a:lnTo>
                <a:lnTo>
                  <a:pt x="695782" y="333324"/>
                </a:lnTo>
                <a:lnTo>
                  <a:pt x="697179" y="301205"/>
                </a:lnTo>
                <a:lnTo>
                  <a:pt x="708342" y="245491"/>
                </a:lnTo>
                <a:lnTo>
                  <a:pt x="730770" y="201536"/>
                </a:lnTo>
                <a:lnTo>
                  <a:pt x="765162" y="171716"/>
                </a:lnTo>
                <a:lnTo>
                  <a:pt x="786866" y="162267"/>
                </a:lnTo>
                <a:close/>
              </a:path>
              <a:path w="2613025" h="670560">
                <a:moveTo>
                  <a:pt x="1077734" y="150520"/>
                </a:moveTo>
                <a:lnTo>
                  <a:pt x="1047178" y="150520"/>
                </a:lnTo>
                <a:lnTo>
                  <a:pt x="1047178" y="519823"/>
                </a:lnTo>
                <a:lnTo>
                  <a:pt x="1077734" y="519823"/>
                </a:lnTo>
                <a:lnTo>
                  <a:pt x="1077734" y="150520"/>
                </a:lnTo>
                <a:close/>
              </a:path>
              <a:path w="2613025" h="670560">
                <a:moveTo>
                  <a:pt x="1487919" y="335305"/>
                </a:moveTo>
                <a:lnTo>
                  <a:pt x="1480159" y="268897"/>
                </a:lnTo>
                <a:lnTo>
                  <a:pt x="1456867" y="212966"/>
                </a:lnTo>
                <a:lnTo>
                  <a:pt x="1419085" y="171119"/>
                </a:lnTo>
                <a:lnTo>
                  <a:pt x="1367866" y="146989"/>
                </a:lnTo>
                <a:lnTo>
                  <a:pt x="1362506" y="162267"/>
                </a:lnTo>
                <a:lnTo>
                  <a:pt x="1384300" y="171716"/>
                </a:lnTo>
                <a:lnTo>
                  <a:pt x="1403045" y="184810"/>
                </a:lnTo>
                <a:lnTo>
                  <a:pt x="1431366" y="221894"/>
                </a:lnTo>
                <a:lnTo>
                  <a:pt x="1448041" y="271932"/>
                </a:lnTo>
                <a:lnTo>
                  <a:pt x="1453591" y="333324"/>
                </a:lnTo>
                <a:lnTo>
                  <a:pt x="1452194" y="366522"/>
                </a:lnTo>
                <a:lnTo>
                  <a:pt x="1441030" y="423773"/>
                </a:lnTo>
                <a:lnTo>
                  <a:pt x="1418640" y="468477"/>
                </a:lnTo>
                <a:lnTo>
                  <a:pt x="1384554" y="498640"/>
                </a:lnTo>
                <a:lnTo>
                  <a:pt x="1363103" y="508139"/>
                </a:lnTo>
                <a:lnTo>
                  <a:pt x="1367866" y="523417"/>
                </a:lnTo>
                <a:lnTo>
                  <a:pt x="1419212" y="499338"/>
                </a:lnTo>
                <a:lnTo>
                  <a:pt x="1456969" y="457644"/>
                </a:lnTo>
                <a:lnTo>
                  <a:pt x="1480185" y="401802"/>
                </a:lnTo>
                <a:lnTo>
                  <a:pt x="1485988" y="369887"/>
                </a:lnTo>
                <a:lnTo>
                  <a:pt x="1487919" y="335305"/>
                </a:lnTo>
                <a:close/>
              </a:path>
              <a:path w="2613025" h="670560">
                <a:moveTo>
                  <a:pt x="2068614" y="162267"/>
                </a:moveTo>
                <a:lnTo>
                  <a:pt x="2063254" y="146989"/>
                </a:lnTo>
                <a:lnTo>
                  <a:pt x="2035962" y="156845"/>
                </a:lnTo>
                <a:lnTo>
                  <a:pt x="2012035" y="171119"/>
                </a:lnTo>
                <a:lnTo>
                  <a:pt x="1974253" y="212966"/>
                </a:lnTo>
                <a:lnTo>
                  <a:pt x="1950961" y="268897"/>
                </a:lnTo>
                <a:lnTo>
                  <a:pt x="1943201" y="335305"/>
                </a:lnTo>
                <a:lnTo>
                  <a:pt x="1945132" y="369887"/>
                </a:lnTo>
                <a:lnTo>
                  <a:pt x="1960613" y="431050"/>
                </a:lnTo>
                <a:lnTo>
                  <a:pt x="1991334" y="480695"/>
                </a:lnTo>
                <a:lnTo>
                  <a:pt x="2035886" y="513575"/>
                </a:lnTo>
                <a:lnTo>
                  <a:pt x="2063254" y="523417"/>
                </a:lnTo>
                <a:lnTo>
                  <a:pt x="2068017" y="508139"/>
                </a:lnTo>
                <a:lnTo>
                  <a:pt x="2046566" y="498640"/>
                </a:lnTo>
                <a:lnTo>
                  <a:pt x="2028063" y="485419"/>
                </a:lnTo>
                <a:lnTo>
                  <a:pt x="1999856" y="447814"/>
                </a:lnTo>
                <a:lnTo>
                  <a:pt x="1983117" y="396671"/>
                </a:lnTo>
                <a:lnTo>
                  <a:pt x="1977529" y="333324"/>
                </a:lnTo>
                <a:lnTo>
                  <a:pt x="1978926" y="301205"/>
                </a:lnTo>
                <a:lnTo>
                  <a:pt x="1990090" y="245491"/>
                </a:lnTo>
                <a:lnTo>
                  <a:pt x="2012518" y="201536"/>
                </a:lnTo>
                <a:lnTo>
                  <a:pt x="2046897" y="171716"/>
                </a:lnTo>
                <a:lnTo>
                  <a:pt x="2068614" y="162267"/>
                </a:lnTo>
                <a:close/>
              </a:path>
              <a:path w="2613025" h="670560">
                <a:moveTo>
                  <a:pt x="2412860" y="335305"/>
                </a:moveTo>
                <a:lnTo>
                  <a:pt x="2405100" y="268897"/>
                </a:lnTo>
                <a:lnTo>
                  <a:pt x="2381808" y="212966"/>
                </a:lnTo>
                <a:lnTo>
                  <a:pt x="2344026" y="171119"/>
                </a:lnTo>
                <a:lnTo>
                  <a:pt x="2292807" y="146989"/>
                </a:lnTo>
                <a:lnTo>
                  <a:pt x="2287447" y="162267"/>
                </a:lnTo>
                <a:lnTo>
                  <a:pt x="2309241" y="171716"/>
                </a:lnTo>
                <a:lnTo>
                  <a:pt x="2327986" y="184810"/>
                </a:lnTo>
                <a:lnTo>
                  <a:pt x="2356307" y="221894"/>
                </a:lnTo>
                <a:lnTo>
                  <a:pt x="2372982" y="271932"/>
                </a:lnTo>
                <a:lnTo>
                  <a:pt x="2378532" y="333324"/>
                </a:lnTo>
                <a:lnTo>
                  <a:pt x="2377135" y="366522"/>
                </a:lnTo>
                <a:lnTo>
                  <a:pt x="2365972" y="423773"/>
                </a:lnTo>
                <a:lnTo>
                  <a:pt x="2343581" y="468477"/>
                </a:lnTo>
                <a:lnTo>
                  <a:pt x="2309495" y="498640"/>
                </a:lnTo>
                <a:lnTo>
                  <a:pt x="2288044" y="508139"/>
                </a:lnTo>
                <a:lnTo>
                  <a:pt x="2292807" y="523417"/>
                </a:lnTo>
                <a:lnTo>
                  <a:pt x="2344153" y="499338"/>
                </a:lnTo>
                <a:lnTo>
                  <a:pt x="2381910" y="457644"/>
                </a:lnTo>
                <a:lnTo>
                  <a:pt x="2405126" y="401802"/>
                </a:lnTo>
                <a:lnTo>
                  <a:pt x="2410930" y="369887"/>
                </a:lnTo>
                <a:lnTo>
                  <a:pt x="2412860" y="335305"/>
                </a:lnTo>
                <a:close/>
              </a:path>
              <a:path w="2613025" h="670560">
                <a:moveTo>
                  <a:pt x="2612872" y="334962"/>
                </a:moveTo>
                <a:lnTo>
                  <a:pt x="2610421" y="276377"/>
                </a:lnTo>
                <a:lnTo>
                  <a:pt x="2603068" y="221653"/>
                </a:lnTo>
                <a:lnTo>
                  <a:pt x="2590825" y="170802"/>
                </a:lnTo>
                <a:lnTo>
                  <a:pt x="2573680" y="123825"/>
                </a:lnTo>
                <a:lnTo>
                  <a:pt x="2552382" y="82296"/>
                </a:lnTo>
                <a:lnTo>
                  <a:pt x="2527668" y="47828"/>
                </a:lnTo>
                <a:lnTo>
                  <a:pt x="2499550" y="20383"/>
                </a:lnTo>
                <a:lnTo>
                  <a:pt x="2468016" y="0"/>
                </a:lnTo>
                <a:lnTo>
                  <a:pt x="2461666" y="15875"/>
                </a:lnTo>
                <a:lnTo>
                  <a:pt x="2486647" y="36182"/>
                </a:lnTo>
                <a:lnTo>
                  <a:pt x="2508821" y="62585"/>
                </a:lnTo>
                <a:lnTo>
                  <a:pt x="2544711" y="133642"/>
                </a:lnTo>
                <a:lnTo>
                  <a:pt x="2557945" y="177469"/>
                </a:lnTo>
                <a:lnTo>
                  <a:pt x="2567406" y="225691"/>
                </a:lnTo>
                <a:lnTo>
                  <a:pt x="2573083" y="278333"/>
                </a:lnTo>
                <a:lnTo>
                  <a:pt x="2574975" y="335356"/>
                </a:lnTo>
                <a:lnTo>
                  <a:pt x="2573096" y="391490"/>
                </a:lnTo>
                <a:lnTo>
                  <a:pt x="2567457" y="443611"/>
                </a:lnTo>
                <a:lnTo>
                  <a:pt x="2558059" y="491705"/>
                </a:lnTo>
                <a:lnTo>
                  <a:pt x="2544902" y="535774"/>
                </a:lnTo>
                <a:lnTo>
                  <a:pt x="2528430" y="574751"/>
                </a:lnTo>
                <a:lnTo>
                  <a:pt x="2486812" y="634085"/>
                </a:lnTo>
                <a:lnTo>
                  <a:pt x="2461666" y="654443"/>
                </a:lnTo>
                <a:lnTo>
                  <a:pt x="2468016" y="670318"/>
                </a:lnTo>
                <a:lnTo>
                  <a:pt x="2527668" y="622592"/>
                </a:lnTo>
                <a:lnTo>
                  <a:pt x="2552382" y="587946"/>
                </a:lnTo>
                <a:lnTo>
                  <a:pt x="2573680" y="546100"/>
                </a:lnTo>
                <a:lnTo>
                  <a:pt x="2590825" y="498817"/>
                </a:lnTo>
                <a:lnTo>
                  <a:pt x="2603068" y="447878"/>
                </a:lnTo>
                <a:lnTo>
                  <a:pt x="2610421" y="393255"/>
                </a:lnTo>
                <a:lnTo>
                  <a:pt x="2612872" y="334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366303" y="4293303"/>
            <a:ext cx="2938780" cy="1818639"/>
            <a:chOff x="7366303" y="4293303"/>
            <a:chExt cx="2938780" cy="1818639"/>
          </a:xfrm>
        </p:grpSpPr>
        <p:sp>
          <p:nvSpPr>
            <p:cNvPr id="6" name="object 6"/>
            <p:cNvSpPr/>
            <p:nvPr/>
          </p:nvSpPr>
          <p:spPr>
            <a:xfrm>
              <a:off x="8098886" y="5691818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09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98886" y="5691818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09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87384" y="5791199"/>
              <a:ext cx="240792" cy="2407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71066" y="4298065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71066" y="4298065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38288" y="4352543"/>
              <a:ext cx="618744" cy="304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10013" y="4657307"/>
              <a:ext cx="1010285" cy="1035050"/>
            </a:xfrm>
            <a:custGeom>
              <a:avLst/>
              <a:gdLst/>
              <a:ahLst/>
              <a:cxnLst/>
              <a:rect l="l" t="t" r="r" b="b"/>
              <a:pathLst>
                <a:path w="1010284" h="1035050">
                  <a:moveTo>
                    <a:pt x="984364" y="517255"/>
                  </a:moveTo>
                  <a:lnTo>
                    <a:pt x="984364" y="1034512"/>
                  </a:lnTo>
                  <a:lnTo>
                    <a:pt x="1009764" y="1034512"/>
                  </a:lnTo>
                  <a:lnTo>
                    <a:pt x="1009764" y="529955"/>
                  </a:lnTo>
                  <a:lnTo>
                    <a:pt x="997064" y="529955"/>
                  </a:lnTo>
                  <a:lnTo>
                    <a:pt x="984364" y="517255"/>
                  </a:lnTo>
                  <a:close/>
                </a:path>
                <a:path w="1010284" h="1035050">
                  <a:moveTo>
                    <a:pt x="50800" y="63498"/>
                  </a:moveTo>
                  <a:lnTo>
                    <a:pt x="25400" y="63498"/>
                  </a:lnTo>
                  <a:lnTo>
                    <a:pt x="25400" y="529955"/>
                  </a:lnTo>
                  <a:lnTo>
                    <a:pt x="984364" y="529955"/>
                  </a:lnTo>
                  <a:lnTo>
                    <a:pt x="984364" y="517255"/>
                  </a:lnTo>
                  <a:lnTo>
                    <a:pt x="50800" y="517255"/>
                  </a:lnTo>
                  <a:lnTo>
                    <a:pt x="38100" y="504555"/>
                  </a:lnTo>
                  <a:lnTo>
                    <a:pt x="50800" y="504555"/>
                  </a:lnTo>
                  <a:lnTo>
                    <a:pt x="50800" y="63498"/>
                  </a:lnTo>
                  <a:close/>
                </a:path>
                <a:path w="1010284" h="1035050">
                  <a:moveTo>
                    <a:pt x="1009764" y="504555"/>
                  </a:moveTo>
                  <a:lnTo>
                    <a:pt x="50800" y="504555"/>
                  </a:lnTo>
                  <a:lnTo>
                    <a:pt x="50800" y="517255"/>
                  </a:lnTo>
                  <a:lnTo>
                    <a:pt x="984364" y="517255"/>
                  </a:lnTo>
                  <a:lnTo>
                    <a:pt x="997064" y="529955"/>
                  </a:lnTo>
                  <a:lnTo>
                    <a:pt x="1009764" y="529955"/>
                  </a:lnTo>
                  <a:lnTo>
                    <a:pt x="1009764" y="504555"/>
                  </a:lnTo>
                  <a:close/>
                </a:path>
                <a:path w="1010284" h="1035050">
                  <a:moveTo>
                    <a:pt x="50800" y="504555"/>
                  </a:moveTo>
                  <a:lnTo>
                    <a:pt x="38100" y="504555"/>
                  </a:lnTo>
                  <a:lnTo>
                    <a:pt x="50800" y="517255"/>
                  </a:lnTo>
                  <a:lnTo>
                    <a:pt x="50800" y="504555"/>
                  </a:lnTo>
                  <a:close/>
                </a:path>
                <a:path w="1010284" h="103505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1010284" h="1035050">
                  <a:moveTo>
                    <a:pt x="69849" y="63498"/>
                  </a:moveTo>
                  <a:lnTo>
                    <a:pt x="50800" y="63498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5808" y="4298065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45808" y="4298065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93936" y="4346447"/>
              <a:ext cx="658368" cy="3840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94376" y="4728735"/>
              <a:ext cx="866775" cy="963294"/>
            </a:xfrm>
            <a:custGeom>
              <a:avLst/>
              <a:gdLst/>
              <a:ahLst/>
              <a:cxnLst/>
              <a:rect l="l" t="t" r="r" b="b"/>
              <a:pathLst>
                <a:path w="866775" h="963295">
                  <a:moveTo>
                    <a:pt x="815790" y="434662"/>
                  </a:moveTo>
                  <a:lnTo>
                    <a:pt x="0" y="434662"/>
                  </a:lnTo>
                  <a:lnTo>
                    <a:pt x="0" y="963083"/>
                  </a:lnTo>
                  <a:lnTo>
                    <a:pt x="25400" y="963083"/>
                  </a:lnTo>
                  <a:lnTo>
                    <a:pt x="25400" y="460062"/>
                  </a:lnTo>
                  <a:lnTo>
                    <a:pt x="12700" y="460062"/>
                  </a:lnTo>
                  <a:lnTo>
                    <a:pt x="25400" y="447362"/>
                  </a:lnTo>
                  <a:lnTo>
                    <a:pt x="815790" y="447362"/>
                  </a:lnTo>
                  <a:lnTo>
                    <a:pt x="815790" y="434662"/>
                  </a:lnTo>
                  <a:close/>
                </a:path>
                <a:path w="866775" h="963295">
                  <a:moveTo>
                    <a:pt x="25400" y="447362"/>
                  </a:moveTo>
                  <a:lnTo>
                    <a:pt x="12700" y="460062"/>
                  </a:lnTo>
                  <a:lnTo>
                    <a:pt x="25400" y="460062"/>
                  </a:lnTo>
                  <a:lnTo>
                    <a:pt x="25400" y="447362"/>
                  </a:lnTo>
                  <a:close/>
                </a:path>
                <a:path w="866775" h="963295">
                  <a:moveTo>
                    <a:pt x="841190" y="434662"/>
                  </a:moveTo>
                  <a:lnTo>
                    <a:pt x="828490" y="434662"/>
                  </a:lnTo>
                  <a:lnTo>
                    <a:pt x="815790" y="447362"/>
                  </a:lnTo>
                  <a:lnTo>
                    <a:pt x="25400" y="447362"/>
                  </a:lnTo>
                  <a:lnTo>
                    <a:pt x="25400" y="460062"/>
                  </a:lnTo>
                  <a:lnTo>
                    <a:pt x="841190" y="460062"/>
                  </a:lnTo>
                  <a:lnTo>
                    <a:pt x="841190" y="434662"/>
                  </a:lnTo>
                  <a:close/>
                </a:path>
                <a:path w="866775" h="963295">
                  <a:moveTo>
                    <a:pt x="841190" y="63499"/>
                  </a:moveTo>
                  <a:lnTo>
                    <a:pt x="815790" y="63499"/>
                  </a:lnTo>
                  <a:lnTo>
                    <a:pt x="815790" y="447362"/>
                  </a:lnTo>
                  <a:lnTo>
                    <a:pt x="828490" y="434662"/>
                  </a:lnTo>
                  <a:lnTo>
                    <a:pt x="841190" y="434662"/>
                  </a:lnTo>
                  <a:lnTo>
                    <a:pt x="841190" y="63499"/>
                  </a:lnTo>
                  <a:close/>
                </a:path>
                <a:path w="866775" h="963295">
                  <a:moveTo>
                    <a:pt x="828490" y="0"/>
                  </a:moveTo>
                  <a:lnTo>
                    <a:pt x="790390" y="76199"/>
                  </a:lnTo>
                  <a:lnTo>
                    <a:pt x="815790" y="76199"/>
                  </a:lnTo>
                  <a:lnTo>
                    <a:pt x="815790" y="63499"/>
                  </a:lnTo>
                  <a:lnTo>
                    <a:pt x="860240" y="63499"/>
                  </a:lnTo>
                  <a:lnTo>
                    <a:pt x="828490" y="0"/>
                  </a:lnTo>
                  <a:close/>
                </a:path>
                <a:path w="866775" h="963295">
                  <a:moveTo>
                    <a:pt x="860240" y="63499"/>
                  </a:moveTo>
                  <a:lnTo>
                    <a:pt x="841190" y="63499"/>
                  </a:lnTo>
                  <a:lnTo>
                    <a:pt x="841190" y="76199"/>
                  </a:lnTo>
                  <a:lnTo>
                    <a:pt x="866590" y="76199"/>
                  </a:lnTo>
                  <a:lnTo>
                    <a:pt x="86024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606321" y="4278088"/>
            <a:ext cx="3030220" cy="1847850"/>
            <a:chOff x="1606321" y="4278088"/>
            <a:chExt cx="3030220" cy="1847850"/>
          </a:xfrm>
        </p:grpSpPr>
        <p:sp>
          <p:nvSpPr>
            <p:cNvPr id="18" name="object 18"/>
            <p:cNvSpPr/>
            <p:nvPr/>
          </p:nvSpPr>
          <p:spPr>
            <a:xfrm>
              <a:off x="2395729" y="5705674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8" y="415092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95729" y="5705674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84576" y="5821679"/>
              <a:ext cx="240791" cy="2164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77266" y="4298065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77266" y="4298065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88663" y="4355591"/>
              <a:ext cx="658367" cy="381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91219" y="4713157"/>
              <a:ext cx="901700" cy="993140"/>
            </a:xfrm>
            <a:custGeom>
              <a:avLst/>
              <a:gdLst/>
              <a:ahLst/>
              <a:cxnLst/>
              <a:rect l="l" t="t" r="r" b="b"/>
              <a:pathLst>
                <a:path w="901700" h="993139">
                  <a:moveTo>
                    <a:pt x="850398" y="483558"/>
                  </a:moveTo>
                  <a:lnTo>
                    <a:pt x="0" y="483558"/>
                  </a:lnTo>
                  <a:lnTo>
                    <a:pt x="0" y="992517"/>
                  </a:lnTo>
                  <a:lnTo>
                    <a:pt x="25400" y="992517"/>
                  </a:lnTo>
                  <a:lnTo>
                    <a:pt x="25400" y="508958"/>
                  </a:lnTo>
                  <a:lnTo>
                    <a:pt x="12700" y="508958"/>
                  </a:lnTo>
                  <a:lnTo>
                    <a:pt x="25400" y="496258"/>
                  </a:lnTo>
                  <a:lnTo>
                    <a:pt x="850398" y="496258"/>
                  </a:lnTo>
                  <a:lnTo>
                    <a:pt x="850398" y="483558"/>
                  </a:lnTo>
                  <a:close/>
                </a:path>
                <a:path w="901700" h="993139">
                  <a:moveTo>
                    <a:pt x="25400" y="496258"/>
                  </a:moveTo>
                  <a:lnTo>
                    <a:pt x="12700" y="508958"/>
                  </a:lnTo>
                  <a:lnTo>
                    <a:pt x="25400" y="508958"/>
                  </a:lnTo>
                  <a:lnTo>
                    <a:pt x="25400" y="496258"/>
                  </a:lnTo>
                  <a:close/>
                </a:path>
                <a:path w="901700" h="993139">
                  <a:moveTo>
                    <a:pt x="875798" y="483558"/>
                  </a:moveTo>
                  <a:lnTo>
                    <a:pt x="863098" y="483558"/>
                  </a:lnTo>
                  <a:lnTo>
                    <a:pt x="850398" y="496258"/>
                  </a:lnTo>
                  <a:lnTo>
                    <a:pt x="25400" y="496258"/>
                  </a:lnTo>
                  <a:lnTo>
                    <a:pt x="25400" y="508958"/>
                  </a:lnTo>
                  <a:lnTo>
                    <a:pt x="875798" y="508958"/>
                  </a:lnTo>
                  <a:lnTo>
                    <a:pt x="875798" y="483558"/>
                  </a:lnTo>
                  <a:close/>
                </a:path>
                <a:path w="901700" h="993139">
                  <a:moveTo>
                    <a:pt x="875798" y="63500"/>
                  </a:moveTo>
                  <a:lnTo>
                    <a:pt x="850398" y="63500"/>
                  </a:lnTo>
                  <a:lnTo>
                    <a:pt x="850398" y="496258"/>
                  </a:lnTo>
                  <a:lnTo>
                    <a:pt x="863098" y="483558"/>
                  </a:lnTo>
                  <a:lnTo>
                    <a:pt x="875798" y="483558"/>
                  </a:lnTo>
                  <a:lnTo>
                    <a:pt x="875798" y="63500"/>
                  </a:lnTo>
                  <a:close/>
                </a:path>
                <a:path w="901700" h="993139">
                  <a:moveTo>
                    <a:pt x="863098" y="0"/>
                  </a:moveTo>
                  <a:lnTo>
                    <a:pt x="824998" y="76200"/>
                  </a:lnTo>
                  <a:lnTo>
                    <a:pt x="850398" y="76200"/>
                  </a:lnTo>
                  <a:lnTo>
                    <a:pt x="850398" y="63500"/>
                  </a:lnTo>
                  <a:lnTo>
                    <a:pt x="894848" y="63500"/>
                  </a:lnTo>
                  <a:lnTo>
                    <a:pt x="863098" y="0"/>
                  </a:lnTo>
                  <a:close/>
                </a:path>
                <a:path w="901700" h="993139">
                  <a:moveTo>
                    <a:pt x="894848" y="63500"/>
                  </a:moveTo>
                  <a:lnTo>
                    <a:pt x="875798" y="63500"/>
                  </a:lnTo>
                  <a:lnTo>
                    <a:pt x="875798" y="76200"/>
                  </a:lnTo>
                  <a:lnTo>
                    <a:pt x="901198" y="76200"/>
                  </a:lnTo>
                  <a:lnTo>
                    <a:pt x="894848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11083" y="4282851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30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11083" y="4282851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30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89760" y="4355591"/>
              <a:ext cx="618744" cy="304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50033" y="4697941"/>
              <a:ext cx="1066800" cy="1007744"/>
            </a:xfrm>
            <a:custGeom>
              <a:avLst/>
              <a:gdLst/>
              <a:ahLst/>
              <a:cxnLst/>
              <a:rect l="l" t="t" r="r" b="b"/>
              <a:pathLst>
                <a:path w="1066800" h="1007745">
                  <a:moveTo>
                    <a:pt x="1041185" y="503866"/>
                  </a:moveTo>
                  <a:lnTo>
                    <a:pt x="1041185" y="1007732"/>
                  </a:lnTo>
                  <a:lnTo>
                    <a:pt x="1066585" y="1007732"/>
                  </a:lnTo>
                  <a:lnTo>
                    <a:pt x="1066585" y="516566"/>
                  </a:lnTo>
                  <a:lnTo>
                    <a:pt x="1053885" y="516566"/>
                  </a:lnTo>
                  <a:lnTo>
                    <a:pt x="1041185" y="503866"/>
                  </a:lnTo>
                  <a:close/>
                </a:path>
                <a:path w="1066800" h="100774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516566"/>
                  </a:lnTo>
                  <a:lnTo>
                    <a:pt x="1041185" y="516566"/>
                  </a:lnTo>
                  <a:lnTo>
                    <a:pt x="1041185" y="503866"/>
                  </a:lnTo>
                  <a:lnTo>
                    <a:pt x="50800" y="503866"/>
                  </a:lnTo>
                  <a:lnTo>
                    <a:pt x="38100" y="491166"/>
                  </a:lnTo>
                  <a:lnTo>
                    <a:pt x="50800" y="491166"/>
                  </a:lnTo>
                  <a:lnTo>
                    <a:pt x="50800" y="63500"/>
                  </a:lnTo>
                  <a:close/>
                </a:path>
                <a:path w="1066800" h="1007745">
                  <a:moveTo>
                    <a:pt x="1066585" y="491166"/>
                  </a:moveTo>
                  <a:lnTo>
                    <a:pt x="50800" y="491166"/>
                  </a:lnTo>
                  <a:lnTo>
                    <a:pt x="50800" y="503866"/>
                  </a:lnTo>
                  <a:lnTo>
                    <a:pt x="1041185" y="503866"/>
                  </a:lnTo>
                  <a:lnTo>
                    <a:pt x="1053885" y="516566"/>
                  </a:lnTo>
                  <a:lnTo>
                    <a:pt x="1066585" y="516566"/>
                  </a:lnTo>
                  <a:lnTo>
                    <a:pt x="1066585" y="491166"/>
                  </a:lnTo>
                  <a:close/>
                </a:path>
                <a:path w="1066800" h="1007745">
                  <a:moveTo>
                    <a:pt x="50800" y="491166"/>
                  </a:moveTo>
                  <a:lnTo>
                    <a:pt x="38100" y="491166"/>
                  </a:lnTo>
                  <a:lnTo>
                    <a:pt x="50800" y="503866"/>
                  </a:lnTo>
                  <a:lnTo>
                    <a:pt x="50800" y="491166"/>
                  </a:lnTo>
                  <a:close/>
                </a:path>
                <a:path w="1066800" h="100774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66800" h="1007745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7477899" y="3780135"/>
            <a:ext cx="878205" cy="329565"/>
          </a:xfrm>
          <a:custGeom>
            <a:avLst/>
            <a:gdLst/>
            <a:ahLst/>
            <a:cxnLst/>
            <a:rect l="l" t="t" r="r" b="b"/>
            <a:pathLst>
              <a:path w="878204" h="329564">
                <a:moveTo>
                  <a:pt x="773148" y="0"/>
                </a:moveTo>
                <a:lnTo>
                  <a:pt x="768459" y="13370"/>
                </a:lnTo>
                <a:lnTo>
                  <a:pt x="787526" y="21645"/>
                </a:lnTo>
                <a:lnTo>
                  <a:pt x="803924" y="33099"/>
                </a:lnTo>
                <a:lnTo>
                  <a:pt x="828710" y="65547"/>
                </a:lnTo>
                <a:lnTo>
                  <a:pt x="843295" y="109324"/>
                </a:lnTo>
                <a:lnTo>
                  <a:pt x="848156" y="163041"/>
                </a:lnTo>
                <a:lnTo>
                  <a:pt x="846935" y="192092"/>
                </a:lnTo>
                <a:lnTo>
                  <a:pt x="837168" y="242185"/>
                </a:lnTo>
                <a:lnTo>
                  <a:pt x="817570" y="281307"/>
                </a:lnTo>
                <a:lnTo>
                  <a:pt x="787748" y="307699"/>
                </a:lnTo>
                <a:lnTo>
                  <a:pt x="768979" y="316012"/>
                </a:lnTo>
                <a:lnTo>
                  <a:pt x="773148" y="329382"/>
                </a:lnTo>
                <a:lnTo>
                  <a:pt x="818075" y="308307"/>
                </a:lnTo>
                <a:lnTo>
                  <a:pt x="851108" y="271823"/>
                </a:lnTo>
                <a:lnTo>
                  <a:pt x="871423" y="222966"/>
                </a:lnTo>
                <a:lnTo>
                  <a:pt x="878196" y="164778"/>
                </a:lnTo>
                <a:lnTo>
                  <a:pt x="876497" y="134582"/>
                </a:lnTo>
                <a:lnTo>
                  <a:pt x="862910" y="81059"/>
                </a:lnTo>
                <a:lnTo>
                  <a:pt x="835964" y="37488"/>
                </a:lnTo>
                <a:lnTo>
                  <a:pt x="797027" y="8622"/>
                </a:lnTo>
                <a:lnTo>
                  <a:pt x="773148" y="0"/>
                </a:lnTo>
                <a:close/>
              </a:path>
              <a:path w="878204" h="329564">
                <a:moveTo>
                  <a:pt x="105048" y="0"/>
                </a:moveTo>
                <a:lnTo>
                  <a:pt x="60229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3" y="195039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2"/>
                </a:lnTo>
                <a:lnTo>
                  <a:pt x="90446" y="307699"/>
                </a:lnTo>
                <a:lnTo>
                  <a:pt x="74250" y="296131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39657" y="3780135"/>
            <a:ext cx="878205" cy="329565"/>
          </a:xfrm>
          <a:custGeom>
            <a:avLst/>
            <a:gdLst/>
            <a:ahLst/>
            <a:cxnLst/>
            <a:rect l="l" t="t" r="r" b="b"/>
            <a:pathLst>
              <a:path w="878205" h="329564">
                <a:moveTo>
                  <a:pt x="773146" y="0"/>
                </a:moveTo>
                <a:lnTo>
                  <a:pt x="768459" y="13370"/>
                </a:lnTo>
                <a:lnTo>
                  <a:pt x="787526" y="21645"/>
                </a:lnTo>
                <a:lnTo>
                  <a:pt x="803923" y="33099"/>
                </a:lnTo>
                <a:lnTo>
                  <a:pt x="828709" y="65547"/>
                </a:lnTo>
                <a:lnTo>
                  <a:pt x="843293" y="109324"/>
                </a:lnTo>
                <a:lnTo>
                  <a:pt x="848155" y="163041"/>
                </a:lnTo>
                <a:lnTo>
                  <a:pt x="846934" y="192092"/>
                </a:lnTo>
                <a:lnTo>
                  <a:pt x="837168" y="242185"/>
                </a:lnTo>
                <a:lnTo>
                  <a:pt x="817569" y="281307"/>
                </a:lnTo>
                <a:lnTo>
                  <a:pt x="787748" y="307699"/>
                </a:lnTo>
                <a:lnTo>
                  <a:pt x="768979" y="316012"/>
                </a:lnTo>
                <a:lnTo>
                  <a:pt x="773146" y="329382"/>
                </a:lnTo>
                <a:lnTo>
                  <a:pt x="818074" y="308307"/>
                </a:lnTo>
                <a:lnTo>
                  <a:pt x="851108" y="271823"/>
                </a:lnTo>
                <a:lnTo>
                  <a:pt x="871422" y="222966"/>
                </a:lnTo>
                <a:lnTo>
                  <a:pt x="878194" y="164778"/>
                </a:lnTo>
                <a:lnTo>
                  <a:pt x="876496" y="134582"/>
                </a:lnTo>
                <a:lnTo>
                  <a:pt x="862909" y="81059"/>
                </a:lnTo>
                <a:lnTo>
                  <a:pt x="835963" y="37488"/>
                </a:lnTo>
                <a:lnTo>
                  <a:pt x="797026" y="8622"/>
                </a:lnTo>
                <a:lnTo>
                  <a:pt x="773146" y="0"/>
                </a:lnTo>
                <a:close/>
              </a:path>
              <a:path w="878205" h="329564">
                <a:moveTo>
                  <a:pt x="105048" y="0"/>
                </a:moveTo>
                <a:lnTo>
                  <a:pt x="60228" y="21118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2" y="195039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2"/>
                </a:lnTo>
                <a:lnTo>
                  <a:pt x="90446" y="307699"/>
                </a:lnTo>
                <a:lnTo>
                  <a:pt x="74249" y="296131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98219" y="1113028"/>
            <a:ext cx="9768840" cy="3018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24280" marR="1210945">
              <a:lnSpc>
                <a:spcPct val="100699"/>
              </a:lnSpc>
              <a:spcBef>
                <a:spcPts val="75"/>
              </a:spcBef>
            </a:pPr>
            <a:r>
              <a:rPr sz="2800" spc="-10" dirty="0">
                <a:latin typeface="Calibri"/>
                <a:cs typeface="Calibri"/>
              </a:rPr>
              <a:t>Jointly </a:t>
            </a:r>
            <a:r>
              <a:rPr sz="2800" spc="-15" dirty="0">
                <a:latin typeface="Calibri"/>
                <a:cs typeface="Calibri"/>
              </a:rPr>
              <a:t>train </a:t>
            </a:r>
            <a:r>
              <a:rPr sz="2800" b="1" spc="-10" dirty="0">
                <a:latin typeface="Calibri"/>
                <a:cs typeface="Calibri"/>
              </a:rPr>
              <a:t>encoder </a:t>
            </a:r>
            <a:r>
              <a:rPr sz="2800" dirty="0">
                <a:latin typeface="Calibri"/>
                <a:cs typeface="Calibri"/>
              </a:rPr>
              <a:t>q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b="1" spc="-5" dirty="0">
                <a:latin typeface="Calibri"/>
                <a:cs typeface="Calibri"/>
              </a:rPr>
              <a:t>decoder </a:t>
            </a:r>
            <a:r>
              <a:rPr sz="2800" dirty="0">
                <a:latin typeface="Calibri"/>
                <a:cs typeface="Calibri"/>
              </a:rPr>
              <a:t>p </a:t>
            </a:r>
            <a:r>
              <a:rPr sz="2800" spc="-15" dirty="0">
                <a:latin typeface="Calibri"/>
                <a:cs typeface="Calibri"/>
              </a:rPr>
              <a:t>to maximize 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b="1" spc="-10" dirty="0">
                <a:latin typeface="Calibri"/>
                <a:cs typeface="Calibri"/>
              </a:rPr>
              <a:t>variational lower </a:t>
            </a:r>
            <a:r>
              <a:rPr sz="2800" b="1" spc="-5" dirty="0">
                <a:latin typeface="Calibri"/>
                <a:cs typeface="Calibri"/>
              </a:rPr>
              <a:t>bound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likelihood</a:t>
            </a:r>
            <a:endParaRPr sz="28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2145"/>
              </a:spcBef>
              <a:tabLst>
                <a:tab pos="1217295" algn="l"/>
                <a:tab pos="1727200" algn="l"/>
                <a:tab pos="7418070" algn="l"/>
                <a:tab pos="8047990" algn="l"/>
                <a:tab pos="8380730" algn="l"/>
                <a:tab pos="8777605" algn="l"/>
                <a:tab pos="9330055" algn="l"/>
              </a:tabLst>
            </a:pPr>
            <a:r>
              <a:rPr sz="3200" dirty="0">
                <a:latin typeface="Cambria Math"/>
                <a:cs typeface="Cambria Math"/>
              </a:rPr>
              <a:t>log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-185" dirty="0">
                <a:latin typeface="Cambria Math"/>
                <a:cs typeface="Cambria Math"/>
              </a:rPr>
              <a:t>𝑝</a:t>
            </a:r>
            <a:r>
              <a:rPr sz="3450" spc="-277" baseline="-15700" dirty="0">
                <a:latin typeface="Cambria Math"/>
                <a:cs typeface="Cambria Math"/>
              </a:rPr>
              <a:t>+	</a:t>
            </a:r>
            <a:r>
              <a:rPr sz="3200" dirty="0">
                <a:latin typeface="Cambria Math"/>
                <a:cs typeface="Cambria Math"/>
              </a:rPr>
              <a:t>𝑥	≥ </a:t>
            </a:r>
            <a:r>
              <a:rPr sz="3200" spc="275" dirty="0">
                <a:latin typeface="Cambria Math"/>
                <a:cs typeface="Cambria Math"/>
              </a:rPr>
              <a:t>𝐸</a:t>
            </a:r>
            <a:r>
              <a:rPr sz="3450" spc="412" baseline="-15700" dirty="0">
                <a:latin typeface="Cambria Math"/>
                <a:cs typeface="Cambria Math"/>
              </a:rPr>
              <a:t>,~.</a:t>
            </a:r>
            <a:r>
              <a:rPr sz="2850" spc="412" baseline="-33625" dirty="0">
                <a:latin typeface="Cambria Math"/>
                <a:cs typeface="Cambria Math"/>
              </a:rPr>
              <a:t>!</a:t>
            </a:r>
            <a:r>
              <a:rPr sz="3450" spc="412" baseline="-15700" dirty="0">
                <a:latin typeface="Cambria Math"/>
                <a:cs typeface="Cambria Math"/>
              </a:rPr>
              <a:t>(,|0)</a:t>
            </a:r>
            <a:r>
              <a:rPr sz="3200" spc="275" dirty="0">
                <a:latin typeface="Cambria Math"/>
                <a:cs typeface="Cambria Math"/>
              </a:rPr>
              <a:t>[log</a:t>
            </a:r>
            <a:r>
              <a:rPr sz="3200" spc="-29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𝑝</a:t>
            </a:r>
            <a:r>
              <a:rPr sz="3450" spc="-7" baseline="-15700" dirty="0">
                <a:latin typeface="Cambria Math"/>
                <a:cs typeface="Cambria Math"/>
              </a:rPr>
              <a:t>+</a:t>
            </a:r>
            <a:r>
              <a:rPr sz="3200" spc="-5" dirty="0">
                <a:latin typeface="Cambria Math"/>
                <a:cs typeface="Cambria Math"/>
              </a:rPr>
              <a:t>(𝑥|𝑧)] </a:t>
            </a:r>
            <a:r>
              <a:rPr sz="3200" dirty="0">
                <a:latin typeface="Cambria Math"/>
                <a:cs typeface="Cambria Math"/>
              </a:rPr>
              <a:t>−</a:t>
            </a:r>
            <a:r>
              <a:rPr sz="3200" spc="10" dirty="0">
                <a:latin typeface="Cambria Math"/>
                <a:cs typeface="Cambria Math"/>
              </a:rPr>
              <a:t> </a:t>
            </a:r>
            <a:r>
              <a:rPr sz="3200" spc="65" dirty="0">
                <a:latin typeface="Cambria Math"/>
                <a:cs typeface="Cambria Math"/>
              </a:rPr>
              <a:t>𝐷</a:t>
            </a:r>
            <a:r>
              <a:rPr sz="3450" spc="97" baseline="-15700" dirty="0">
                <a:latin typeface="Cambria Math"/>
                <a:cs typeface="Cambria Math"/>
              </a:rPr>
              <a:t>12	</a:t>
            </a:r>
            <a:r>
              <a:rPr sz="3200" spc="204" dirty="0">
                <a:latin typeface="Cambria Math"/>
                <a:cs typeface="Cambria Math"/>
              </a:rPr>
              <a:t>𝑞</a:t>
            </a:r>
            <a:r>
              <a:rPr sz="3450" spc="307" baseline="-15700" dirty="0">
                <a:latin typeface="Cambria Math"/>
                <a:cs typeface="Cambria Math"/>
              </a:rPr>
              <a:t>3	</a:t>
            </a:r>
            <a:r>
              <a:rPr sz="3200" dirty="0">
                <a:latin typeface="Cambria Math"/>
                <a:cs typeface="Cambria Math"/>
              </a:rPr>
              <a:t>𝑧	𝑥	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𝑝	𝑧</a:t>
            </a:r>
            <a:endParaRPr sz="3200">
              <a:latin typeface="Cambria Math"/>
              <a:cs typeface="Cambria Math"/>
            </a:endParaRPr>
          </a:p>
          <a:p>
            <a:pPr marL="1096010">
              <a:lnSpc>
                <a:spcPct val="100000"/>
              </a:lnSpc>
              <a:spcBef>
                <a:spcPts val="3415"/>
              </a:spcBef>
              <a:tabLst>
                <a:tab pos="6747509" algn="l"/>
              </a:tabLst>
            </a:pPr>
            <a:r>
              <a:rPr sz="3600" b="1" spc="-7" baseline="1157" dirty="0">
                <a:latin typeface="Calibri"/>
                <a:cs typeface="Calibri"/>
              </a:rPr>
              <a:t>Encoder </a:t>
            </a:r>
            <a:r>
              <a:rPr sz="3600" b="1" spc="-15" baseline="1157" dirty="0">
                <a:latin typeface="Calibri"/>
                <a:cs typeface="Calibri"/>
              </a:rPr>
              <a:t>Network	</a:t>
            </a:r>
            <a:r>
              <a:rPr sz="2400" b="1" spc="-5" dirty="0">
                <a:latin typeface="Calibri"/>
                <a:cs typeface="Calibri"/>
              </a:rPr>
              <a:t>Decoder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405765">
              <a:lnSpc>
                <a:spcPct val="100000"/>
              </a:lnSpc>
              <a:spcBef>
                <a:spcPts val="1185"/>
              </a:spcBef>
              <a:tabLst>
                <a:tab pos="957580" algn="l"/>
                <a:tab pos="1849120" algn="l"/>
                <a:tab pos="6073775" algn="l"/>
                <a:tab pos="6595745" algn="l"/>
                <a:tab pos="7487284" algn="l"/>
              </a:tabLst>
            </a:pPr>
            <a:r>
              <a:rPr sz="2800" spc="120" dirty="0">
                <a:latin typeface="Cambria Math"/>
                <a:cs typeface="Cambria Math"/>
              </a:rPr>
              <a:t>𝑞</a:t>
            </a:r>
            <a:r>
              <a:rPr sz="3000" spc="179" baseline="-15277" dirty="0">
                <a:latin typeface="Cambria Math"/>
                <a:cs typeface="Cambria Math"/>
              </a:rPr>
              <a:t>#	</a:t>
            </a:r>
            <a:r>
              <a:rPr sz="2800" dirty="0">
                <a:latin typeface="Cambria Math"/>
                <a:cs typeface="Cambria Math"/>
              </a:rPr>
              <a:t>𝑧</a:t>
            </a:r>
            <a:r>
              <a:rPr sz="2800" spc="4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|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𝑥	=</a:t>
            </a:r>
            <a:r>
              <a:rPr sz="2800" spc="165" dirty="0">
                <a:latin typeface="Cambria Math"/>
                <a:cs typeface="Cambria Math"/>
              </a:rPr>
              <a:t> </a:t>
            </a:r>
            <a:r>
              <a:rPr sz="2800" spc="25" dirty="0">
                <a:latin typeface="Cambria Math"/>
                <a:cs typeface="Cambria Math"/>
              </a:rPr>
              <a:t>𝑁(𝜇</a:t>
            </a:r>
            <a:r>
              <a:rPr sz="3000" spc="37" baseline="-15277" dirty="0">
                <a:latin typeface="Cambria Math"/>
                <a:cs typeface="Cambria Math"/>
              </a:rPr>
              <a:t>&amp;|$</a:t>
            </a:r>
            <a:r>
              <a:rPr sz="2800" spc="25" dirty="0">
                <a:latin typeface="Cambria Math"/>
                <a:cs typeface="Cambria Math"/>
              </a:rPr>
              <a:t>,</a:t>
            </a:r>
            <a:r>
              <a:rPr sz="2800" spc="-145" dirty="0">
                <a:latin typeface="Cambria Math"/>
                <a:cs typeface="Cambria Math"/>
              </a:rPr>
              <a:t> </a:t>
            </a:r>
            <a:r>
              <a:rPr sz="2800" spc="25" dirty="0">
                <a:latin typeface="Cambria Math"/>
                <a:cs typeface="Cambria Math"/>
              </a:rPr>
              <a:t>Σ</a:t>
            </a:r>
            <a:r>
              <a:rPr sz="3000" spc="37" baseline="-15277" dirty="0">
                <a:latin typeface="Cambria Math"/>
                <a:cs typeface="Cambria Math"/>
              </a:rPr>
              <a:t>&amp;|$</a:t>
            </a:r>
            <a:r>
              <a:rPr sz="2800" spc="25" dirty="0">
                <a:latin typeface="Cambria Math"/>
                <a:cs typeface="Cambria Math"/>
              </a:rPr>
              <a:t>)	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5277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7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|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= </a:t>
            </a:r>
            <a:r>
              <a:rPr sz="2800" spc="25" dirty="0">
                <a:latin typeface="Cambria Math"/>
                <a:cs typeface="Cambria Math"/>
              </a:rPr>
              <a:t>𝑁(𝜇</a:t>
            </a:r>
            <a:r>
              <a:rPr sz="3000" spc="37" baseline="-15277" dirty="0">
                <a:latin typeface="Cambria Math"/>
                <a:cs typeface="Cambria Math"/>
              </a:rPr>
              <a:t>$|&amp;</a:t>
            </a:r>
            <a:r>
              <a:rPr sz="2800" spc="25" dirty="0">
                <a:latin typeface="Cambria Math"/>
                <a:cs typeface="Cambria Math"/>
              </a:rPr>
              <a:t>,</a:t>
            </a:r>
            <a:r>
              <a:rPr sz="2800" spc="-45" dirty="0">
                <a:latin typeface="Cambria Math"/>
                <a:cs typeface="Cambria Math"/>
              </a:rPr>
              <a:t> </a:t>
            </a:r>
            <a:r>
              <a:rPr sz="2800" spc="25" dirty="0">
                <a:latin typeface="Cambria Math"/>
                <a:cs typeface="Cambria Math"/>
              </a:rPr>
              <a:t>Σ</a:t>
            </a:r>
            <a:r>
              <a:rPr sz="3000" spc="37" baseline="-15277" dirty="0">
                <a:latin typeface="Cambria Math"/>
                <a:cs typeface="Cambria Math"/>
              </a:rPr>
              <a:t>$|&amp;</a:t>
            </a:r>
            <a:r>
              <a:rPr sz="2800" spc="25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103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7500" y="1493011"/>
            <a:ext cx="9019540" cy="380809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918844" marR="911860" indent="2098675">
              <a:lnSpc>
                <a:spcPts val="5780"/>
              </a:lnSpc>
              <a:spcBef>
                <a:spcPts val="875"/>
              </a:spcBef>
            </a:pPr>
            <a:r>
              <a:rPr sz="5400" b="0" spc="-20" dirty="0">
                <a:latin typeface="Calibri Light"/>
                <a:cs typeface="Calibri Light"/>
              </a:rPr>
              <a:t>Next </a:t>
            </a:r>
            <a:r>
              <a:rPr sz="5400" b="0" spc="-5" dirty="0">
                <a:latin typeface="Calibri Light"/>
                <a:cs typeface="Calibri Light"/>
              </a:rPr>
              <a:t>Time:  </a:t>
            </a:r>
            <a:r>
              <a:rPr sz="5400" b="0" spc="-30" dirty="0">
                <a:latin typeface="Calibri Light"/>
                <a:cs typeface="Calibri Light"/>
              </a:rPr>
              <a:t>Generative </a:t>
            </a:r>
            <a:r>
              <a:rPr sz="5400" b="0" spc="-5" dirty="0">
                <a:latin typeface="Calibri Light"/>
                <a:cs typeface="Calibri Light"/>
              </a:rPr>
              <a:t>Models, part </a:t>
            </a:r>
            <a:r>
              <a:rPr sz="5400" b="0" dirty="0">
                <a:latin typeface="Calibri Light"/>
                <a:cs typeface="Calibri Light"/>
              </a:rPr>
              <a:t>2</a:t>
            </a:r>
            <a:endParaRPr sz="5400">
              <a:latin typeface="Calibri Light"/>
              <a:cs typeface="Calibri Light"/>
            </a:endParaRPr>
          </a:p>
          <a:p>
            <a:pPr marL="12700" marR="5080" indent="123189">
              <a:lnSpc>
                <a:spcPts val="5810"/>
              </a:lnSpc>
              <a:spcBef>
                <a:spcPts val="5910"/>
              </a:spcBef>
            </a:pPr>
            <a:r>
              <a:rPr sz="5400" b="0" spc="-25" dirty="0">
                <a:latin typeface="Calibri Light"/>
                <a:cs typeface="Calibri Light"/>
              </a:rPr>
              <a:t>More </a:t>
            </a:r>
            <a:r>
              <a:rPr sz="5400" b="0" spc="-40" dirty="0">
                <a:latin typeface="Calibri Light"/>
                <a:cs typeface="Calibri Light"/>
              </a:rPr>
              <a:t>Variational </a:t>
            </a:r>
            <a:r>
              <a:rPr sz="5400" b="0" spc="-25" dirty="0">
                <a:latin typeface="Calibri Light"/>
                <a:cs typeface="Calibri Light"/>
              </a:rPr>
              <a:t>Autoencoders,  </a:t>
            </a:r>
            <a:r>
              <a:rPr sz="5400" b="0" spc="-30" dirty="0">
                <a:latin typeface="Calibri Light"/>
                <a:cs typeface="Calibri Light"/>
              </a:rPr>
              <a:t>Generative </a:t>
            </a:r>
            <a:r>
              <a:rPr sz="5400" b="0" spc="-20" dirty="0">
                <a:latin typeface="Calibri Light"/>
                <a:cs typeface="Calibri Light"/>
              </a:rPr>
              <a:t>Adversarial</a:t>
            </a:r>
            <a:r>
              <a:rPr sz="5400" b="0" spc="-15" dirty="0">
                <a:latin typeface="Calibri Light"/>
                <a:cs typeface="Calibri Light"/>
              </a:rPr>
              <a:t> </a:t>
            </a:r>
            <a:r>
              <a:rPr sz="5400" b="0" spc="-20" dirty="0">
                <a:latin typeface="Calibri Light"/>
                <a:cs typeface="Calibri Light"/>
              </a:rPr>
              <a:t>Networks</a:t>
            </a:r>
            <a:endParaRPr sz="5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104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67603" y="1076452"/>
            <a:ext cx="3397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Unsupervised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67603" y="1996947"/>
            <a:ext cx="28765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0" dirty="0">
                <a:latin typeface="Calibri"/>
                <a:cs typeface="Calibri"/>
              </a:rPr>
              <a:t>Just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67603" y="3627627"/>
            <a:ext cx="4839335" cy="26257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666115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some underlying  hidden </a:t>
            </a:r>
            <a:r>
              <a:rPr sz="2800" i="1" spc="-10" dirty="0">
                <a:latin typeface="Calibri"/>
                <a:cs typeface="Calibri"/>
              </a:rPr>
              <a:t>structure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Calibri"/>
              <a:cs typeface="Calibri"/>
            </a:endParaRPr>
          </a:p>
          <a:p>
            <a:pPr marL="12700" marR="5080">
              <a:lnSpc>
                <a:spcPts val="3000"/>
              </a:lnSpc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Clustering,  </a:t>
            </a:r>
            <a:r>
              <a:rPr sz="2800" spc="-5" dirty="0">
                <a:latin typeface="Calibri"/>
                <a:cs typeface="Calibri"/>
              </a:rPr>
              <a:t>dimensionality </a:t>
            </a:r>
            <a:r>
              <a:rPr sz="2800" spc="-10" dirty="0">
                <a:latin typeface="Calibri"/>
                <a:cs typeface="Calibri"/>
              </a:rPr>
              <a:t>reduction, </a:t>
            </a:r>
            <a:r>
              <a:rPr sz="2800" spc="-25" dirty="0">
                <a:latin typeface="Calibri"/>
                <a:cs typeface="Calibri"/>
              </a:rPr>
              <a:t>feature  </a:t>
            </a:r>
            <a:r>
              <a:rPr sz="2800" spc="-5" dirty="0">
                <a:latin typeface="Calibri"/>
                <a:cs typeface="Calibri"/>
              </a:rPr>
              <a:t>learning, density </a:t>
            </a:r>
            <a:r>
              <a:rPr sz="2800" spc="-10" dirty="0">
                <a:latin typeface="Calibri"/>
                <a:cs typeface="Calibri"/>
              </a:rPr>
              <a:t>estimation,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1993391"/>
            <a:ext cx="4136136" cy="422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97315" y="1171956"/>
            <a:ext cx="241490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367665">
              <a:lnSpc>
                <a:spcPts val="3790"/>
              </a:lnSpc>
              <a:spcBef>
                <a:spcPts val="265"/>
              </a:spcBef>
            </a:pPr>
            <a:r>
              <a:rPr sz="3200" spc="-10" dirty="0">
                <a:latin typeface="Calibri"/>
                <a:cs typeface="Calibri"/>
              </a:rPr>
              <a:t>Clustering  </a:t>
            </a:r>
            <a:r>
              <a:rPr sz="3200" spc="5" dirty="0">
                <a:latin typeface="Calibri"/>
                <a:cs typeface="Calibri"/>
              </a:rPr>
              <a:t>(e.g.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K-Means)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6254" y="6273008"/>
            <a:ext cx="444500" cy="12700"/>
          </a:xfrm>
          <a:custGeom>
            <a:avLst/>
            <a:gdLst/>
            <a:ahLst/>
            <a:cxnLst/>
            <a:rect l="l" t="t" r="r" b="b"/>
            <a:pathLst>
              <a:path w="444500" h="12700">
                <a:moveTo>
                  <a:pt x="444500" y="0"/>
                </a:moveTo>
                <a:lnTo>
                  <a:pt x="0" y="0"/>
                </a:lnTo>
                <a:lnTo>
                  <a:pt x="0" y="12699"/>
                </a:lnTo>
                <a:lnTo>
                  <a:pt x="444500" y="12699"/>
                </a:lnTo>
                <a:lnTo>
                  <a:pt x="444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967" y="6146291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sz="800" spc="-7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2354" y="6273008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699" y="0"/>
                </a:moveTo>
                <a:lnTo>
                  <a:pt x="0" y="0"/>
                </a:lnTo>
                <a:lnTo>
                  <a:pt x="0" y="12699"/>
                </a:lnTo>
                <a:lnTo>
                  <a:pt x="774699" y="12699"/>
                </a:lnTo>
                <a:lnTo>
                  <a:pt x="774699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9972" y="1076452"/>
            <a:ext cx="890587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0055">
              <a:lnSpc>
                <a:spcPts val="304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Unsupervised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520"/>
              </a:lnSpc>
            </a:pPr>
            <a:r>
              <a:rPr sz="3200" dirty="0">
                <a:latin typeface="Calibri"/>
                <a:cs typeface="Calibri"/>
              </a:rPr>
              <a:t>Dimensionality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Reduction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67603" y="1996947"/>
            <a:ext cx="28765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0" dirty="0">
                <a:latin typeface="Calibri"/>
                <a:cs typeface="Calibri"/>
              </a:rPr>
              <a:t>Just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67603" y="3627627"/>
            <a:ext cx="417830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some underlying  hidden </a:t>
            </a:r>
            <a:r>
              <a:rPr sz="2800" i="1" spc="-10" dirty="0">
                <a:latin typeface="Calibri"/>
                <a:cs typeface="Calibri"/>
              </a:rPr>
              <a:t>structure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7603" y="5038851"/>
            <a:ext cx="483933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Clustering,  </a:t>
            </a:r>
            <a:r>
              <a:rPr sz="2800" spc="-5" dirty="0">
                <a:latin typeface="Calibri"/>
                <a:cs typeface="Calibri"/>
              </a:rPr>
              <a:t>dimensionality </a:t>
            </a:r>
            <a:r>
              <a:rPr sz="2800" spc="-10" dirty="0">
                <a:latin typeface="Calibri"/>
                <a:cs typeface="Calibri"/>
              </a:rPr>
              <a:t>reduction, </a:t>
            </a:r>
            <a:r>
              <a:rPr sz="2800" spc="-25" dirty="0">
                <a:latin typeface="Calibri"/>
                <a:cs typeface="Calibri"/>
              </a:rPr>
              <a:t>feature  </a:t>
            </a:r>
            <a:r>
              <a:rPr sz="2800" spc="-5" dirty="0">
                <a:latin typeface="Calibri"/>
                <a:cs typeface="Calibri"/>
              </a:rPr>
              <a:t>learning, density </a:t>
            </a:r>
            <a:r>
              <a:rPr sz="2800" spc="-10" dirty="0">
                <a:latin typeface="Calibri"/>
                <a:cs typeface="Calibri"/>
              </a:rPr>
              <a:t>estimation,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640" y="1903476"/>
            <a:ext cx="6019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(e.g. </a:t>
            </a:r>
            <a:r>
              <a:rPr sz="3200" dirty="0">
                <a:latin typeface="Calibri"/>
                <a:cs typeface="Calibri"/>
              </a:rPr>
              <a:t>Principal </a:t>
            </a:r>
            <a:r>
              <a:rPr sz="3200" spc="-5" dirty="0">
                <a:latin typeface="Calibri"/>
                <a:cs typeface="Calibri"/>
              </a:rPr>
              <a:t>Components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Analysis)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285" y="6262535"/>
            <a:ext cx="431800" cy="12700"/>
          </a:xfrm>
          <a:custGeom>
            <a:avLst/>
            <a:gdLst/>
            <a:ahLst/>
            <a:cxnLst/>
            <a:rect l="l" t="t" r="r" b="b"/>
            <a:pathLst>
              <a:path w="431800" h="12700">
                <a:moveTo>
                  <a:pt x="431800" y="0"/>
                </a:moveTo>
                <a:lnTo>
                  <a:pt x="0" y="0"/>
                </a:lnTo>
                <a:lnTo>
                  <a:pt x="0" y="12699"/>
                </a:lnTo>
                <a:lnTo>
                  <a:pt x="431800" y="12699"/>
                </a:lnTo>
                <a:lnTo>
                  <a:pt x="4318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1235" y="6134100"/>
            <a:ext cx="22669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from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Matthias Scholz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sz="800" spc="-6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20785" y="6262535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699"/>
                </a:lnTo>
                <a:lnTo>
                  <a:pt x="774700" y="12699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3088" y="2712720"/>
            <a:ext cx="5971032" cy="212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9550" y="5001259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3D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21476" y="5001259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2D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49134" y="5163263"/>
            <a:ext cx="813435" cy="85725"/>
          </a:xfrm>
          <a:custGeom>
            <a:avLst/>
            <a:gdLst/>
            <a:ahLst/>
            <a:cxnLst/>
            <a:rect l="l" t="t" r="r" b="b"/>
            <a:pathLst>
              <a:path w="813435" h="85725">
                <a:moveTo>
                  <a:pt x="727263" y="57149"/>
                </a:moveTo>
                <a:lnTo>
                  <a:pt x="727262" y="85725"/>
                </a:lnTo>
                <a:lnTo>
                  <a:pt x="784412" y="57150"/>
                </a:lnTo>
                <a:lnTo>
                  <a:pt x="727263" y="57149"/>
                </a:lnTo>
                <a:close/>
              </a:path>
              <a:path w="813435" h="85725">
                <a:moveTo>
                  <a:pt x="727263" y="28574"/>
                </a:moveTo>
                <a:lnTo>
                  <a:pt x="727263" y="57149"/>
                </a:lnTo>
                <a:lnTo>
                  <a:pt x="741551" y="57150"/>
                </a:lnTo>
                <a:lnTo>
                  <a:pt x="741551" y="28575"/>
                </a:lnTo>
                <a:lnTo>
                  <a:pt x="727263" y="28574"/>
                </a:lnTo>
                <a:close/>
              </a:path>
              <a:path w="813435" h="85725">
                <a:moveTo>
                  <a:pt x="727264" y="0"/>
                </a:moveTo>
                <a:lnTo>
                  <a:pt x="727263" y="28574"/>
                </a:lnTo>
                <a:lnTo>
                  <a:pt x="741551" y="28575"/>
                </a:lnTo>
                <a:lnTo>
                  <a:pt x="741551" y="57150"/>
                </a:lnTo>
                <a:lnTo>
                  <a:pt x="784415" y="57148"/>
                </a:lnTo>
                <a:lnTo>
                  <a:pt x="812987" y="42862"/>
                </a:lnTo>
                <a:lnTo>
                  <a:pt x="727264" y="0"/>
                </a:lnTo>
                <a:close/>
              </a:path>
              <a:path w="813435" h="85725">
                <a:moveTo>
                  <a:pt x="0" y="28573"/>
                </a:moveTo>
                <a:lnTo>
                  <a:pt x="0" y="57148"/>
                </a:lnTo>
                <a:lnTo>
                  <a:pt x="727263" y="57149"/>
                </a:lnTo>
                <a:lnTo>
                  <a:pt x="72726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9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67603" y="1076452"/>
            <a:ext cx="4839335" cy="517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Unsupervised Learning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0" dirty="0">
                <a:latin typeface="Calibri"/>
                <a:cs typeface="Calibri"/>
              </a:rPr>
              <a:t>Just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labels!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00">
              <a:latin typeface="Calibri"/>
              <a:cs typeface="Calibri"/>
            </a:endParaRPr>
          </a:p>
          <a:p>
            <a:pPr marL="12700" marR="666115">
              <a:lnSpc>
                <a:spcPts val="3000"/>
              </a:lnSpc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some underlying  hidden </a:t>
            </a:r>
            <a:r>
              <a:rPr sz="2800" i="1" spc="-10" dirty="0">
                <a:latin typeface="Calibri"/>
                <a:cs typeface="Calibri"/>
              </a:rPr>
              <a:t>structure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Calibri"/>
              <a:cs typeface="Calibri"/>
            </a:endParaRPr>
          </a:p>
          <a:p>
            <a:pPr marL="12700" marR="5080">
              <a:lnSpc>
                <a:spcPts val="3000"/>
              </a:lnSpc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Clustering,  </a:t>
            </a:r>
            <a:r>
              <a:rPr sz="2800" spc="-5" dirty="0">
                <a:latin typeface="Calibri"/>
                <a:cs typeface="Calibri"/>
              </a:rPr>
              <a:t>dimensionality </a:t>
            </a:r>
            <a:r>
              <a:rPr sz="2800" spc="-10" dirty="0">
                <a:latin typeface="Calibri"/>
                <a:cs typeface="Calibri"/>
              </a:rPr>
              <a:t>reduction, </a:t>
            </a:r>
            <a:r>
              <a:rPr sz="2800" spc="-25" dirty="0">
                <a:latin typeface="Calibri"/>
                <a:cs typeface="Calibri"/>
              </a:rPr>
              <a:t>feature  </a:t>
            </a:r>
            <a:r>
              <a:rPr sz="2800" spc="-5" dirty="0">
                <a:latin typeface="Calibri"/>
                <a:cs typeface="Calibri"/>
              </a:rPr>
              <a:t>learning, density </a:t>
            </a:r>
            <a:r>
              <a:rPr sz="2800" spc="-10" dirty="0">
                <a:latin typeface="Calibri"/>
                <a:cs typeface="Calibri"/>
              </a:rPr>
              <a:t>estimation,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984" y="2389631"/>
            <a:ext cx="5894832" cy="3672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3850" y="1165859"/>
            <a:ext cx="3234055" cy="99504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213995">
              <a:lnSpc>
                <a:spcPts val="3790"/>
              </a:lnSpc>
              <a:spcBef>
                <a:spcPts val="265"/>
              </a:spcBef>
            </a:pPr>
            <a:r>
              <a:rPr sz="3200" spc="-20" dirty="0">
                <a:latin typeface="Calibri"/>
                <a:cs typeface="Calibri"/>
              </a:rPr>
              <a:t>Feature </a:t>
            </a:r>
            <a:r>
              <a:rPr sz="3200" dirty="0">
                <a:latin typeface="Calibri"/>
                <a:cs typeface="Calibri"/>
              </a:rPr>
              <a:t>Learning  </a:t>
            </a:r>
            <a:r>
              <a:rPr sz="3200" spc="5" dirty="0">
                <a:latin typeface="Calibri"/>
                <a:cs typeface="Calibri"/>
              </a:rPr>
              <a:t>(e.g.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autoencoders)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3506" y="1076452"/>
            <a:ext cx="10223500" cy="517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6230">
              <a:lnSpc>
                <a:spcPts val="322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Unsupervised Learning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700"/>
              </a:lnSpc>
            </a:pPr>
            <a:r>
              <a:rPr sz="3200" spc="-5" dirty="0">
                <a:latin typeface="Calibri"/>
                <a:cs typeface="Calibri"/>
              </a:rPr>
              <a:t>Density </a:t>
            </a:r>
            <a:r>
              <a:rPr sz="3200" spc="-10" dirty="0">
                <a:latin typeface="Calibri"/>
                <a:cs typeface="Calibri"/>
              </a:rPr>
              <a:t>Estimation</a:t>
            </a:r>
            <a:endParaRPr sz="3200">
              <a:latin typeface="Calibri"/>
              <a:cs typeface="Calibri"/>
            </a:endParaRPr>
          </a:p>
          <a:p>
            <a:pPr marL="5396230">
              <a:lnSpc>
                <a:spcPct val="100000"/>
              </a:lnSpc>
              <a:spcBef>
                <a:spcPts val="1070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x</a:t>
            </a:r>
            <a:endParaRPr sz="2800">
              <a:latin typeface="Calibri"/>
              <a:cs typeface="Calibri"/>
            </a:endParaRPr>
          </a:p>
          <a:p>
            <a:pPr marL="5396230">
              <a:lnSpc>
                <a:spcPct val="100000"/>
              </a:lnSpc>
              <a:spcBef>
                <a:spcPts val="745"/>
              </a:spcBef>
            </a:pPr>
            <a:r>
              <a:rPr sz="2800" spc="-10" dirty="0">
                <a:latin typeface="Calibri"/>
                <a:cs typeface="Calibri"/>
              </a:rPr>
              <a:t>Just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labels!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Calibri"/>
              <a:cs typeface="Calibri"/>
            </a:endParaRPr>
          </a:p>
          <a:p>
            <a:pPr marL="5396230" marR="666115">
              <a:lnSpc>
                <a:spcPts val="3000"/>
              </a:lnSpc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some underlying  hidden </a:t>
            </a:r>
            <a:r>
              <a:rPr sz="2800" i="1" spc="-10" dirty="0">
                <a:latin typeface="Calibri"/>
                <a:cs typeface="Calibri"/>
              </a:rPr>
              <a:t>structure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Calibri"/>
              <a:cs typeface="Calibri"/>
            </a:endParaRPr>
          </a:p>
          <a:p>
            <a:pPr marL="5396230" marR="5080">
              <a:lnSpc>
                <a:spcPts val="3000"/>
              </a:lnSpc>
              <a:spcBef>
                <a:spcPts val="5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Clustering,  </a:t>
            </a:r>
            <a:r>
              <a:rPr sz="2800" spc="-5" dirty="0">
                <a:latin typeface="Calibri"/>
                <a:cs typeface="Calibri"/>
              </a:rPr>
              <a:t>dimensionality </a:t>
            </a:r>
            <a:r>
              <a:rPr sz="2800" spc="-10" dirty="0">
                <a:latin typeface="Calibri"/>
                <a:cs typeface="Calibri"/>
              </a:rPr>
              <a:t>reduction, </a:t>
            </a:r>
            <a:r>
              <a:rPr sz="2800" spc="-25" dirty="0">
                <a:latin typeface="Calibri"/>
                <a:cs typeface="Calibri"/>
              </a:rPr>
              <a:t>feature  </a:t>
            </a:r>
            <a:r>
              <a:rPr sz="2800" spc="-5" dirty="0">
                <a:latin typeface="Calibri"/>
                <a:cs typeface="Calibri"/>
              </a:rPr>
              <a:t>learning, density </a:t>
            </a:r>
            <a:r>
              <a:rPr sz="2800" spc="-10" dirty="0">
                <a:latin typeface="Calibri"/>
                <a:cs typeface="Calibri"/>
              </a:rPr>
              <a:t>estimation,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9367" y="6273008"/>
            <a:ext cx="139700" cy="12700"/>
          </a:xfrm>
          <a:custGeom>
            <a:avLst/>
            <a:gdLst/>
            <a:ahLst/>
            <a:cxnLst/>
            <a:rect l="l" t="t" r="r" b="b"/>
            <a:pathLst>
              <a:path w="139700" h="12700">
                <a:moveTo>
                  <a:pt x="139700" y="0"/>
                </a:moveTo>
                <a:lnTo>
                  <a:pt x="0" y="0"/>
                </a:lnTo>
                <a:lnTo>
                  <a:pt x="0" y="12699"/>
                </a:lnTo>
                <a:lnTo>
                  <a:pt x="139700" y="12699"/>
                </a:lnTo>
                <a:lnTo>
                  <a:pt x="139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2267" y="6273008"/>
            <a:ext cx="190500" cy="12700"/>
          </a:xfrm>
          <a:custGeom>
            <a:avLst/>
            <a:gdLst/>
            <a:ahLst/>
            <a:cxnLst/>
            <a:rect l="l" t="t" r="r" b="b"/>
            <a:pathLst>
              <a:path w="190500" h="12700">
                <a:moveTo>
                  <a:pt x="190500" y="0"/>
                </a:moveTo>
                <a:lnTo>
                  <a:pt x="0" y="0"/>
                </a:lnTo>
                <a:lnTo>
                  <a:pt x="0" y="12699"/>
                </a:lnTo>
                <a:lnTo>
                  <a:pt x="190500" y="12699"/>
                </a:lnTo>
                <a:lnTo>
                  <a:pt x="190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168" y="6146291"/>
            <a:ext cx="18268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Images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left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and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right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are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sz="800" spc="-7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0567" y="6273008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699"/>
                </a:lnTo>
                <a:lnTo>
                  <a:pt x="774700" y="12699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672" y="2606039"/>
            <a:ext cx="2374391" cy="1883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3448" y="2444495"/>
            <a:ext cx="2648712" cy="2164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076452"/>
            <a:ext cx="9593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07760" algn="l"/>
              </a:tabLst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	Unsupervised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1996947"/>
            <a:ext cx="26098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5" dirty="0">
                <a:latin typeface="Calibri"/>
                <a:cs typeface="Calibri"/>
              </a:rPr>
              <a:t>(x,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3627627"/>
            <a:ext cx="5158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i="1" spc="-5" dirty="0">
                <a:latin typeface="Calibri"/>
                <a:cs typeface="Calibri"/>
              </a:rPr>
              <a:t>function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map </a:t>
            </a:r>
            <a:r>
              <a:rPr sz="2800" dirty="0">
                <a:latin typeface="Calibri"/>
                <a:cs typeface="Calibri"/>
              </a:rPr>
              <a:t>x -&gt;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861" y="5038851"/>
            <a:ext cx="5351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Classification, regression,  </a:t>
            </a:r>
            <a:r>
              <a:rPr sz="2800" spc="-5" dirty="0">
                <a:latin typeface="Calibri"/>
                <a:cs typeface="Calibri"/>
              </a:rPr>
              <a:t>object </a:t>
            </a:r>
            <a:r>
              <a:rPr sz="2800" spc="-10" dirty="0">
                <a:latin typeface="Calibri"/>
                <a:cs typeface="Calibri"/>
              </a:rPr>
              <a:t>detection, semantic  segmentation, image </a:t>
            </a:r>
            <a:r>
              <a:rPr sz="2800" spc="-5" dirty="0">
                <a:latin typeface="Calibri"/>
                <a:cs typeface="Calibri"/>
              </a:rPr>
              <a:t>captioning,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67603" y="1996947"/>
            <a:ext cx="287655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spc="-10" dirty="0">
                <a:latin typeface="Calibri"/>
                <a:cs typeface="Calibri"/>
              </a:rPr>
              <a:t>Just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7603" y="3627627"/>
            <a:ext cx="417830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some underlying  hidden </a:t>
            </a:r>
            <a:r>
              <a:rPr sz="2800" i="1" spc="-10" dirty="0">
                <a:latin typeface="Calibri"/>
                <a:cs typeface="Calibri"/>
              </a:rPr>
              <a:t>structure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7603" y="5038851"/>
            <a:ext cx="483933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Clustering,  </a:t>
            </a:r>
            <a:r>
              <a:rPr sz="2800" spc="-5" dirty="0">
                <a:latin typeface="Calibri"/>
                <a:cs typeface="Calibri"/>
              </a:rPr>
              <a:t>dimensionality </a:t>
            </a:r>
            <a:r>
              <a:rPr sz="2800" spc="-10" dirty="0">
                <a:latin typeface="Calibri"/>
                <a:cs typeface="Calibri"/>
              </a:rPr>
              <a:t>reduction, </a:t>
            </a:r>
            <a:r>
              <a:rPr sz="2800" spc="-25" dirty="0">
                <a:latin typeface="Calibri"/>
                <a:cs typeface="Calibri"/>
              </a:rPr>
              <a:t>feature  </a:t>
            </a:r>
            <a:r>
              <a:rPr sz="2800" spc="-5" dirty="0">
                <a:latin typeface="Calibri"/>
                <a:cs typeface="Calibri"/>
              </a:rPr>
              <a:t>learning, density </a:t>
            </a:r>
            <a:r>
              <a:rPr sz="2800" spc="-10" dirty="0">
                <a:latin typeface="Calibri"/>
                <a:cs typeface="Calibri"/>
              </a:rPr>
              <a:t>estimation,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Discriminative vs </a:t>
            </a:r>
            <a:r>
              <a:rPr spc="-20" dirty="0"/>
              <a:t>Generative</a:t>
            </a:r>
            <a:r>
              <a:rPr spc="-40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4608" y="2069592"/>
            <a:ext cx="2462784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16547" y="4834635"/>
            <a:ext cx="1147445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5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Label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 marL="24130" algn="ctr">
              <a:lnSpc>
                <a:spcPts val="4790"/>
              </a:lnSpc>
            </a:pPr>
            <a:r>
              <a:rPr sz="4000" spc="-15" dirty="0">
                <a:latin typeface="Calibri"/>
                <a:cs typeface="Calibri"/>
              </a:rPr>
              <a:t>Cat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72061" y="1558035"/>
            <a:ext cx="1049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Discriminative vs </a:t>
            </a:r>
            <a:r>
              <a:rPr spc="-20" dirty="0"/>
              <a:t>Generative</a:t>
            </a:r>
            <a:r>
              <a:rPr spc="-40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4608" y="2069592"/>
            <a:ext cx="2462784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16547" y="4834635"/>
            <a:ext cx="1147445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5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Label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 marL="24130" algn="ctr">
              <a:lnSpc>
                <a:spcPts val="4790"/>
              </a:lnSpc>
            </a:pPr>
            <a:r>
              <a:rPr sz="4000" spc="-15" dirty="0">
                <a:latin typeface="Calibri"/>
                <a:cs typeface="Calibri"/>
              </a:rPr>
              <a:t>Cat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2061" y="1558035"/>
            <a:ext cx="1049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51569" y="4642201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4" h="329564">
                <a:moveTo>
                  <a:pt x="327313" y="0"/>
                </a:moveTo>
                <a:lnTo>
                  <a:pt x="322625" y="13369"/>
                </a:lnTo>
                <a:lnTo>
                  <a:pt x="341692" y="21643"/>
                </a:lnTo>
                <a:lnTo>
                  <a:pt x="358089" y="33098"/>
                </a:lnTo>
                <a:lnTo>
                  <a:pt x="382875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4"/>
                </a:lnTo>
                <a:lnTo>
                  <a:pt x="371736" y="281306"/>
                </a:lnTo>
                <a:lnTo>
                  <a:pt x="341915" y="307699"/>
                </a:lnTo>
                <a:lnTo>
                  <a:pt x="323146" y="316011"/>
                </a:lnTo>
                <a:lnTo>
                  <a:pt x="327313" y="329380"/>
                </a:lnTo>
                <a:lnTo>
                  <a:pt x="372240" y="308306"/>
                </a:lnTo>
                <a:lnTo>
                  <a:pt x="405274" y="271821"/>
                </a:lnTo>
                <a:lnTo>
                  <a:pt x="425589" y="222965"/>
                </a:lnTo>
                <a:lnTo>
                  <a:pt x="432361" y="164777"/>
                </a:lnTo>
                <a:lnTo>
                  <a:pt x="430663" y="134581"/>
                </a:lnTo>
                <a:lnTo>
                  <a:pt x="417076" y="81059"/>
                </a:lnTo>
                <a:lnTo>
                  <a:pt x="390130" y="37488"/>
                </a:lnTo>
                <a:lnTo>
                  <a:pt x="351193" y="8621"/>
                </a:lnTo>
                <a:lnTo>
                  <a:pt x="327313" y="0"/>
                </a:lnTo>
                <a:close/>
              </a:path>
              <a:path w="432434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62433" y="4538979"/>
            <a:ext cx="2526665" cy="171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100"/>
              </a:spcBef>
              <a:tabLst>
                <a:tab pos="654685" algn="l"/>
                <a:tab pos="1005205" algn="l"/>
                <a:tab pos="1352550" algn="l"/>
              </a:tabLst>
            </a:pPr>
            <a:r>
              <a:rPr sz="2800" spc="1455" dirty="0">
                <a:latin typeface="Cambria Math"/>
                <a:cs typeface="Cambria Math"/>
              </a:rPr>
              <a:t>!	</a:t>
            </a:r>
            <a:r>
              <a:rPr sz="2800" dirty="0">
                <a:latin typeface="Cambria Math"/>
                <a:cs typeface="Cambria Math"/>
              </a:rPr>
              <a:t>𝑝	𝑥	𝑑𝑥 =</a:t>
            </a:r>
            <a:r>
              <a:rPr sz="2800" spc="3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  <a:p>
            <a:pPr marL="285750">
              <a:lnSpc>
                <a:spcPct val="100000"/>
              </a:lnSpc>
              <a:spcBef>
                <a:spcPts val="105"/>
              </a:spcBef>
            </a:pPr>
            <a:r>
              <a:rPr sz="2000" spc="800" dirty="0">
                <a:latin typeface="Cambria Math"/>
                <a:cs typeface="Cambria Math"/>
              </a:rPr>
              <a:t>!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10" dirty="0">
                <a:latin typeface="Calibri"/>
                <a:cs typeface="Calibri"/>
              </a:rPr>
              <a:t>compete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75617" y="54813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Probability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Recap: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5617" y="1285747"/>
            <a:ext cx="3070225" cy="287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Density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99400"/>
              </a:lnSpc>
              <a:spcBef>
                <a:spcPts val="40"/>
              </a:spcBef>
            </a:pPr>
            <a:r>
              <a:rPr sz="2400" spc="-5" dirty="0">
                <a:latin typeface="Calibri"/>
                <a:cs typeface="Calibri"/>
              </a:rPr>
              <a:t>p(x) assigns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positive  </a:t>
            </a: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  x; higher </a:t>
            </a:r>
            <a:r>
              <a:rPr sz="2400" spc="-10" dirty="0">
                <a:latin typeface="Calibri"/>
                <a:cs typeface="Calibri"/>
              </a:rPr>
              <a:t>numbers </a:t>
            </a:r>
            <a:r>
              <a:rPr sz="2400" dirty="0">
                <a:latin typeface="Calibri"/>
                <a:cs typeface="Calibri"/>
              </a:rPr>
              <a:t>mean  x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more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likely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2400" spc="-5" dirty="0">
                <a:latin typeface="Calibri"/>
                <a:cs typeface="Calibri"/>
              </a:rPr>
              <a:t>Density functions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10" dirty="0">
                <a:latin typeface="Calibri"/>
                <a:cs typeface="Calibri"/>
              </a:rPr>
              <a:t>normalized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Discriminative vs </a:t>
            </a:r>
            <a:r>
              <a:rPr spc="-20" dirty="0"/>
              <a:t>Generative</a:t>
            </a:r>
            <a:r>
              <a:rPr spc="-40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692" y="140141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21285" marR="234315">
              <a:lnSpc>
                <a:spcPts val="3000"/>
              </a:lnSpc>
              <a:spcBef>
                <a:spcPts val="185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3431540" cy="26225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651510" algn="just">
              <a:lnSpc>
                <a:spcPts val="3000"/>
              </a:lnSpc>
              <a:spcBef>
                <a:spcPts val="500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Calibri"/>
              <a:cs typeface="Calibri"/>
            </a:endParaRPr>
          </a:p>
          <a:p>
            <a:pPr marL="12700" marR="5080">
              <a:lnSpc>
                <a:spcPts val="3000"/>
              </a:lnSpc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03776" y="1798320"/>
            <a:ext cx="1776983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62133" y="1283715"/>
            <a:ext cx="1049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77307" y="4672185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4">
                <a:moveTo>
                  <a:pt x="374054" y="0"/>
                </a:moveTo>
                <a:lnTo>
                  <a:pt x="368696" y="15280"/>
                </a:lnTo>
                <a:lnTo>
                  <a:pt x="390487" y="24737"/>
                </a:lnTo>
                <a:lnTo>
                  <a:pt x="409227" y="37827"/>
                </a:lnTo>
                <a:lnTo>
                  <a:pt x="437554" y="74910"/>
                </a:lnTo>
                <a:lnTo>
                  <a:pt x="454222" y="124941"/>
                </a:lnTo>
                <a:lnTo>
                  <a:pt x="459779" y="186333"/>
                </a:lnTo>
                <a:lnTo>
                  <a:pt x="458383" y="219534"/>
                </a:lnTo>
                <a:lnTo>
                  <a:pt x="447221" y="276783"/>
                </a:lnTo>
                <a:lnTo>
                  <a:pt x="424823" y="321493"/>
                </a:lnTo>
                <a:lnTo>
                  <a:pt x="390741" y="351656"/>
                </a:lnTo>
                <a:lnTo>
                  <a:pt x="369291" y="361156"/>
                </a:lnTo>
                <a:lnTo>
                  <a:pt x="374054" y="376436"/>
                </a:lnTo>
                <a:lnTo>
                  <a:pt x="425399" y="352351"/>
                </a:lnTo>
                <a:lnTo>
                  <a:pt x="463152" y="310654"/>
                </a:lnTo>
                <a:lnTo>
                  <a:pt x="486369" y="254818"/>
                </a:lnTo>
                <a:lnTo>
                  <a:pt x="494108" y="188318"/>
                </a:lnTo>
                <a:lnTo>
                  <a:pt x="492167" y="153808"/>
                </a:lnTo>
                <a:lnTo>
                  <a:pt x="476640" y="92640"/>
                </a:lnTo>
                <a:lnTo>
                  <a:pt x="445845" y="42844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5" h="376554">
                <a:moveTo>
                  <a:pt x="120054" y="0"/>
                </a:moveTo>
                <a:lnTo>
                  <a:pt x="68832" y="24135"/>
                </a:lnTo>
                <a:lnTo>
                  <a:pt x="31055" y="65981"/>
                </a:lnTo>
                <a:lnTo>
                  <a:pt x="7763" y="121915"/>
                </a:lnTo>
                <a:lnTo>
                  <a:pt x="0" y="188318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5"/>
                </a:lnTo>
                <a:lnTo>
                  <a:pt x="120054" y="376436"/>
                </a:lnTo>
                <a:lnTo>
                  <a:pt x="124816" y="361156"/>
                </a:lnTo>
                <a:lnTo>
                  <a:pt x="103366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6"/>
                </a:lnTo>
                <a:lnTo>
                  <a:pt x="69322" y="54552"/>
                </a:lnTo>
                <a:lnTo>
                  <a:pt x="103702" y="24737"/>
                </a:lnTo>
                <a:lnTo>
                  <a:pt x="125412" y="15280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37815" y="4558284"/>
            <a:ext cx="2699385" cy="1642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  <a:tabLst>
                <a:tab pos="671195" algn="l"/>
                <a:tab pos="1071880" algn="l"/>
                <a:tab pos="1468755" algn="l"/>
              </a:tabLst>
            </a:pPr>
            <a:r>
              <a:rPr sz="3200" spc="1664" dirty="0">
                <a:latin typeface="Cambria Math"/>
                <a:cs typeface="Cambria Math"/>
              </a:rPr>
              <a:t>!	</a:t>
            </a:r>
            <a:r>
              <a:rPr sz="3200" dirty="0">
                <a:latin typeface="Cambria Math"/>
                <a:cs typeface="Cambria Math"/>
              </a:rPr>
              <a:t>𝑝	𝑥	</a:t>
            </a:r>
            <a:r>
              <a:rPr sz="3200" spc="-5" dirty="0">
                <a:latin typeface="Cambria Math"/>
                <a:cs typeface="Cambria Math"/>
              </a:rPr>
              <a:t>𝑑𝑥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3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1</a:t>
            </a:r>
            <a:endParaRPr sz="3200">
              <a:latin typeface="Cambria Math"/>
              <a:cs typeface="Cambria Math"/>
            </a:endParaRPr>
          </a:p>
          <a:p>
            <a:pPr marL="248920">
              <a:lnSpc>
                <a:spcPct val="100000"/>
              </a:lnSpc>
              <a:spcBef>
                <a:spcPts val="80"/>
              </a:spcBef>
            </a:pPr>
            <a:r>
              <a:rPr sz="2300" spc="925" dirty="0">
                <a:latin typeface="Cambria Math"/>
                <a:cs typeface="Cambria Math"/>
              </a:rPr>
              <a:t>!</a:t>
            </a:r>
            <a:endParaRPr sz="2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10" dirty="0">
                <a:latin typeface="Calibri"/>
                <a:cs typeface="Calibri"/>
              </a:rPr>
              <a:t>compete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6186" y="4022852"/>
            <a:ext cx="3771900" cy="149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Density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p(x) assigns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positive </a:t>
            </a:r>
            <a:r>
              <a:rPr sz="2400" dirty="0">
                <a:latin typeface="Calibri"/>
                <a:cs typeface="Calibri"/>
              </a:rPr>
              <a:t>number 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possible x; higher  </a:t>
            </a:r>
            <a:r>
              <a:rPr sz="2400" spc="-10" dirty="0">
                <a:latin typeface="Calibri"/>
                <a:cs typeface="Calibri"/>
              </a:rPr>
              <a:t>numbers </a:t>
            </a:r>
            <a:r>
              <a:rPr sz="2400" dirty="0">
                <a:latin typeface="Calibri"/>
                <a:cs typeface="Calibri"/>
              </a:rPr>
              <a:t>mean x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more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likely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3043" y="3404107"/>
            <a:ext cx="217678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Density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 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b="1" spc="-10" dirty="0">
                <a:latin typeface="Calibri"/>
                <a:cs typeface="Calibri"/>
              </a:rPr>
              <a:t>normalized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41356" y="1468339"/>
            <a:ext cx="1780539" cy="1299845"/>
            <a:chOff x="8541356" y="1468339"/>
            <a:chExt cx="1780539" cy="1299845"/>
          </a:xfrm>
        </p:grpSpPr>
        <p:sp>
          <p:nvSpPr>
            <p:cNvPr id="12" name="object 12"/>
            <p:cNvSpPr/>
            <p:nvPr/>
          </p:nvSpPr>
          <p:spPr>
            <a:xfrm>
              <a:off x="8545483" y="2750987"/>
              <a:ext cx="1772285" cy="12700"/>
            </a:xfrm>
            <a:custGeom>
              <a:avLst/>
              <a:gdLst/>
              <a:ahLst/>
              <a:cxnLst/>
              <a:rect l="l" t="t" r="r" b="b"/>
              <a:pathLst>
                <a:path w="1772284" h="12700">
                  <a:moveTo>
                    <a:pt x="0" y="0"/>
                  </a:moveTo>
                  <a:lnTo>
                    <a:pt x="1271516" y="0"/>
                  </a:lnTo>
                </a:path>
                <a:path w="1772284" h="12700">
                  <a:moveTo>
                    <a:pt x="1623536" y="0"/>
                  </a:moveTo>
                  <a:lnTo>
                    <a:pt x="1771702" y="0"/>
                  </a:lnTo>
                </a:path>
                <a:path w="1772284" h="12700">
                  <a:moveTo>
                    <a:pt x="0" y="12700"/>
                  </a:moveTo>
                  <a:lnTo>
                    <a:pt x="1771702" y="12700"/>
                  </a:lnTo>
                </a:path>
              </a:pathLst>
            </a:custGeom>
            <a:ln w="7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11919" y="1474689"/>
              <a:ext cx="352425" cy="1280160"/>
            </a:xfrm>
            <a:custGeom>
              <a:avLst/>
              <a:gdLst/>
              <a:ahLst/>
              <a:cxnLst/>
              <a:rect l="l" t="t" r="r" b="b"/>
              <a:pathLst>
                <a:path w="352425" h="1280160">
                  <a:moveTo>
                    <a:pt x="352019" y="0"/>
                  </a:moveTo>
                  <a:lnTo>
                    <a:pt x="0" y="0"/>
                  </a:lnTo>
                  <a:lnTo>
                    <a:pt x="0" y="1280160"/>
                  </a:lnTo>
                  <a:lnTo>
                    <a:pt x="352019" y="1280160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1919" y="1474689"/>
              <a:ext cx="352425" cy="1280160"/>
            </a:xfrm>
            <a:custGeom>
              <a:avLst/>
              <a:gdLst/>
              <a:ahLst/>
              <a:cxnLst/>
              <a:rect l="l" t="t" r="r" b="b"/>
              <a:pathLst>
                <a:path w="352425" h="1280160">
                  <a:moveTo>
                    <a:pt x="0" y="0"/>
                  </a:moveTo>
                  <a:lnTo>
                    <a:pt x="352020" y="0"/>
                  </a:lnTo>
                  <a:lnTo>
                    <a:pt x="352020" y="1280160"/>
                  </a:lnTo>
                  <a:lnTo>
                    <a:pt x="0" y="12801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17000" y="2585257"/>
              <a:ext cx="352425" cy="170180"/>
            </a:xfrm>
            <a:custGeom>
              <a:avLst/>
              <a:gdLst/>
              <a:ahLst/>
              <a:cxnLst/>
              <a:rect l="l" t="t" r="r" b="b"/>
              <a:pathLst>
                <a:path w="352425" h="170180">
                  <a:moveTo>
                    <a:pt x="352019" y="0"/>
                  </a:moveTo>
                  <a:lnTo>
                    <a:pt x="0" y="0"/>
                  </a:lnTo>
                  <a:lnTo>
                    <a:pt x="0" y="169590"/>
                  </a:lnTo>
                  <a:lnTo>
                    <a:pt x="352019" y="169590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17000" y="2585257"/>
              <a:ext cx="352425" cy="170180"/>
            </a:xfrm>
            <a:custGeom>
              <a:avLst/>
              <a:gdLst/>
              <a:ahLst/>
              <a:cxnLst/>
              <a:rect l="l" t="t" r="r" b="b"/>
              <a:pathLst>
                <a:path w="352425" h="170180">
                  <a:moveTo>
                    <a:pt x="0" y="0"/>
                  </a:moveTo>
                  <a:lnTo>
                    <a:pt x="352020" y="0"/>
                  </a:lnTo>
                  <a:lnTo>
                    <a:pt x="352020" y="169591"/>
                  </a:lnTo>
                  <a:lnTo>
                    <a:pt x="0" y="169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9079992" y="1027175"/>
            <a:ext cx="420624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94210" y="983996"/>
            <a:ext cx="2545080" cy="150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7935" algn="l"/>
              </a:tabLst>
            </a:pPr>
            <a:r>
              <a:rPr sz="2400" spc="-10" dirty="0">
                <a:latin typeface="Calibri"/>
                <a:cs typeface="Calibri"/>
              </a:rPr>
              <a:t>P(cat|.	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 marL="1101725">
              <a:lnSpc>
                <a:spcPct val="100000"/>
              </a:lnSpc>
              <a:spcBef>
                <a:spcPts val="2340"/>
              </a:spcBef>
              <a:tabLst>
                <a:tab pos="243903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|</a:t>
            </a:r>
            <a:r>
              <a:rPr sz="2400" dirty="0">
                <a:latin typeface="Calibri"/>
                <a:cs typeface="Calibri"/>
              </a:rPr>
              <a:t>.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68711" y="2139695"/>
            <a:ext cx="420624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04019" y="2574804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Discriminative vs </a:t>
            </a:r>
            <a:r>
              <a:rPr spc="-20" dirty="0"/>
              <a:t>Generative</a:t>
            </a:r>
            <a:r>
              <a:rPr spc="-40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692" y="140141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21285" marR="234315">
              <a:lnSpc>
                <a:spcPts val="3000"/>
              </a:lnSpc>
              <a:spcBef>
                <a:spcPts val="185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5152" y="1399032"/>
            <a:ext cx="1776983" cy="153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742428" y="1631707"/>
            <a:ext cx="1780539" cy="1299845"/>
            <a:chOff x="8742428" y="1631707"/>
            <a:chExt cx="1780539" cy="1299845"/>
          </a:xfrm>
        </p:grpSpPr>
        <p:sp>
          <p:nvSpPr>
            <p:cNvPr id="8" name="object 8"/>
            <p:cNvSpPr/>
            <p:nvPr/>
          </p:nvSpPr>
          <p:spPr>
            <a:xfrm>
              <a:off x="8746555" y="2914355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271516" y="0"/>
                  </a:lnTo>
                </a:path>
                <a:path w="1772284">
                  <a:moveTo>
                    <a:pt x="1623536" y="0"/>
                  </a:moveTo>
                  <a:lnTo>
                    <a:pt x="1771702" y="0"/>
                  </a:lnTo>
                </a:path>
              </a:pathLst>
            </a:custGeom>
            <a:ln w="7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46555" y="2927055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771702" y="0"/>
                  </a:lnTo>
                </a:path>
              </a:pathLst>
            </a:custGeom>
            <a:ln w="7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12991" y="1638057"/>
              <a:ext cx="352425" cy="1280160"/>
            </a:xfrm>
            <a:custGeom>
              <a:avLst/>
              <a:gdLst/>
              <a:ahLst/>
              <a:cxnLst/>
              <a:rect l="l" t="t" r="r" b="b"/>
              <a:pathLst>
                <a:path w="352425" h="1280160">
                  <a:moveTo>
                    <a:pt x="352019" y="0"/>
                  </a:moveTo>
                  <a:lnTo>
                    <a:pt x="0" y="0"/>
                  </a:lnTo>
                  <a:lnTo>
                    <a:pt x="0" y="1280159"/>
                  </a:lnTo>
                  <a:lnTo>
                    <a:pt x="352019" y="1280159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12991" y="1638057"/>
              <a:ext cx="352425" cy="1280160"/>
            </a:xfrm>
            <a:custGeom>
              <a:avLst/>
              <a:gdLst/>
              <a:ahLst/>
              <a:cxnLst/>
              <a:rect l="l" t="t" r="r" b="b"/>
              <a:pathLst>
                <a:path w="352425" h="1280160">
                  <a:moveTo>
                    <a:pt x="0" y="0"/>
                  </a:moveTo>
                  <a:lnTo>
                    <a:pt x="352020" y="0"/>
                  </a:lnTo>
                  <a:lnTo>
                    <a:pt x="352020" y="1280160"/>
                  </a:lnTo>
                  <a:lnTo>
                    <a:pt x="0" y="12801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18072" y="2748625"/>
              <a:ext cx="352425" cy="170180"/>
            </a:xfrm>
            <a:custGeom>
              <a:avLst/>
              <a:gdLst/>
              <a:ahLst/>
              <a:cxnLst/>
              <a:rect l="l" t="t" r="r" b="b"/>
              <a:pathLst>
                <a:path w="352425" h="170180">
                  <a:moveTo>
                    <a:pt x="352019" y="0"/>
                  </a:moveTo>
                  <a:lnTo>
                    <a:pt x="0" y="0"/>
                  </a:lnTo>
                  <a:lnTo>
                    <a:pt x="0" y="169591"/>
                  </a:lnTo>
                  <a:lnTo>
                    <a:pt x="352019" y="169591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18072" y="2748625"/>
              <a:ext cx="352425" cy="170180"/>
            </a:xfrm>
            <a:custGeom>
              <a:avLst/>
              <a:gdLst/>
              <a:ahLst/>
              <a:cxnLst/>
              <a:rect l="l" t="t" r="r" b="b"/>
              <a:pathLst>
                <a:path w="352425" h="170180">
                  <a:moveTo>
                    <a:pt x="0" y="0"/>
                  </a:moveTo>
                  <a:lnTo>
                    <a:pt x="352020" y="0"/>
                  </a:lnTo>
                  <a:lnTo>
                    <a:pt x="352020" y="169591"/>
                  </a:lnTo>
                  <a:lnTo>
                    <a:pt x="0" y="169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95283" y="114858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793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spc="-25" dirty="0">
                <a:latin typeface="Calibri"/>
                <a:cs typeface="Calibri"/>
              </a:rPr>
              <a:t>ca</a:t>
            </a:r>
            <a:r>
              <a:rPr sz="2400" spc="-5" dirty="0">
                <a:latin typeface="Calibri"/>
                <a:cs typeface="Calibri"/>
              </a:rPr>
              <a:t>t|</a:t>
            </a:r>
            <a:r>
              <a:rPr sz="2400" dirty="0">
                <a:latin typeface="Calibri"/>
                <a:cs typeface="Calibri"/>
              </a:rPr>
              <a:t>.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81159" y="1188719"/>
            <a:ext cx="420624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584818" y="2261108"/>
            <a:ext cx="145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937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|</a:t>
            </a:r>
            <a:r>
              <a:rPr sz="2400" dirty="0">
                <a:latin typeface="Calibri"/>
                <a:cs typeface="Calibri"/>
              </a:rPr>
              <a:t>.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69880" y="2301239"/>
            <a:ext cx="420624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44840" y="2175795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746556" y="3754471"/>
            <a:ext cx="1772285" cy="1046480"/>
            <a:chOff x="8746556" y="3754471"/>
            <a:chExt cx="1772285" cy="1046480"/>
          </a:xfrm>
        </p:grpSpPr>
        <p:sp>
          <p:nvSpPr>
            <p:cNvPr id="20" name="object 20"/>
            <p:cNvSpPr/>
            <p:nvPr/>
          </p:nvSpPr>
          <p:spPr>
            <a:xfrm>
              <a:off x="8746556" y="4784026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271516" y="0"/>
                  </a:lnTo>
                </a:path>
                <a:path w="1772284">
                  <a:moveTo>
                    <a:pt x="1623536" y="0"/>
                  </a:moveTo>
                  <a:lnTo>
                    <a:pt x="1771702" y="0"/>
                  </a:lnTo>
                </a:path>
              </a:pathLst>
            </a:custGeom>
            <a:ln w="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46556" y="4796727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771702" y="0"/>
                  </a:lnTo>
                </a:path>
              </a:pathLst>
            </a:custGeom>
            <a:ln w="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12992" y="4618297"/>
              <a:ext cx="352425" cy="170180"/>
            </a:xfrm>
            <a:custGeom>
              <a:avLst/>
              <a:gdLst/>
              <a:ahLst/>
              <a:cxnLst/>
              <a:rect l="l" t="t" r="r" b="b"/>
              <a:pathLst>
                <a:path w="352425" h="170179">
                  <a:moveTo>
                    <a:pt x="352019" y="0"/>
                  </a:moveTo>
                  <a:lnTo>
                    <a:pt x="0" y="0"/>
                  </a:lnTo>
                  <a:lnTo>
                    <a:pt x="0" y="169591"/>
                  </a:lnTo>
                  <a:lnTo>
                    <a:pt x="352019" y="169591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12992" y="4618297"/>
              <a:ext cx="352425" cy="170180"/>
            </a:xfrm>
            <a:custGeom>
              <a:avLst/>
              <a:gdLst/>
              <a:ahLst/>
              <a:cxnLst/>
              <a:rect l="l" t="t" r="r" b="b"/>
              <a:pathLst>
                <a:path w="352425" h="170179">
                  <a:moveTo>
                    <a:pt x="0" y="0"/>
                  </a:moveTo>
                  <a:lnTo>
                    <a:pt x="352020" y="0"/>
                  </a:lnTo>
                  <a:lnTo>
                    <a:pt x="352020" y="169592"/>
                  </a:lnTo>
                  <a:lnTo>
                    <a:pt x="0" y="1695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18072" y="3760821"/>
              <a:ext cx="352425" cy="1027430"/>
            </a:xfrm>
            <a:custGeom>
              <a:avLst/>
              <a:gdLst/>
              <a:ahLst/>
              <a:cxnLst/>
              <a:rect l="l" t="t" r="r" b="b"/>
              <a:pathLst>
                <a:path w="352425" h="1027429">
                  <a:moveTo>
                    <a:pt x="352019" y="0"/>
                  </a:moveTo>
                  <a:lnTo>
                    <a:pt x="0" y="0"/>
                  </a:lnTo>
                  <a:lnTo>
                    <a:pt x="0" y="1027068"/>
                  </a:lnTo>
                  <a:lnTo>
                    <a:pt x="352019" y="1027068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18072" y="3760821"/>
              <a:ext cx="352425" cy="1027430"/>
            </a:xfrm>
            <a:custGeom>
              <a:avLst/>
              <a:gdLst/>
              <a:ahLst/>
              <a:cxnLst/>
              <a:rect l="l" t="t" r="r" b="b"/>
              <a:pathLst>
                <a:path w="352425" h="1027429">
                  <a:moveTo>
                    <a:pt x="0" y="0"/>
                  </a:moveTo>
                  <a:lnTo>
                    <a:pt x="352020" y="0"/>
                  </a:lnTo>
                  <a:lnTo>
                    <a:pt x="352020" y="1027068"/>
                  </a:lnTo>
                  <a:lnTo>
                    <a:pt x="0" y="102706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53019" y="4193240"/>
              <a:ext cx="405589" cy="3200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584818" y="3291332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317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46848" y="3388558"/>
            <a:ext cx="1772885" cy="1398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81748" y="3973963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48090" y="4123435"/>
            <a:ext cx="5487035" cy="205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7834" algn="r">
              <a:lnSpc>
                <a:spcPct val="100000"/>
              </a:lnSpc>
              <a:spcBef>
                <a:spcPts val="100"/>
              </a:spcBef>
              <a:tabLst>
                <a:tab pos="116903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spc="-25" dirty="0">
                <a:latin typeface="Calibri"/>
                <a:cs typeface="Calibri"/>
              </a:rPr>
              <a:t>ca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sz="2400" spc="-10" dirty="0">
                <a:latin typeface="Calibri"/>
                <a:cs typeface="Calibri"/>
              </a:rPr>
              <a:t>Discriminative </a:t>
            </a:r>
            <a:r>
              <a:rPr sz="2400" spc="-5" dirty="0">
                <a:latin typeface="Calibri"/>
                <a:cs typeface="Calibri"/>
              </a:rPr>
              <a:t>model: the possible labels </a:t>
            </a:r>
            <a:r>
              <a:rPr sz="2400" spc="-20" dirty="0">
                <a:latin typeface="Calibri"/>
                <a:cs typeface="Calibri"/>
              </a:rPr>
              <a:t>for 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input </a:t>
            </a:r>
            <a:r>
              <a:rPr sz="2400" spc="-30" dirty="0">
                <a:latin typeface="Calibri"/>
                <a:cs typeface="Calibri"/>
              </a:rPr>
              <a:t>”compete”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probability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mass.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competition </a:t>
            </a:r>
            <a:r>
              <a:rPr sz="2400" spc="-5" dirty="0">
                <a:latin typeface="Calibri"/>
                <a:cs typeface="Calibri"/>
              </a:rPr>
              <a:t>between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45694" y="3369101"/>
            <a:ext cx="405591" cy="320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0990" y="6229603"/>
            <a:ext cx="10217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Dog </a:t>
            </a:r>
            <a:r>
              <a:rPr sz="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is </a:t>
            </a:r>
            <a:r>
              <a:rPr sz="600" dirty="0">
                <a:latin typeface="Calibri"/>
                <a:cs typeface="Calibri"/>
              </a:rPr>
              <a:t>CC0 </a:t>
            </a:r>
            <a:r>
              <a:rPr sz="600" spc="-5" dirty="0">
                <a:latin typeface="Calibri"/>
                <a:cs typeface="Calibri"/>
              </a:rPr>
              <a:t>Public</a:t>
            </a:r>
            <a:r>
              <a:rPr sz="600" spc="-20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Domain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994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Reminder: </a:t>
            </a:r>
            <a:r>
              <a:rPr spc="-10" dirty="0"/>
              <a:t>Assignment</a:t>
            </a:r>
            <a:r>
              <a:rPr spc="-45" dirty="0"/>
              <a:t> </a:t>
            </a:r>
            <a:r>
              <a:rPr dirty="0"/>
              <a:t>5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2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313939"/>
            <a:ext cx="7893684" cy="216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A5 </a:t>
            </a:r>
            <a:r>
              <a:rPr sz="2800" spc="-10" dirty="0">
                <a:latin typeface="Calibri"/>
                <a:cs typeface="Calibri"/>
              </a:rPr>
              <a:t>released; </a:t>
            </a:r>
            <a:r>
              <a:rPr sz="2800" dirty="0">
                <a:latin typeface="Calibri"/>
                <a:cs typeface="Calibri"/>
              </a:rPr>
              <a:t>due </a:t>
            </a:r>
            <a:r>
              <a:rPr sz="2800" b="1" spc="-15" dirty="0">
                <a:latin typeface="Calibri"/>
                <a:cs typeface="Calibri"/>
              </a:rPr>
              <a:t>Monday </a:t>
            </a:r>
            <a:r>
              <a:rPr sz="2800" b="1" spc="-10" dirty="0">
                <a:latin typeface="Calibri"/>
                <a:cs typeface="Calibri"/>
              </a:rPr>
              <a:t>November </a:t>
            </a:r>
            <a:r>
              <a:rPr sz="2800" b="1" dirty="0">
                <a:latin typeface="Calibri"/>
                <a:cs typeface="Calibri"/>
              </a:rPr>
              <a:t>16, 11:59pm</a:t>
            </a:r>
            <a:r>
              <a:rPr sz="2800" b="1" spc="6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EST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A5 </a:t>
            </a:r>
            <a:r>
              <a:rPr sz="2800" spc="-25" dirty="0">
                <a:latin typeface="Calibri"/>
                <a:cs typeface="Calibri"/>
              </a:rPr>
              <a:t>covers </a:t>
            </a:r>
            <a:r>
              <a:rPr sz="2800" spc="-5" dirty="0">
                <a:latin typeface="Calibri"/>
                <a:cs typeface="Calibri"/>
              </a:rPr>
              <a:t>object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detection: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45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Single-stage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detectors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spc="-30" dirty="0">
                <a:latin typeface="Calibri"/>
                <a:cs typeface="Calibri"/>
              </a:rPr>
              <a:t>Two-stage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detectors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Discriminative vs </a:t>
            </a:r>
            <a:r>
              <a:rPr spc="-20" dirty="0"/>
              <a:t>Generative</a:t>
            </a:r>
            <a:r>
              <a:rPr spc="-40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692" y="140141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21285" marR="234315">
              <a:lnSpc>
                <a:spcPts val="3000"/>
              </a:lnSpc>
              <a:spcBef>
                <a:spcPts val="185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906642" y="2246939"/>
            <a:ext cx="365125" cy="678180"/>
            <a:chOff x="8906642" y="2246939"/>
            <a:chExt cx="365125" cy="678180"/>
          </a:xfrm>
        </p:grpSpPr>
        <p:sp>
          <p:nvSpPr>
            <p:cNvPr id="7" name="object 7"/>
            <p:cNvSpPr/>
            <p:nvPr/>
          </p:nvSpPr>
          <p:spPr>
            <a:xfrm>
              <a:off x="8912992" y="2253289"/>
              <a:ext cx="352425" cy="665480"/>
            </a:xfrm>
            <a:custGeom>
              <a:avLst/>
              <a:gdLst/>
              <a:ahLst/>
              <a:cxnLst/>
              <a:rect l="l" t="t" r="r" b="b"/>
              <a:pathLst>
                <a:path w="352425" h="665480">
                  <a:moveTo>
                    <a:pt x="352019" y="0"/>
                  </a:moveTo>
                  <a:lnTo>
                    <a:pt x="0" y="0"/>
                  </a:lnTo>
                  <a:lnTo>
                    <a:pt x="0" y="664927"/>
                  </a:lnTo>
                  <a:lnTo>
                    <a:pt x="352019" y="664927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12992" y="2253289"/>
              <a:ext cx="352425" cy="665480"/>
            </a:xfrm>
            <a:custGeom>
              <a:avLst/>
              <a:gdLst/>
              <a:ahLst/>
              <a:cxnLst/>
              <a:rect l="l" t="t" r="r" b="b"/>
              <a:pathLst>
                <a:path w="352425" h="665480">
                  <a:moveTo>
                    <a:pt x="0" y="0"/>
                  </a:moveTo>
                  <a:lnTo>
                    <a:pt x="352020" y="0"/>
                  </a:lnTo>
                  <a:lnTo>
                    <a:pt x="352020" y="664927"/>
                  </a:lnTo>
                  <a:lnTo>
                    <a:pt x="0" y="6649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95283" y="1736852"/>
            <a:ext cx="1274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spc="-25" dirty="0">
                <a:latin typeface="Calibri"/>
                <a:cs typeface="Calibri"/>
              </a:rPr>
              <a:t>ca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011722" y="2578343"/>
            <a:ext cx="365125" cy="346710"/>
            <a:chOff x="10011722" y="2578343"/>
            <a:chExt cx="365125" cy="346710"/>
          </a:xfrm>
        </p:grpSpPr>
        <p:sp>
          <p:nvSpPr>
            <p:cNvPr id="11" name="object 11"/>
            <p:cNvSpPr/>
            <p:nvPr/>
          </p:nvSpPr>
          <p:spPr>
            <a:xfrm>
              <a:off x="10018072" y="2584693"/>
              <a:ext cx="352425" cy="334010"/>
            </a:xfrm>
            <a:custGeom>
              <a:avLst/>
              <a:gdLst/>
              <a:ahLst/>
              <a:cxnLst/>
              <a:rect l="l" t="t" r="r" b="b"/>
              <a:pathLst>
                <a:path w="352425" h="334010">
                  <a:moveTo>
                    <a:pt x="352019" y="0"/>
                  </a:moveTo>
                  <a:lnTo>
                    <a:pt x="0" y="0"/>
                  </a:lnTo>
                  <a:lnTo>
                    <a:pt x="0" y="333523"/>
                  </a:lnTo>
                  <a:lnTo>
                    <a:pt x="352019" y="333523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18072" y="2584693"/>
              <a:ext cx="352425" cy="334010"/>
            </a:xfrm>
            <a:custGeom>
              <a:avLst/>
              <a:gdLst/>
              <a:ahLst/>
              <a:cxnLst/>
              <a:rect l="l" t="t" r="r" b="b"/>
              <a:pathLst>
                <a:path w="352425" h="334010">
                  <a:moveTo>
                    <a:pt x="0" y="0"/>
                  </a:moveTo>
                  <a:lnTo>
                    <a:pt x="352020" y="0"/>
                  </a:lnTo>
                  <a:lnTo>
                    <a:pt x="352020" y="333523"/>
                  </a:lnTo>
                  <a:lnTo>
                    <a:pt x="0" y="33352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597518" y="2136140"/>
            <a:ext cx="136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6047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44840" y="2175795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51951" y="1591475"/>
            <a:ext cx="1767525" cy="1317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901823" y="6180835"/>
            <a:ext cx="11499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Monkey image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is </a:t>
            </a:r>
            <a:r>
              <a:rPr sz="600" dirty="0">
                <a:latin typeface="Calibri"/>
                <a:cs typeface="Calibri"/>
              </a:rPr>
              <a:t>CC0 </a:t>
            </a:r>
            <a:r>
              <a:rPr sz="600" spc="-5" dirty="0">
                <a:latin typeface="Calibri"/>
                <a:cs typeface="Calibri"/>
              </a:rPr>
              <a:t>Public Domain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65013" y="1815346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41818" y="2219794"/>
            <a:ext cx="381265" cy="284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742428" y="4611947"/>
            <a:ext cx="1780539" cy="189230"/>
            <a:chOff x="8742428" y="4611947"/>
            <a:chExt cx="1780539" cy="189230"/>
          </a:xfrm>
        </p:grpSpPr>
        <p:sp>
          <p:nvSpPr>
            <p:cNvPr id="20" name="object 20"/>
            <p:cNvSpPr/>
            <p:nvPr/>
          </p:nvSpPr>
          <p:spPr>
            <a:xfrm>
              <a:off x="8746555" y="4784027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271516" y="0"/>
                  </a:lnTo>
                </a:path>
                <a:path w="1772284">
                  <a:moveTo>
                    <a:pt x="1623536" y="0"/>
                  </a:moveTo>
                  <a:lnTo>
                    <a:pt x="1771702" y="0"/>
                  </a:lnTo>
                </a:path>
              </a:pathLst>
            </a:custGeom>
            <a:ln w="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46555" y="4796727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771702" y="0"/>
                  </a:lnTo>
                </a:path>
              </a:pathLst>
            </a:custGeom>
            <a:ln w="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12991" y="4618297"/>
              <a:ext cx="352425" cy="170180"/>
            </a:xfrm>
            <a:custGeom>
              <a:avLst/>
              <a:gdLst/>
              <a:ahLst/>
              <a:cxnLst/>
              <a:rect l="l" t="t" r="r" b="b"/>
              <a:pathLst>
                <a:path w="352425" h="170179">
                  <a:moveTo>
                    <a:pt x="352019" y="0"/>
                  </a:moveTo>
                  <a:lnTo>
                    <a:pt x="0" y="0"/>
                  </a:lnTo>
                  <a:lnTo>
                    <a:pt x="0" y="169591"/>
                  </a:lnTo>
                  <a:lnTo>
                    <a:pt x="352019" y="169591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12991" y="4618297"/>
              <a:ext cx="352425" cy="170180"/>
            </a:xfrm>
            <a:custGeom>
              <a:avLst/>
              <a:gdLst/>
              <a:ahLst/>
              <a:cxnLst/>
              <a:rect l="l" t="t" r="r" b="b"/>
              <a:pathLst>
                <a:path w="352425" h="170179">
                  <a:moveTo>
                    <a:pt x="0" y="0"/>
                  </a:moveTo>
                  <a:lnTo>
                    <a:pt x="352020" y="0"/>
                  </a:lnTo>
                  <a:lnTo>
                    <a:pt x="352020" y="169592"/>
                  </a:lnTo>
                  <a:lnTo>
                    <a:pt x="0" y="1695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748090" y="4123435"/>
            <a:ext cx="5462905" cy="205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3070" algn="r">
              <a:lnSpc>
                <a:spcPct val="100000"/>
              </a:lnSpc>
              <a:spcBef>
                <a:spcPts val="100"/>
              </a:spcBef>
              <a:tabLst>
                <a:tab pos="116903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spc="-25" dirty="0">
                <a:latin typeface="Calibri"/>
                <a:cs typeface="Calibri"/>
              </a:rPr>
              <a:t>ca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Calibri"/>
              <a:cs typeface="Calibri"/>
            </a:endParaRPr>
          </a:p>
          <a:p>
            <a:pPr marL="12700" marR="5080" algn="just">
              <a:lnSpc>
                <a:spcPct val="100800"/>
              </a:lnSpc>
            </a:pPr>
            <a:r>
              <a:rPr sz="2400" spc="-10" dirty="0">
                <a:latin typeface="Calibri"/>
                <a:cs typeface="Calibri"/>
              </a:rPr>
              <a:t>Discriminative </a:t>
            </a:r>
            <a:r>
              <a:rPr sz="2400" spc="-5" dirty="0">
                <a:latin typeface="Calibri"/>
                <a:cs typeface="Calibri"/>
              </a:rPr>
              <a:t>model: </a:t>
            </a:r>
            <a:r>
              <a:rPr sz="2400" dirty="0">
                <a:latin typeface="Calibri"/>
                <a:cs typeface="Calibri"/>
              </a:rPr>
              <a:t>No </a:t>
            </a:r>
            <a:r>
              <a:rPr sz="2400" spc="-30" dirty="0">
                <a:latin typeface="Calibri"/>
                <a:cs typeface="Calibri"/>
              </a:rPr>
              <a:t>way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the model 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handle </a:t>
            </a:r>
            <a:r>
              <a:rPr sz="2400" spc="-5" dirty="0">
                <a:latin typeface="Calibri"/>
                <a:cs typeface="Calibri"/>
              </a:rPr>
              <a:t>unreasonable inputs;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must give  </a:t>
            </a:r>
            <a:r>
              <a:rPr sz="2400" dirty="0">
                <a:latin typeface="Calibri"/>
                <a:cs typeface="Calibri"/>
              </a:rPr>
              <a:t>label </a:t>
            </a:r>
            <a:r>
              <a:rPr sz="2400" spc="-5" dirty="0">
                <a:latin typeface="Calibri"/>
                <a:cs typeface="Calibri"/>
              </a:rPr>
              <a:t>distributions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84818" y="3291332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317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46848" y="3388558"/>
            <a:ext cx="1772885" cy="1398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81748" y="3973963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9253019" y="3754471"/>
            <a:ext cx="1123950" cy="1040130"/>
            <a:chOff x="9253019" y="3754471"/>
            <a:chExt cx="1123950" cy="1040130"/>
          </a:xfrm>
        </p:grpSpPr>
        <p:sp>
          <p:nvSpPr>
            <p:cNvPr id="29" name="object 29"/>
            <p:cNvSpPr/>
            <p:nvPr/>
          </p:nvSpPr>
          <p:spPr>
            <a:xfrm>
              <a:off x="10018072" y="3760821"/>
              <a:ext cx="352425" cy="1027430"/>
            </a:xfrm>
            <a:custGeom>
              <a:avLst/>
              <a:gdLst/>
              <a:ahLst/>
              <a:cxnLst/>
              <a:rect l="l" t="t" r="r" b="b"/>
              <a:pathLst>
                <a:path w="352425" h="1027429">
                  <a:moveTo>
                    <a:pt x="352019" y="0"/>
                  </a:moveTo>
                  <a:lnTo>
                    <a:pt x="0" y="0"/>
                  </a:lnTo>
                  <a:lnTo>
                    <a:pt x="0" y="1027068"/>
                  </a:lnTo>
                  <a:lnTo>
                    <a:pt x="352019" y="1027068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18072" y="3760821"/>
              <a:ext cx="352425" cy="1027430"/>
            </a:xfrm>
            <a:custGeom>
              <a:avLst/>
              <a:gdLst/>
              <a:ahLst/>
              <a:cxnLst/>
              <a:rect l="l" t="t" r="r" b="b"/>
              <a:pathLst>
                <a:path w="352425" h="1027429">
                  <a:moveTo>
                    <a:pt x="0" y="0"/>
                  </a:moveTo>
                  <a:lnTo>
                    <a:pt x="352020" y="0"/>
                  </a:lnTo>
                  <a:lnTo>
                    <a:pt x="352020" y="1027068"/>
                  </a:lnTo>
                  <a:lnTo>
                    <a:pt x="0" y="102706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53019" y="4193240"/>
              <a:ext cx="405589" cy="3200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0445694" y="3369101"/>
            <a:ext cx="405591" cy="320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6847" y="3284016"/>
            <a:ext cx="1767525" cy="155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Discriminative vs </a:t>
            </a:r>
            <a:r>
              <a:rPr spc="-20" dirty="0"/>
              <a:t>Generative</a:t>
            </a:r>
            <a:r>
              <a:rPr spc="-40" dirty="0"/>
              <a:t> </a:t>
            </a:r>
            <a:r>
              <a:rPr spc="-5" dirty="0"/>
              <a:t>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2692" y="140141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21285" marR="234315">
              <a:lnSpc>
                <a:spcPts val="3000"/>
              </a:lnSpc>
              <a:spcBef>
                <a:spcPts val="185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742428" y="2246939"/>
            <a:ext cx="1780539" cy="684530"/>
            <a:chOff x="8742428" y="2246939"/>
            <a:chExt cx="1780539" cy="684530"/>
          </a:xfrm>
        </p:grpSpPr>
        <p:sp>
          <p:nvSpPr>
            <p:cNvPr id="8" name="object 8"/>
            <p:cNvSpPr/>
            <p:nvPr/>
          </p:nvSpPr>
          <p:spPr>
            <a:xfrm>
              <a:off x="8746555" y="2914355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271516" y="0"/>
                  </a:lnTo>
                </a:path>
                <a:path w="1772284">
                  <a:moveTo>
                    <a:pt x="1623536" y="0"/>
                  </a:moveTo>
                  <a:lnTo>
                    <a:pt x="1771702" y="0"/>
                  </a:lnTo>
                </a:path>
              </a:pathLst>
            </a:custGeom>
            <a:ln w="7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46555" y="2927055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771702" y="0"/>
                  </a:lnTo>
                </a:path>
              </a:pathLst>
            </a:custGeom>
            <a:ln w="7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12991" y="2253289"/>
              <a:ext cx="352425" cy="665480"/>
            </a:xfrm>
            <a:custGeom>
              <a:avLst/>
              <a:gdLst/>
              <a:ahLst/>
              <a:cxnLst/>
              <a:rect l="l" t="t" r="r" b="b"/>
              <a:pathLst>
                <a:path w="352425" h="665480">
                  <a:moveTo>
                    <a:pt x="352019" y="0"/>
                  </a:moveTo>
                  <a:lnTo>
                    <a:pt x="0" y="0"/>
                  </a:lnTo>
                  <a:lnTo>
                    <a:pt x="0" y="664927"/>
                  </a:lnTo>
                  <a:lnTo>
                    <a:pt x="352019" y="664927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12991" y="2253289"/>
              <a:ext cx="352425" cy="665480"/>
            </a:xfrm>
            <a:custGeom>
              <a:avLst/>
              <a:gdLst/>
              <a:ahLst/>
              <a:cxnLst/>
              <a:rect l="l" t="t" r="r" b="b"/>
              <a:pathLst>
                <a:path w="352425" h="665480">
                  <a:moveTo>
                    <a:pt x="0" y="0"/>
                  </a:moveTo>
                  <a:lnTo>
                    <a:pt x="352020" y="0"/>
                  </a:lnTo>
                  <a:lnTo>
                    <a:pt x="352020" y="664927"/>
                  </a:lnTo>
                  <a:lnTo>
                    <a:pt x="0" y="6649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18072" y="2584693"/>
              <a:ext cx="352425" cy="334010"/>
            </a:xfrm>
            <a:custGeom>
              <a:avLst/>
              <a:gdLst/>
              <a:ahLst/>
              <a:cxnLst/>
              <a:rect l="l" t="t" r="r" b="b"/>
              <a:pathLst>
                <a:path w="352425" h="334010">
                  <a:moveTo>
                    <a:pt x="352019" y="0"/>
                  </a:moveTo>
                  <a:lnTo>
                    <a:pt x="0" y="0"/>
                  </a:lnTo>
                  <a:lnTo>
                    <a:pt x="0" y="333523"/>
                  </a:lnTo>
                  <a:lnTo>
                    <a:pt x="352019" y="333523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18072" y="2584693"/>
              <a:ext cx="352425" cy="334010"/>
            </a:xfrm>
            <a:custGeom>
              <a:avLst/>
              <a:gdLst/>
              <a:ahLst/>
              <a:cxnLst/>
              <a:rect l="l" t="t" r="r" b="b"/>
              <a:pathLst>
                <a:path w="352425" h="334010">
                  <a:moveTo>
                    <a:pt x="0" y="0"/>
                  </a:moveTo>
                  <a:lnTo>
                    <a:pt x="352020" y="0"/>
                  </a:lnTo>
                  <a:lnTo>
                    <a:pt x="352020" y="333523"/>
                  </a:lnTo>
                  <a:lnTo>
                    <a:pt x="0" y="33352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95283" y="1736852"/>
            <a:ext cx="1274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spc="-25" dirty="0">
                <a:latin typeface="Calibri"/>
                <a:cs typeface="Calibri"/>
              </a:rPr>
              <a:t>ca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97518" y="2136140"/>
            <a:ext cx="136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6047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44840" y="2175795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8090" y="5046979"/>
            <a:ext cx="54629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Discriminative </a:t>
            </a:r>
            <a:r>
              <a:rPr sz="2400" spc="-5" dirty="0">
                <a:latin typeface="Calibri"/>
                <a:cs typeface="Calibri"/>
              </a:rPr>
              <a:t>model: </a:t>
            </a:r>
            <a:r>
              <a:rPr sz="2400" dirty="0">
                <a:latin typeface="Calibri"/>
                <a:cs typeface="Calibri"/>
              </a:rPr>
              <a:t>No </a:t>
            </a:r>
            <a:r>
              <a:rPr sz="2400" spc="-30" dirty="0">
                <a:latin typeface="Calibri"/>
                <a:cs typeface="Calibri"/>
              </a:rPr>
              <a:t>way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the model 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handle </a:t>
            </a:r>
            <a:r>
              <a:rPr sz="2400" spc="-5" dirty="0">
                <a:latin typeface="Calibri"/>
                <a:cs typeface="Calibri"/>
              </a:rPr>
              <a:t>unreasonable inputs;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must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8090" y="5784596"/>
            <a:ext cx="3963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label </a:t>
            </a:r>
            <a:r>
              <a:rPr sz="2400" spc="-5" dirty="0">
                <a:latin typeface="Calibri"/>
                <a:cs typeface="Calibri"/>
              </a:rPr>
              <a:t>distributions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all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42428" y="4300116"/>
            <a:ext cx="1780539" cy="501015"/>
            <a:chOff x="8742428" y="4300116"/>
            <a:chExt cx="1780539" cy="501015"/>
          </a:xfrm>
        </p:grpSpPr>
        <p:sp>
          <p:nvSpPr>
            <p:cNvPr id="20" name="object 20"/>
            <p:cNvSpPr/>
            <p:nvPr/>
          </p:nvSpPr>
          <p:spPr>
            <a:xfrm>
              <a:off x="8746555" y="4784026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271516" y="0"/>
                  </a:lnTo>
                </a:path>
                <a:path w="1772284">
                  <a:moveTo>
                    <a:pt x="1623536" y="0"/>
                  </a:moveTo>
                  <a:lnTo>
                    <a:pt x="1771702" y="0"/>
                  </a:lnTo>
                </a:path>
              </a:pathLst>
            </a:custGeom>
            <a:ln w="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46555" y="4796727"/>
              <a:ext cx="1772285" cy="0"/>
            </a:xfrm>
            <a:custGeom>
              <a:avLst/>
              <a:gdLst/>
              <a:ahLst/>
              <a:cxnLst/>
              <a:rect l="l" t="t" r="r" b="b"/>
              <a:pathLst>
                <a:path w="1772284">
                  <a:moveTo>
                    <a:pt x="0" y="0"/>
                  </a:moveTo>
                  <a:lnTo>
                    <a:pt x="1771702" y="0"/>
                  </a:lnTo>
                </a:path>
              </a:pathLst>
            </a:custGeom>
            <a:ln w="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12991" y="4306466"/>
              <a:ext cx="352425" cy="481965"/>
            </a:xfrm>
            <a:custGeom>
              <a:avLst/>
              <a:gdLst/>
              <a:ahLst/>
              <a:cxnLst/>
              <a:rect l="l" t="t" r="r" b="b"/>
              <a:pathLst>
                <a:path w="352425" h="481964">
                  <a:moveTo>
                    <a:pt x="352019" y="0"/>
                  </a:moveTo>
                  <a:lnTo>
                    <a:pt x="0" y="0"/>
                  </a:lnTo>
                  <a:lnTo>
                    <a:pt x="0" y="481422"/>
                  </a:lnTo>
                  <a:lnTo>
                    <a:pt x="352019" y="481422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12991" y="4306466"/>
              <a:ext cx="352425" cy="481965"/>
            </a:xfrm>
            <a:custGeom>
              <a:avLst/>
              <a:gdLst/>
              <a:ahLst/>
              <a:cxnLst/>
              <a:rect l="l" t="t" r="r" b="b"/>
              <a:pathLst>
                <a:path w="352425" h="481964">
                  <a:moveTo>
                    <a:pt x="0" y="0"/>
                  </a:moveTo>
                  <a:lnTo>
                    <a:pt x="352020" y="0"/>
                  </a:lnTo>
                  <a:lnTo>
                    <a:pt x="352020" y="481423"/>
                  </a:lnTo>
                  <a:lnTo>
                    <a:pt x="0" y="48142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495283" y="3824732"/>
            <a:ext cx="1287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73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spc="-25" dirty="0">
                <a:latin typeface="Calibri"/>
                <a:cs typeface="Calibri"/>
              </a:rPr>
              <a:t>ca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11722" y="3949193"/>
            <a:ext cx="365125" cy="845185"/>
            <a:chOff x="10011722" y="3949193"/>
            <a:chExt cx="365125" cy="845185"/>
          </a:xfrm>
        </p:grpSpPr>
        <p:sp>
          <p:nvSpPr>
            <p:cNvPr id="26" name="object 26"/>
            <p:cNvSpPr/>
            <p:nvPr/>
          </p:nvSpPr>
          <p:spPr>
            <a:xfrm>
              <a:off x="10018072" y="3955543"/>
              <a:ext cx="352425" cy="832485"/>
            </a:xfrm>
            <a:custGeom>
              <a:avLst/>
              <a:gdLst/>
              <a:ahLst/>
              <a:cxnLst/>
              <a:rect l="l" t="t" r="r" b="b"/>
              <a:pathLst>
                <a:path w="352425" h="832485">
                  <a:moveTo>
                    <a:pt x="352019" y="0"/>
                  </a:moveTo>
                  <a:lnTo>
                    <a:pt x="0" y="0"/>
                  </a:lnTo>
                  <a:lnTo>
                    <a:pt x="0" y="832345"/>
                  </a:lnTo>
                  <a:lnTo>
                    <a:pt x="352019" y="832345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18072" y="3955543"/>
              <a:ext cx="352425" cy="832485"/>
            </a:xfrm>
            <a:custGeom>
              <a:avLst/>
              <a:gdLst/>
              <a:ahLst/>
              <a:cxnLst/>
              <a:rect l="l" t="t" r="r" b="b"/>
              <a:pathLst>
                <a:path w="352425" h="832485">
                  <a:moveTo>
                    <a:pt x="0" y="0"/>
                  </a:moveTo>
                  <a:lnTo>
                    <a:pt x="352020" y="0"/>
                  </a:lnTo>
                  <a:lnTo>
                    <a:pt x="352020" y="832345"/>
                  </a:lnTo>
                  <a:lnTo>
                    <a:pt x="0" y="8323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584818" y="3465067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3175" algn="l"/>
              </a:tabLst>
            </a:pPr>
            <a:r>
              <a:rPr sz="2400" spc="-5" dirty="0">
                <a:latin typeface="Calibri"/>
                <a:cs typeface="Calibri"/>
              </a:rPr>
              <a:t>P(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|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81748" y="3973963"/>
            <a:ext cx="1772285" cy="190500"/>
          </a:xfrm>
          <a:custGeom>
            <a:avLst/>
            <a:gdLst/>
            <a:ahLst/>
            <a:cxnLst/>
            <a:rect l="l" t="t" r="r" b="b"/>
            <a:pathLst>
              <a:path w="1772284" h="190500">
                <a:moveTo>
                  <a:pt x="1581202" y="126999"/>
                </a:moveTo>
                <a:lnTo>
                  <a:pt x="1581202" y="190500"/>
                </a:lnTo>
                <a:lnTo>
                  <a:pt x="1708202" y="127000"/>
                </a:lnTo>
                <a:lnTo>
                  <a:pt x="1581202" y="126999"/>
                </a:lnTo>
                <a:close/>
              </a:path>
              <a:path w="1772284" h="190500">
                <a:moveTo>
                  <a:pt x="1581202" y="63499"/>
                </a:moveTo>
                <a:lnTo>
                  <a:pt x="1581202" y="126999"/>
                </a:lnTo>
                <a:lnTo>
                  <a:pt x="1612952" y="127000"/>
                </a:lnTo>
                <a:lnTo>
                  <a:pt x="1612952" y="63500"/>
                </a:lnTo>
                <a:lnTo>
                  <a:pt x="1581202" y="63499"/>
                </a:lnTo>
                <a:close/>
              </a:path>
              <a:path w="1772284" h="190500">
                <a:moveTo>
                  <a:pt x="1581202" y="0"/>
                </a:moveTo>
                <a:lnTo>
                  <a:pt x="1581202" y="63499"/>
                </a:lnTo>
                <a:lnTo>
                  <a:pt x="1612952" y="63500"/>
                </a:lnTo>
                <a:lnTo>
                  <a:pt x="1612952" y="127000"/>
                </a:lnTo>
                <a:lnTo>
                  <a:pt x="1708204" y="126998"/>
                </a:lnTo>
                <a:lnTo>
                  <a:pt x="1771702" y="95250"/>
                </a:lnTo>
                <a:lnTo>
                  <a:pt x="1581202" y="0"/>
                </a:lnTo>
                <a:close/>
              </a:path>
              <a:path w="1772284" h="190500">
                <a:moveTo>
                  <a:pt x="0" y="63498"/>
                </a:moveTo>
                <a:lnTo>
                  <a:pt x="0" y="126998"/>
                </a:lnTo>
                <a:lnTo>
                  <a:pt x="1581202" y="126999"/>
                </a:lnTo>
                <a:lnTo>
                  <a:pt x="1581202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51951" y="1591475"/>
            <a:ext cx="1767525" cy="1317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366692" y="6135116"/>
            <a:ext cx="1717675" cy="20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Monkey image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is </a:t>
            </a:r>
            <a:r>
              <a:rPr sz="600" dirty="0">
                <a:latin typeface="Calibri"/>
                <a:cs typeface="Calibri"/>
              </a:rPr>
              <a:t>CC0 </a:t>
            </a:r>
            <a:r>
              <a:rPr sz="600" spc="-5" dirty="0">
                <a:latin typeface="Calibri"/>
                <a:cs typeface="Calibri"/>
              </a:rPr>
              <a:t>Public</a:t>
            </a:r>
            <a:r>
              <a:rPr sz="600" spc="5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Domain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ts val="710"/>
              </a:lnSpc>
            </a:pPr>
            <a:r>
              <a:rPr sz="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Abstract image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is </a:t>
            </a:r>
            <a:r>
              <a:rPr sz="600" dirty="0">
                <a:latin typeface="Calibri"/>
                <a:cs typeface="Calibri"/>
              </a:rPr>
              <a:t>free </a:t>
            </a:r>
            <a:r>
              <a:rPr sz="600" spc="-5" dirty="0">
                <a:latin typeface="Calibri"/>
                <a:cs typeface="Calibri"/>
              </a:rPr>
              <a:t>to use under the </a:t>
            </a:r>
            <a:r>
              <a:rPr sz="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sz="600" u="sng" spc="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65013" y="1815346"/>
            <a:ext cx="381265" cy="284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41818" y="2219794"/>
            <a:ext cx="381265" cy="284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9273325" y="3521138"/>
            <a:ext cx="1550035" cy="709930"/>
            <a:chOff x="9273325" y="3521138"/>
            <a:chExt cx="1550035" cy="709930"/>
          </a:xfrm>
        </p:grpSpPr>
        <p:sp>
          <p:nvSpPr>
            <p:cNvPr id="35" name="object 35"/>
            <p:cNvSpPr/>
            <p:nvPr/>
          </p:nvSpPr>
          <p:spPr>
            <a:xfrm>
              <a:off x="9273325" y="3895294"/>
              <a:ext cx="381266" cy="3352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41818" y="3521138"/>
              <a:ext cx="381265" cy="335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600" y="320833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184785" marR="661035" algn="just">
              <a:lnSpc>
                <a:spcPts val="3000"/>
              </a:lnSpc>
              <a:spcBef>
                <a:spcPts val="1735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0793" y="1968325"/>
            <a:ext cx="6904355" cy="1050290"/>
            <a:chOff x="5180793" y="1968325"/>
            <a:chExt cx="6904355" cy="1050290"/>
          </a:xfrm>
        </p:grpSpPr>
        <p:sp>
          <p:nvSpPr>
            <p:cNvPr id="6" name="object 6"/>
            <p:cNvSpPr/>
            <p:nvPr/>
          </p:nvSpPr>
          <p:spPr>
            <a:xfrm>
              <a:off x="8769501" y="2252506"/>
              <a:ext cx="352425" cy="759460"/>
            </a:xfrm>
            <a:custGeom>
              <a:avLst/>
              <a:gdLst/>
              <a:ahLst/>
              <a:cxnLst/>
              <a:rect l="l" t="t" r="r" b="b"/>
              <a:pathLst>
                <a:path w="352425" h="759460">
                  <a:moveTo>
                    <a:pt x="352019" y="0"/>
                  </a:moveTo>
                  <a:lnTo>
                    <a:pt x="0" y="0"/>
                  </a:lnTo>
                  <a:lnTo>
                    <a:pt x="0" y="759451"/>
                  </a:lnTo>
                  <a:lnTo>
                    <a:pt x="352019" y="759451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69501" y="2252506"/>
              <a:ext cx="352425" cy="759460"/>
            </a:xfrm>
            <a:custGeom>
              <a:avLst/>
              <a:gdLst/>
              <a:ahLst/>
              <a:cxnLst/>
              <a:rect l="l" t="t" r="r" b="b"/>
              <a:pathLst>
                <a:path w="352425" h="759460">
                  <a:moveTo>
                    <a:pt x="0" y="0"/>
                  </a:moveTo>
                  <a:lnTo>
                    <a:pt x="352020" y="0"/>
                  </a:lnTo>
                  <a:lnTo>
                    <a:pt x="352020" y="759451"/>
                  </a:lnTo>
                  <a:lnTo>
                    <a:pt x="0" y="7594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7143" y="2995009"/>
              <a:ext cx="6891655" cy="6350"/>
            </a:xfrm>
            <a:custGeom>
              <a:avLst/>
              <a:gdLst/>
              <a:ahLst/>
              <a:cxnLst/>
              <a:rect l="l" t="t" r="r" b="b"/>
              <a:pathLst>
                <a:path w="6891655" h="6350">
                  <a:moveTo>
                    <a:pt x="2202064" y="0"/>
                  </a:moveTo>
                  <a:lnTo>
                    <a:pt x="6891250" y="0"/>
                  </a:lnTo>
                </a:path>
                <a:path w="6891655" h="6350">
                  <a:moveTo>
                    <a:pt x="0" y="0"/>
                  </a:moveTo>
                  <a:lnTo>
                    <a:pt x="1850044" y="0"/>
                  </a:lnTo>
                </a:path>
                <a:path w="6891655" h="6350">
                  <a:moveTo>
                    <a:pt x="0" y="6350"/>
                  </a:moveTo>
                  <a:lnTo>
                    <a:pt x="6891250" y="6350"/>
                  </a:lnTo>
                </a:path>
              </a:pathLst>
            </a:custGeom>
            <a:ln w="4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87143" y="3011661"/>
              <a:ext cx="6891655" cy="0"/>
            </a:xfrm>
            <a:custGeom>
              <a:avLst/>
              <a:gdLst/>
              <a:ahLst/>
              <a:cxnLst/>
              <a:rect l="l" t="t" r="r" b="b"/>
              <a:pathLst>
                <a:path w="6891655">
                  <a:moveTo>
                    <a:pt x="0" y="0"/>
                  </a:moveTo>
                  <a:lnTo>
                    <a:pt x="6891250" y="0"/>
                  </a:lnTo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06047" y="1974675"/>
              <a:ext cx="352425" cy="1031240"/>
            </a:xfrm>
            <a:custGeom>
              <a:avLst/>
              <a:gdLst/>
              <a:ahLst/>
              <a:cxnLst/>
              <a:rect l="l" t="t" r="r" b="b"/>
              <a:pathLst>
                <a:path w="352425" h="1031239">
                  <a:moveTo>
                    <a:pt x="352019" y="0"/>
                  </a:moveTo>
                  <a:lnTo>
                    <a:pt x="0" y="0"/>
                  </a:lnTo>
                  <a:lnTo>
                    <a:pt x="0" y="1030635"/>
                  </a:lnTo>
                  <a:lnTo>
                    <a:pt x="352019" y="1030635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06047" y="1974675"/>
              <a:ext cx="352425" cy="1031240"/>
            </a:xfrm>
            <a:custGeom>
              <a:avLst/>
              <a:gdLst/>
              <a:ahLst/>
              <a:cxnLst/>
              <a:rect l="l" t="t" r="r" b="b"/>
              <a:pathLst>
                <a:path w="352425" h="1031239">
                  <a:moveTo>
                    <a:pt x="0" y="0"/>
                  </a:moveTo>
                  <a:lnTo>
                    <a:pt x="352020" y="0"/>
                  </a:lnTo>
                  <a:lnTo>
                    <a:pt x="352020" y="1030635"/>
                  </a:lnTo>
                  <a:lnTo>
                    <a:pt x="0" y="10306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38333" y="2901541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352019" y="0"/>
                  </a:moveTo>
                  <a:lnTo>
                    <a:pt x="0" y="0"/>
                  </a:lnTo>
                  <a:lnTo>
                    <a:pt x="0" y="95867"/>
                  </a:lnTo>
                  <a:lnTo>
                    <a:pt x="352019" y="95867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38333" y="2901541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0" y="0"/>
                  </a:moveTo>
                  <a:lnTo>
                    <a:pt x="352020" y="0"/>
                  </a:lnTo>
                  <a:lnTo>
                    <a:pt x="352020" y="95867"/>
                  </a:lnTo>
                  <a:lnTo>
                    <a:pt x="0" y="958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78577" y="4409947"/>
            <a:ext cx="58820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Generative </a:t>
            </a:r>
            <a:r>
              <a:rPr sz="2400" spc="-5" dirty="0">
                <a:latin typeface="Calibri"/>
                <a:cs typeface="Calibri"/>
              </a:rPr>
              <a:t>model: All possible </a:t>
            </a:r>
            <a:r>
              <a:rPr sz="2400" spc="-10" dirty="0">
                <a:latin typeface="Calibri"/>
                <a:cs typeface="Calibri"/>
              </a:rPr>
              <a:t>images </a:t>
            </a:r>
            <a:r>
              <a:rPr sz="2400" spc="-15" dirty="0">
                <a:latin typeface="Calibri"/>
                <a:cs typeface="Calibri"/>
              </a:rPr>
              <a:t>compete 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other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probability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Cat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public domain 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Dog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-20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Monkey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Abstract image </a:t>
            </a:r>
            <a:r>
              <a:rPr sz="500" spc="-5" dirty="0">
                <a:latin typeface="Calibri"/>
                <a:cs typeface="Calibri"/>
              </a:rPr>
              <a:t>is free to use under the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sz="500" u="sng" spc="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76786" y="1788667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56065" y="1865657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185581" y="2447035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69002" y="2503559"/>
            <a:ext cx="381265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64202" y="1493011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46776" y="1581911"/>
            <a:ext cx="1948814" cy="1422400"/>
            <a:chOff x="5446776" y="1581911"/>
            <a:chExt cx="1948814" cy="1422400"/>
          </a:xfrm>
        </p:grpSpPr>
        <p:sp>
          <p:nvSpPr>
            <p:cNvPr id="22" name="object 22"/>
            <p:cNvSpPr/>
            <p:nvPr/>
          </p:nvSpPr>
          <p:spPr>
            <a:xfrm>
              <a:off x="5446776" y="1581911"/>
              <a:ext cx="365760" cy="313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37188" y="1609420"/>
              <a:ext cx="352425" cy="1388110"/>
            </a:xfrm>
            <a:custGeom>
              <a:avLst/>
              <a:gdLst/>
              <a:ahLst/>
              <a:cxnLst/>
              <a:rect l="l" t="t" r="r" b="b"/>
              <a:pathLst>
                <a:path w="352425" h="1388110">
                  <a:moveTo>
                    <a:pt x="352019" y="0"/>
                  </a:moveTo>
                  <a:lnTo>
                    <a:pt x="0" y="0"/>
                  </a:lnTo>
                  <a:lnTo>
                    <a:pt x="0" y="1387988"/>
                  </a:lnTo>
                  <a:lnTo>
                    <a:pt x="352019" y="1387988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37188" y="1609420"/>
              <a:ext cx="352425" cy="1388110"/>
            </a:xfrm>
            <a:custGeom>
              <a:avLst/>
              <a:gdLst/>
              <a:ahLst/>
              <a:cxnLst/>
              <a:rect l="l" t="t" r="r" b="b"/>
              <a:pathLst>
                <a:path w="352425" h="1388110">
                  <a:moveTo>
                    <a:pt x="0" y="0"/>
                  </a:moveTo>
                  <a:lnTo>
                    <a:pt x="352020" y="0"/>
                  </a:lnTo>
                  <a:lnTo>
                    <a:pt x="352020" y="1387988"/>
                  </a:lnTo>
                  <a:lnTo>
                    <a:pt x="0" y="138798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16939" y="29632"/>
            <a:ext cx="7419340" cy="14859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4000" b="0" spc="-10" dirty="0">
                <a:latin typeface="Calibri Light"/>
                <a:cs typeface="Calibri Light"/>
              </a:rPr>
              <a:t>Discriminative vs </a:t>
            </a:r>
            <a:r>
              <a:rPr sz="4000" b="0" spc="-20" dirty="0">
                <a:latin typeface="Calibri Light"/>
                <a:cs typeface="Calibri Light"/>
              </a:rPr>
              <a:t>Generative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Models</a:t>
            </a:r>
            <a:endParaRPr sz="4000">
              <a:latin typeface="Calibri Light"/>
              <a:cs typeface="Calibri Light"/>
            </a:endParaRPr>
          </a:p>
          <a:p>
            <a:pPr marR="746760" algn="r">
              <a:lnSpc>
                <a:spcPct val="100000"/>
              </a:lnSpc>
              <a:spcBef>
                <a:spcPts val="1430"/>
              </a:spcBef>
              <a:tabLst>
                <a:tab pos="6578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82462" y="1202088"/>
            <a:ext cx="405589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7655" y="3136392"/>
            <a:ext cx="1429512" cy="1240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32288" y="3146626"/>
            <a:ext cx="1555482" cy="122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24677" y="3150457"/>
            <a:ext cx="1641665" cy="122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01020" y="3146626"/>
            <a:ext cx="1426646" cy="125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513801" y="3202939"/>
            <a:ext cx="4991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libri"/>
                <a:cs typeface="Calibri"/>
              </a:rPr>
              <a:t>…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600" y="320833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184785" marR="661035" algn="just">
              <a:lnSpc>
                <a:spcPts val="3000"/>
              </a:lnSpc>
              <a:spcBef>
                <a:spcPts val="1735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0793" y="1968325"/>
            <a:ext cx="6904355" cy="1050290"/>
            <a:chOff x="5180793" y="1968325"/>
            <a:chExt cx="6904355" cy="1050290"/>
          </a:xfrm>
        </p:grpSpPr>
        <p:sp>
          <p:nvSpPr>
            <p:cNvPr id="6" name="object 6"/>
            <p:cNvSpPr/>
            <p:nvPr/>
          </p:nvSpPr>
          <p:spPr>
            <a:xfrm>
              <a:off x="8769501" y="2252506"/>
              <a:ext cx="352425" cy="759460"/>
            </a:xfrm>
            <a:custGeom>
              <a:avLst/>
              <a:gdLst/>
              <a:ahLst/>
              <a:cxnLst/>
              <a:rect l="l" t="t" r="r" b="b"/>
              <a:pathLst>
                <a:path w="352425" h="759460">
                  <a:moveTo>
                    <a:pt x="352019" y="0"/>
                  </a:moveTo>
                  <a:lnTo>
                    <a:pt x="0" y="0"/>
                  </a:lnTo>
                  <a:lnTo>
                    <a:pt x="0" y="759451"/>
                  </a:lnTo>
                  <a:lnTo>
                    <a:pt x="352019" y="759451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69501" y="2252506"/>
              <a:ext cx="352425" cy="759460"/>
            </a:xfrm>
            <a:custGeom>
              <a:avLst/>
              <a:gdLst/>
              <a:ahLst/>
              <a:cxnLst/>
              <a:rect l="l" t="t" r="r" b="b"/>
              <a:pathLst>
                <a:path w="352425" h="759460">
                  <a:moveTo>
                    <a:pt x="0" y="0"/>
                  </a:moveTo>
                  <a:lnTo>
                    <a:pt x="352020" y="0"/>
                  </a:lnTo>
                  <a:lnTo>
                    <a:pt x="352020" y="759451"/>
                  </a:lnTo>
                  <a:lnTo>
                    <a:pt x="0" y="7594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7143" y="2995009"/>
              <a:ext cx="6891655" cy="6350"/>
            </a:xfrm>
            <a:custGeom>
              <a:avLst/>
              <a:gdLst/>
              <a:ahLst/>
              <a:cxnLst/>
              <a:rect l="l" t="t" r="r" b="b"/>
              <a:pathLst>
                <a:path w="6891655" h="6350">
                  <a:moveTo>
                    <a:pt x="2202064" y="0"/>
                  </a:moveTo>
                  <a:lnTo>
                    <a:pt x="6891250" y="0"/>
                  </a:lnTo>
                </a:path>
                <a:path w="6891655" h="6350">
                  <a:moveTo>
                    <a:pt x="0" y="0"/>
                  </a:moveTo>
                  <a:lnTo>
                    <a:pt x="1850044" y="0"/>
                  </a:lnTo>
                </a:path>
                <a:path w="6891655" h="6350">
                  <a:moveTo>
                    <a:pt x="0" y="6350"/>
                  </a:moveTo>
                  <a:lnTo>
                    <a:pt x="6891250" y="6350"/>
                  </a:lnTo>
                </a:path>
              </a:pathLst>
            </a:custGeom>
            <a:ln w="4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87143" y="3011661"/>
              <a:ext cx="6891655" cy="0"/>
            </a:xfrm>
            <a:custGeom>
              <a:avLst/>
              <a:gdLst/>
              <a:ahLst/>
              <a:cxnLst/>
              <a:rect l="l" t="t" r="r" b="b"/>
              <a:pathLst>
                <a:path w="6891655">
                  <a:moveTo>
                    <a:pt x="0" y="0"/>
                  </a:moveTo>
                  <a:lnTo>
                    <a:pt x="6891250" y="0"/>
                  </a:lnTo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06047" y="1974675"/>
              <a:ext cx="352425" cy="1031240"/>
            </a:xfrm>
            <a:custGeom>
              <a:avLst/>
              <a:gdLst/>
              <a:ahLst/>
              <a:cxnLst/>
              <a:rect l="l" t="t" r="r" b="b"/>
              <a:pathLst>
                <a:path w="352425" h="1031239">
                  <a:moveTo>
                    <a:pt x="352019" y="0"/>
                  </a:moveTo>
                  <a:lnTo>
                    <a:pt x="0" y="0"/>
                  </a:lnTo>
                  <a:lnTo>
                    <a:pt x="0" y="1030635"/>
                  </a:lnTo>
                  <a:lnTo>
                    <a:pt x="352019" y="1030635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06047" y="1974675"/>
              <a:ext cx="352425" cy="1031240"/>
            </a:xfrm>
            <a:custGeom>
              <a:avLst/>
              <a:gdLst/>
              <a:ahLst/>
              <a:cxnLst/>
              <a:rect l="l" t="t" r="r" b="b"/>
              <a:pathLst>
                <a:path w="352425" h="1031239">
                  <a:moveTo>
                    <a:pt x="0" y="0"/>
                  </a:moveTo>
                  <a:lnTo>
                    <a:pt x="352020" y="0"/>
                  </a:lnTo>
                  <a:lnTo>
                    <a:pt x="352020" y="1030635"/>
                  </a:lnTo>
                  <a:lnTo>
                    <a:pt x="0" y="10306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38333" y="2901541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352019" y="0"/>
                  </a:moveTo>
                  <a:lnTo>
                    <a:pt x="0" y="0"/>
                  </a:lnTo>
                  <a:lnTo>
                    <a:pt x="0" y="95867"/>
                  </a:lnTo>
                  <a:lnTo>
                    <a:pt x="352019" y="95867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38333" y="2901541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0" y="0"/>
                  </a:moveTo>
                  <a:lnTo>
                    <a:pt x="352020" y="0"/>
                  </a:lnTo>
                  <a:lnTo>
                    <a:pt x="352020" y="95867"/>
                  </a:lnTo>
                  <a:lnTo>
                    <a:pt x="0" y="958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78577" y="4409947"/>
            <a:ext cx="58820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Generative </a:t>
            </a:r>
            <a:r>
              <a:rPr sz="2400" spc="-5" dirty="0">
                <a:latin typeface="Calibri"/>
                <a:cs typeface="Calibri"/>
              </a:rPr>
              <a:t>model: All possible </a:t>
            </a:r>
            <a:r>
              <a:rPr sz="2400" spc="-10" dirty="0">
                <a:latin typeface="Calibri"/>
                <a:cs typeface="Calibri"/>
              </a:rPr>
              <a:t>images </a:t>
            </a:r>
            <a:r>
              <a:rPr sz="2400" spc="-15" dirty="0">
                <a:latin typeface="Calibri"/>
                <a:cs typeface="Calibri"/>
              </a:rPr>
              <a:t>compete 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other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probability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8577" y="5516371"/>
            <a:ext cx="733425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Requires </a:t>
            </a:r>
            <a:r>
              <a:rPr sz="2400" dirty="0">
                <a:latin typeface="Calibri"/>
                <a:cs typeface="Calibri"/>
              </a:rPr>
              <a:t>deep </a:t>
            </a:r>
            <a:r>
              <a:rPr sz="2400" spc="-10" dirty="0">
                <a:latin typeface="Calibri"/>
                <a:cs typeface="Calibri"/>
              </a:rPr>
              <a:t>image understanding!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dog </a:t>
            </a: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spc="-20" dirty="0">
                <a:latin typeface="Calibri"/>
                <a:cs typeface="Calibri"/>
              </a:rPr>
              <a:t>likely </a:t>
            </a:r>
            <a:r>
              <a:rPr sz="2400" spc="-15" dirty="0">
                <a:latin typeface="Calibri"/>
                <a:cs typeface="Calibri"/>
              </a:rPr>
              <a:t>to  </a:t>
            </a:r>
            <a:r>
              <a:rPr sz="2400" spc="-5" dirty="0">
                <a:latin typeface="Calibri"/>
                <a:cs typeface="Calibri"/>
              </a:rPr>
              <a:t>sit or </a:t>
            </a:r>
            <a:r>
              <a:rPr sz="2400" spc="-15" dirty="0">
                <a:latin typeface="Calibri"/>
                <a:cs typeface="Calibri"/>
              </a:rPr>
              <a:t>stand? </a:t>
            </a:r>
            <a:r>
              <a:rPr sz="2400" spc="-5" dirty="0">
                <a:latin typeface="Calibri"/>
                <a:cs typeface="Calibri"/>
              </a:rPr>
              <a:t>How about 3-legged dog vs 3-armed</a:t>
            </a:r>
            <a:r>
              <a:rPr sz="2400" spc="-15" dirty="0">
                <a:latin typeface="Calibri"/>
                <a:cs typeface="Calibri"/>
              </a:rPr>
              <a:t> monkey?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Cat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public domain 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Dog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-20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Monkey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Abstract image </a:t>
            </a:r>
            <a:r>
              <a:rPr sz="500" spc="-5" dirty="0">
                <a:latin typeface="Calibri"/>
                <a:cs typeface="Calibri"/>
              </a:rPr>
              <a:t>is free to use under the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sz="500" u="sng" spc="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76786" y="1788667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56065" y="1865657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85581" y="2447035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69002" y="2503559"/>
            <a:ext cx="381265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64202" y="1493011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46776" y="1581911"/>
            <a:ext cx="1948814" cy="1422400"/>
            <a:chOff x="5446776" y="1581911"/>
            <a:chExt cx="1948814" cy="1422400"/>
          </a:xfrm>
        </p:grpSpPr>
        <p:sp>
          <p:nvSpPr>
            <p:cNvPr id="23" name="object 23"/>
            <p:cNvSpPr/>
            <p:nvPr/>
          </p:nvSpPr>
          <p:spPr>
            <a:xfrm>
              <a:off x="5446776" y="1581911"/>
              <a:ext cx="365760" cy="313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37188" y="1609420"/>
              <a:ext cx="352425" cy="1388110"/>
            </a:xfrm>
            <a:custGeom>
              <a:avLst/>
              <a:gdLst/>
              <a:ahLst/>
              <a:cxnLst/>
              <a:rect l="l" t="t" r="r" b="b"/>
              <a:pathLst>
                <a:path w="352425" h="1388110">
                  <a:moveTo>
                    <a:pt x="352019" y="0"/>
                  </a:moveTo>
                  <a:lnTo>
                    <a:pt x="0" y="0"/>
                  </a:lnTo>
                  <a:lnTo>
                    <a:pt x="0" y="1387988"/>
                  </a:lnTo>
                  <a:lnTo>
                    <a:pt x="352019" y="1387988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37188" y="1609420"/>
              <a:ext cx="352425" cy="1388110"/>
            </a:xfrm>
            <a:custGeom>
              <a:avLst/>
              <a:gdLst/>
              <a:ahLst/>
              <a:cxnLst/>
              <a:rect l="l" t="t" r="r" b="b"/>
              <a:pathLst>
                <a:path w="352425" h="1388110">
                  <a:moveTo>
                    <a:pt x="0" y="0"/>
                  </a:moveTo>
                  <a:lnTo>
                    <a:pt x="352020" y="0"/>
                  </a:lnTo>
                  <a:lnTo>
                    <a:pt x="352020" y="1387988"/>
                  </a:lnTo>
                  <a:lnTo>
                    <a:pt x="0" y="138798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16939" y="29632"/>
            <a:ext cx="7419340" cy="14859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4000" b="0" spc="-10" dirty="0">
                <a:latin typeface="Calibri Light"/>
                <a:cs typeface="Calibri Light"/>
              </a:rPr>
              <a:t>Discriminative vs </a:t>
            </a:r>
            <a:r>
              <a:rPr sz="4000" b="0" spc="-20" dirty="0">
                <a:latin typeface="Calibri Light"/>
                <a:cs typeface="Calibri Light"/>
              </a:rPr>
              <a:t>Generative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Models</a:t>
            </a:r>
            <a:endParaRPr sz="4000">
              <a:latin typeface="Calibri Light"/>
              <a:cs typeface="Calibri Light"/>
            </a:endParaRPr>
          </a:p>
          <a:p>
            <a:pPr marR="746760" algn="r">
              <a:lnSpc>
                <a:spcPct val="100000"/>
              </a:lnSpc>
              <a:spcBef>
                <a:spcPts val="1430"/>
              </a:spcBef>
              <a:tabLst>
                <a:tab pos="6578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82462" y="1202088"/>
            <a:ext cx="405589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7655" y="3136392"/>
            <a:ext cx="1429512" cy="1240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32288" y="3146626"/>
            <a:ext cx="1555482" cy="122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4677" y="3150457"/>
            <a:ext cx="1641665" cy="122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01020" y="3146626"/>
            <a:ext cx="1426646" cy="125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513801" y="3202939"/>
            <a:ext cx="4991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libri"/>
                <a:cs typeface="Calibri"/>
              </a:rPr>
              <a:t>…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600" y="3208337"/>
            <a:ext cx="3613150" cy="163004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184785" marR="661035" algn="just">
              <a:lnSpc>
                <a:spcPts val="3000"/>
              </a:lnSpc>
              <a:spcBef>
                <a:spcPts val="1735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5154675"/>
            <a:ext cx="3431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0793" y="1968325"/>
            <a:ext cx="6904355" cy="1050290"/>
            <a:chOff x="5180793" y="1968325"/>
            <a:chExt cx="6904355" cy="1050290"/>
          </a:xfrm>
        </p:grpSpPr>
        <p:sp>
          <p:nvSpPr>
            <p:cNvPr id="6" name="object 6"/>
            <p:cNvSpPr/>
            <p:nvPr/>
          </p:nvSpPr>
          <p:spPr>
            <a:xfrm>
              <a:off x="8769501" y="2252506"/>
              <a:ext cx="352425" cy="759460"/>
            </a:xfrm>
            <a:custGeom>
              <a:avLst/>
              <a:gdLst/>
              <a:ahLst/>
              <a:cxnLst/>
              <a:rect l="l" t="t" r="r" b="b"/>
              <a:pathLst>
                <a:path w="352425" h="759460">
                  <a:moveTo>
                    <a:pt x="352019" y="0"/>
                  </a:moveTo>
                  <a:lnTo>
                    <a:pt x="0" y="0"/>
                  </a:lnTo>
                  <a:lnTo>
                    <a:pt x="0" y="759451"/>
                  </a:lnTo>
                  <a:lnTo>
                    <a:pt x="352019" y="759451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69501" y="2252506"/>
              <a:ext cx="352425" cy="759460"/>
            </a:xfrm>
            <a:custGeom>
              <a:avLst/>
              <a:gdLst/>
              <a:ahLst/>
              <a:cxnLst/>
              <a:rect l="l" t="t" r="r" b="b"/>
              <a:pathLst>
                <a:path w="352425" h="759460">
                  <a:moveTo>
                    <a:pt x="0" y="0"/>
                  </a:moveTo>
                  <a:lnTo>
                    <a:pt x="352020" y="0"/>
                  </a:lnTo>
                  <a:lnTo>
                    <a:pt x="352020" y="759451"/>
                  </a:lnTo>
                  <a:lnTo>
                    <a:pt x="0" y="7594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7143" y="2995009"/>
              <a:ext cx="6891655" cy="6350"/>
            </a:xfrm>
            <a:custGeom>
              <a:avLst/>
              <a:gdLst/>
              <a:ahLst/>
              <a:cxnLst/>
              <a:rect l="l" t="t" r="r" b="b"/>
              <a:pathLst>
                <a:path w="6891655" h="6350">
                  <a:moveTo>
                    <a:pt x="2202064" y="0"/>
                  </a:moveTo>
                  <a:lnTo>
                    <a:pt x="6891250" y="0"/>
                  </a:lnTo>
                </a:path>
                <a:path w="6891655" h="6350">
                  <a:moveTo>
                    <a:pt x="0" y="0"/>
                  </a:moveTo>
                  <a:lnTo>
                    <a:pt x="1850044" y="0"/>
                  </a:lnTo>
                </a:path>
                <a:path w="6891655" h="6350">
                  <a:moveTo>
                    <a:pt x="0" y="6350"/>
                  </a:moveTo>
                  <a:lnTo>
                    <a:pt x="6891250" y="6350"/>
                  </a:lnTo>
                </a:path>
              </a:pathLst>
            </a:custGeom>
            <a:ln w="47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87143" y="3011661"/>
              <a:ext cx="6891655" cy="0"/>
            </a:xfrm>
            <a:custGeom>
              <a:avLst/>
              <a:gdLst/>
              <a:ahLst/>
              <a:cxnLst/>
              <a:rect l="l" t="t" r="r" b="b"/>
              <a:pathLst>
                <a:path w="6891655">
                  <a:moveTo>
                    <a:pt x="0" y="0"/>
                  </a:moveTo>
                  <a:lnTo>
                    <a:pt x="6891250" y="0"/>
                  </a:lnTo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06047" y="1974675"/>
              <a:ext cx="352425" cy="1031240"/>
            </a:xfrm>
            <a:custGeom>
              <a:avLst/>
              <a:gdLst/>
              <a:ahLst/>
              <a:cxnLst/>
              <a:rect l="l" t="t" r="r" b="b"/>
              <a:pathLst>
                <a:path w="352425" h="1031239">
                  <a:moveTo>
                    <a:pt x="352019" y="0"/>
                  </a:moveTo>
                  <a:lnTo>
                    <a:pt x="0" y="0"/>
                  </a:lnTo>
                  <a:lnTo>
                    <a:pt x="0" y="1030635"/>
                  </a:lnTo>
                  <a:lnTo>
                    <a:pt x="352019" y="1030635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06047" y="1974675"/>
              <a:ext cx="352425" cy="1031240"/>
            </a:xfrm>
            <a:custGeom>
              <a:avLst/>
              <a:gdLst/>
              <a:ahLst/>
              <a:cxnLst/>
              <a:rect l="l" t="t" r="r" b="b"/>
              <a:pathLst>
                <a:path w="352425" h="1031239">
                  <a:moveTo>
                    <a:pt x="0" y="0"/>
                  </a:moveTo>
                  <a:lnTo>
                    <a:pt x="352020" y="0"/>
                  </a:lnTo>
                  <a:lnTo>
                    <a:pt x="352020" y="1030635"/>
                  </a:lnTo>
                  <a:lnTo>
                    <a:pt x="0" y="10306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38333" y="2901541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352019" y="0"/>
                  </a:moveTo>
                  <a:lnTo>
                    <a:pt x="0" y="0"/>
                  </a:lnTo>
                  <a:lnTo>
                    <a:pt x="0" y="95867"/>
                  </a:lnTo>
                  <a:lnTo>
                    <a:pt x="352019" y="95867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38333" y="2901541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0" y="0"/>
                  </a:moveTo>
                  <a:lnTo>
                    <a:pt x="352020" y="0"/>
                  </a:lnTo>
                  <a:lnTo>
                    <a:pt x="352020" y="95867"/>
                  </a:lnTo>
                  <a:lnTo>
                    <a:pt x="0" y="958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78578" y="4409947"/>
            <a:ext cx="58820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Generative </a:t>
            </a:r>
            <a:r>
              <a:rPr sz="2400" spc="-5" dirty="0">
                <a:latin typeface="Calibri"/>
                <a:cs typeface="Calibri"/>
              </a:rPr>
              <a:t>model: All possible </a:t>
            </a:r>
            <a:r>
              <a:rPr sz="2400" spc="-10" dirty="0">
                <a:latin typeface="Calibri"/>
                <a:cs typeface="Calibri"/>
              </a:rPr>
              <a:t>images </a:t>
            </a:r>
            <a:r>
              <a:rPr sz="2400" spc="-15" dirty="0">
                <a:latin typeface="Calibri"/>
                <a:cs typeface="Calibri"/>
              </a:rPr>
              <a:t>compete 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other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probability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8578" y="5516371"/>
            <a:ext cx="53371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5" dirty="0">
                <a:latin typeface="Calibri"/>
                <a:cs typeface="Calibri"/>
              </a:rPr>
              <a:t>“reject” </a:t>
            </a:r>
            <a:r>
              <a:rPr sz="2400" spc="-5" dirty="0">
                <a:latin typeface="Calibri"/>
                <a:cs typeface="Calibri"/>
              </a:rPr>
              <a:t>unreasonable inputs </a:t>
            </a:r>
            <a:r>
              <a:rPr sz="2400" spc="-10" dirty="0">
                <a:latin typeface="Calibri"/>
                <a:cs typeface="Calibri"/>
              </a:rPr>
              <a:t>by  </a:t>
            </a:r>
            <a:r>
              <a:rPr sz="2400" spc="-5" dirty="0">
                <a:latin typeface="Calibri"/>
                <a:cs typeface="Calibri"/>
              </a:rPr>
              <a:t>assigning </a:t>
            </a:r>
            <a:r>
              <a:rPr sz="2400" dirty="0">
                <a:latin typeface="Calibri"/>
                <a:cs typeface="Calibri"/>
              </a:rPr>
              <a:t>them </a:t>
            </a:r>
            <a:r>
              <a:rPr sz="2400" spc="-5" dirty="0">
                <a:latin typeface="Calibri"/>
                <a:cs typeface="Calibri"/>
              </a:rPr>
              <a:t>small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Cat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public domain 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Dog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-20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Monkey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Abstract image </a:t>
            </a:r>
            <a:r>
              <a:rPr sz="500" spc="-5" dirty="0">
                <a:latin typeface="Calibri"/>
                <a:cs typeface="Calibri"/>
              </a:rPr>
              <a:t>is free to use under the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sz="500" u="sng" spc="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76786" y="1788667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56065" y="1865657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85581" y="2447035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69002" y="2503559"/>
            <a:ext cx="381265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64202" y="1493011"/>
            <a:ext cx="77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46776" y="1581911"/>
            <a:ext cx="1948814" cy="1422400"/>
            <a:chOff x="5446776" y="1581911"/>
            <a:chExt cx="1948814" cy="1422400"/>
          </a:xfrm>
        </p:grpSpPr>
        <p:sp>
          <p:nvSpPr>
            <p:cNvPr id="23" name="object 23"/>
            <p:cNvSpPr/>
            <p:nvPr/>
          </p:nvSpPr>
          <p:spPr>
            <a:xfrm>
              <a:off x="5446776" y="1581911"/>
              <a:ext cx="365760" cy="313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37188" y="1609420"/>
              <a:ext cx="352425" cy="1388110"/>
            </a:xfrm>
            <a:custGeom>
              <a:avLst/>
              <a:gdLst/>
              <a:ahLst/>
              <a:cxnLst/>
              <a:rect l="l" t="t" r="r" b="b"/>
              <a:pathLst>
                <a:path w="352425" h="1388110">
                  <a:moveTo>
                    <a:pt x="352019" y="0"/>
                  </a:moveTo>
                  <a:lnTo>
                    <a:pt x="0" y="0"/>
                  </a:lnTo>
                  <a:lnTo>
                    <a:pt x="0" y="1387988"/>
                  </a:lnTo>
                  <a:lnTo>
                    <a:pt x="352019" y="1387988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37188" y="1609420"/>
              <a:ext cx="352425" cy="1388110"/>
            </a:xfrm>
            <a:custGeom>
              <a:avLst/>
              <a:gdLst/>
              <a:ahLst/>
              <a:cxnLst/>
              <a:rect l="l" t="t" r="r" b="b"/>
              <a:pathLst>
                <a:path w="352425" h="1388110">
                  <a:moveTo>
                    <a:pt x="0" y="0"/>
                  </a:moveTo>
                  <a:lnTo>
                    <a:pt x="352020" y="0"/>
                  </a:lnTo>
                  <a:lnTo>
                    <a:pt x="352020" y="1387988"/>
                  </a:lnTo>
                  <a:lnTo>
                    <a:pt x="0" y="138798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16939" y="29632"/>
            <a:ext cx="7419340" cy="14859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4000" b="0" spc="-10" dirty="0">
                <a:latin typeface="Calibri Light"/>
                <a:cs typeface="Calibri Light"/>
              </a:rPr>
              <a:t>Discriminative vs </a:t>
            </a:r>
            <a:r>
              <a:rPr sz="4000" b="0" spc="-20" dirty="0">
                <a:latin typeface="Calibri Light"/>
                <a:cs typeface="Calibri Light"/>
              </a:rPr>
              <a:t>Generative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Models</a:t>
            </a:r>
            <a:endParaRPr sz="4000">
              <a:latin typeface="Calibri Light"/>
              <a:cs typeface="Calibri Light"/>
            </a:endParaRPr>
          </a:p>
          <a:p>
            <a:pPr marR="746760" algn="r">
              <a:lnSpc>
                <a:spcPct val="100000"/>
              </a:lnSpc>
              <a:spcBef>
                <a:spcPts val="1430"/>
              </a:spcBef>
              <a:tabLst>
                <a:tab pos="6578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82462" y="1202088"/>
            <a:ext cx="405589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7655" y="3136392"/>
            <a:ext cx="1429512" cy="1240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32288" y="3146626"/>
            <a:ext cx="1555482" cy="122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4677" y="3150457"/>
            <a:ext cx="1641665" cy="122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01020" y="3146626"/>
            <a:ext cx="1426646" cy="125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513801" y="3202939"/>
            <a:ext cx="4991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libri"/>
                <a:cs typeface="Calibri"/>
              </a:rPr>
              <a:t>…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9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24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95672"/>
            <a:ext cx="7419340" cy="1380490"/>
          </a:xfrm>
          <a:prstGeom prst="rect">
            <a:avLst/>
          </a:prstGeom>
        </p:spPr>
        <p:txBody>
          <a:bodyPr vert="horz" wrap="square" lIns="0" tIns="2495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sz="4000" b="0" spc="-10" dirty="0">
                <a:latin typeface="Calibri Light"/>
                <a:cs typeface="Calibri Light"/>
              </a:rPr>
              <a:t>Discriminative vs </a:t>
            </a:r>
            <a:r>
              <a:rPr sz="4000" b="0" spc="-20" dirty="0">
                <a:latin typeface="Calibri Light"/>
                <a:cs typeface="Calibri Light"/>
              </a:rPr>
              <a:t>Generative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Models</a:t>
            </a:r>
            <a:endParaRPr sz="4000">
              <a:latin typeface="Calibri Light"/>
              <a:cs typeface="Calibri Light"/>
            </a:endParaRPr>
          </a:p>
          <a:p>
            <a:pPr marL="3968750">
              <a:lnSpc>
                <a:spcPct val="100000"/>
              </a:lnSpc>
              <a:spcBef>
                <a:spcPts val="1120"/>
              </a:spcBef>
              <a:tabLst>
                <a:tab pos="4627245" algn="l"/>
              </a:tabLst>
            </a:pPr>
            <a:r>
              <a:rPr sz="2400" spc="-5" dirty="0">
                <a:latin typeface="Calibri"/>
                <a:cs typeface="Calibri"/>
              </a:rPr>
              <a:t>P(	</a:t>
            </a:r>
            <a:r>
              <a:rPr sz="2400" spc="-15" dirty="0">
                <a:latin typeface="Calibri"/>
                <a:cs typeface="Calibri"/>
              </a:rPr>
              <a:t>|cat)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600" y="4971011"/>
            <a:ext cx="3772535" cy="118935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47015" rIns="0" bIns="0" rtlCol="0">
            <a:spAutoFit/>
          </a:bodyPr>
          <a:lstStyle/>
          <a:p>
            <a:pPr marL="184785" marR="173355">
              <a:lnSpc>
                <a:spcPts val="3000"/>
              </a:lnSpc>
              <a:spcBef>
                <a:spcPts val="1945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4921" y="1580173"/>
            <a:ext cx="6896100" cy="798195"/>
            <a:chOff x="5184921" y="1580173"/>
            <a:chExt cx="6896100" cy="798195"/>
          </a:xfrm>
        </p:grpSpPr>
        <p:sp>
          <p:nvSpPr>
            <p:cNvPr id="7" name="object 7"/>
            <p:cNvSpPr/>
            <p:nvPr/>
          </p:nvSpPr>
          <p:spPr>
            <a:xfrm>
              <a:off x="8769501" y="2087933"/>
              <a:ext cx="352425" cy="284480"/>
            </a:xfrm>
            <a:custGeom>
              <a:avLst/>
              <a:gdLst/>
              <a:ahLst/>
              <a:cxnLst/>
              <a:rect l="l" t="t" r="r" b="b"/>
              <a:pathLst>
                <a:path w="352425" h="284480">
                  <a:moveTo>
                    <a:pt x="352019" y="0"/>
                  </a:moveTo>
                  <a:lnTo>
                    <a:pt x="0" y="0"/>
                  </a:lnTo>
                  <a:lnTo>
                    <a:pt x="0" y="283940"/>
                  </a:lnTo>
                  <a:lnTo>
                    <a:pt x="352019" y="283940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69501" y="2087933"/>
              <a:ext cx="352425" cy="284480"/>
            </a:xfrm>
            <a:custGeom>
              <a:avLst/>
              <a:gdLst/>
              <a:ahLst/>
              <a:cxnLst/>
              <a:rect l="l" t="t" r="r" b="b"/>
              <a:pathLst>
                <a:path w="352425" h="284480">
                  <a:moveTo>
                    <a:pt x="0" y="0"/>
                  </a:moveTo>
                  <a:lnTo>
                    <a:pt x="352020" y="0"/>
                  </a:lnTo>
                  <a:lnTo>
                    <a:pt x="352020" y="283940"/>
                  </a:lnTo>
                  <a:lnTo>
                    <a:pt x="0" y="2839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87143" y="2363031"/>
              <a:ext cx="6891655" cy="12700"/>
            </a:xfrm>
            <a:custGeom>
              <a:avLst/>
              <a:gdLst/>
              <a:ahLst/>
              <a:cxnLst/>
              <a:rect l="l" t="t" r="r" b="b"/>
              <a:pathLst>
                <a:path w="6891655" h="12700">
                  <a:moveTo>
                    <a:pt x="0" y="0"/>
                  </a:moveTo>
                  <a:lnTo>
                    <a:pt x="6891250" y="0"/>
                  </a:lnTo>
                </a:path>
                <a:path w="6891655" h="12700">
                  <a:moveTo>
                    <a:pt x="0" y="12700"/>
                  </a:moveTo>
                  <a:lnTo>
                    <a:pt x="6891250" y="12700"/>
                  </a:lnTo>
                </a:path>
              </a:pathLst>
            </a:custGeom>
            <a:ln w="4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06047" y="1586523"/>
              <a:ext cx="352425" cy="779145"/>
            </a:xfrm>
            <a:custGeom>
              <a:avLst/>
              <a:gdLst/>
              <a:ahLst/>
              <a:cxnLst/>
              <a:rect l="l" t="t" r="r" b="b"/>
              <a:pathLst>
                <a:path w="352425" h="779144">
                  <a:moveTo>
                    <a:pt x="352019" y="0"/>
                  </a:moveTo>
                  <a:lnTo>
                    <a:pt x="0" y="0"/>
                  </a:lnTo>
                  <a:lnTo>
                    <a:pt x="0" y="778703"/>
                  </a:lnTo>
                  <a:lnTo>
                    <a:pt x="352019" y="778703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06047" y="1586523"/>
              <a:ext cx="352425" cy="779145"/>
            </a:xfrm>
            <a:custGeom>
              <a:avLst/>
              <a:gdLst/>
              <a:ahLst/>
              <a:cxnLst/>
              <a:rect l="l" t="t" r="r" b="b"/>
              <a:pathLst>
                <a:path w="352425" h="779144">
                  <a:moveTo>
                    <a:pt x="0" y="0"/>
                  </a:moveTo>
                  <a:lnTo>
                    <a:pt x="352020" y="0"/>
                  </a:lnTo>
                  <a:lnTo>
                    <a:pt x="352020" y="778703"/>
                  </a:lnTo>
                  <a:lnTo>
                    <a:pt x="0" y="77870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38333" y="2261456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352019" y="0"/>
                  </a:moveTo>
                  <a:lnTo>
                    <a:pt x="0" y="0"/>
                  </a:lnTo>
                  <a:lnTo>
                    <a:pt x="0" y="95867"/>
                  </a:lnTo>
                  <a:lnTo>
                    <a:pt x="352019" y="95867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38333" y="2261456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0" y="0"/>
                  </a:moveTo>
                  <a:lnTo>
                    <a:pt x="352020" y="0"/>
                  </a:lnTo>
                  <a:lnTo>
                    <a:pt x="352020" y="95867"/>
                  </a:lnTo>
                  <a:lnTo>
                    <a:pt x="0" y="958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68836" y="5336540"/>
            <a:ext cx="5643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Conditional </a:t>
            </a:r>
            <a:r>
              <a:rPr sz="2400" spc="-10" dirty="0">
                <a:latin typeface="Calibri"/>
                <a:cs typeface="Calibri"/>
              </a:rPr>
              <a:t>Generative </a:t>
            </a:r>
            <a:r>
              <a:rPr sz="2400" spc="-5" dirty="0">
                <a:latin typeface="Calibri"/>
                <a:cs typeface="Calibri"/>
              </a:rPr>
              <a:t>Model: </a:t>
            </a: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possible  label induces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competition </a:t>
            </a:r>
            <a:r>
              <a:rPr sz="2400" spc="-5" dirty="0">
                <a:latin typeface="Calibri"/>
                <a:cs typeface="Calibri"/>
              </a:rPr>
              <a:t>among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images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Cat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public domain 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Dog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-20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Monkey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Abstract image </a:t>
            </a:r>
            <a:r>
              <a:rPr sz="500" spc="-5" dirty="0">
                <a:latin typeface="Calibri"/>
                <a:cs typeface="Calibri"/>
              </a:rPr>
              <a:t>is free to use under the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sz="500" u="sng" spc="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03417" y="1630171"/>
            <a:ext cx="128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</a:t>
            </a:r>
            <a:r>
              <a:rPr sz="2400" spc="-5" dirty="0">
                <a:latin typeface="Calibri"/>
                <a:cs typeface="Calibri"/>
              </a:rPr>
              <a:t>|</a:t>
            </a:r>
            <a:r>
              <a:rPr sz="2400" spc="-25" dirty="0">
                <a:latin typeface="Calibri"/>
                <a:cs typeface="Calibri"/>
              </a:rPr>
              <a:t>ca</a:t>
            </a:r>
            <a:r>
              <a:rPr sz="2400" spc="-5" dirty="0">
                <a:latin typeface="Calibri"/>
                <a:cs typeface="Calibri"/>
              </a:rPr>
              <a:t>t)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82696" y="1707514"/>
            <a:ext cx="381265" cy="284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185581" y="1806955"/>
            <a:ext cx="128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</a:t>
            </a:r>
            <a:r>
              <a:rPr sz="2400" spc="-5" dirty="0">
                <a:latin typeface="Calibri"/>
                <a:cs typeface="Calibri"/>
              </a:rPr>
              <a:t>|</a:t>
            </a:r>
            <a:r>
              <a:rPr sz="2400" spc="-25" dirty="0">
                <a:latin typeface="Calibri"/>
                <a:cs typeface="Calibri"/>
              </a:rPr>
              <a:t>ca</a:t>
            </a:r>
            <a:r>
              <a:rPr sz="2400" spc="-5" dirty="0">
                <a:latin typeface="Calibri"/>
                <a:cs typeface="Calibri"/>
              </a:rPr>
              <a:t>t)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766576" y="1750724"/>
            <a:ext cx="4084320" cy="613410"/>
            <a:chOff x="6766576" y="1750724"/>
            <a:chExt cx="4084320" cy="613410"/>
          </a:xfrm>
        </p:grpSpPr>
        <p:sp>
          <p:nvSpPr>
            <p:cNvPr id="20" name="object 20"/>
            <p:cNvSpPr/>
            <p:nvPr/>
          </p:nvSpPr>
          <p:spPr>
            <a:xfrm>
              <a:off x="10469002" y="1863474"/>
              <a:ext cx="381265" cy="3352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66576" y="1750724"/>
              <a:ext cx="405589" cy="3200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37187" y="2137195"/>
              <a:ext cx="352425" cy="220345"/>
            </a:xfrm>
            <a:custGeom>
              <a:avLst/>
              <a:gdLst/>
              <a:ahLst/>
              <a:cxnLst/>
              <a:rect l="l" t="t" r="r" b="b"/>
              <a:pathLst>
                <a:path w="352425" h="220344">
                  <a:moveTo>
                    <a:pt x="352019" y="0"/>
                  </a:moveTo>
                  <a:lnTo>
                    <a:pt x="0" y="0"/>
                  </a:lnTo>
                  <a:lnTo>
                    <a:pt x="0" y="220126"/>
                  </a:lnTo>
                  <a:lnTo>
                    <a:pt x="352019" y="220126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37187" y="2137195"/>
              <a:ext cx="352425" cy="220345"/>
            </a:xfrm>
            <a:custGeom>
              <a:avLst/>
              <a:gdLst/>
              <a:ahLst/>
              <a:cxnLst/>
              <a:rect l="l" t="t" r="r" b="b"/>
              <a:pathLst>
                <a:path w="352425" h="220344">
                  <a:moveTo>
                    <a:pt x="0" y="0"/>
                  </a:moveTo>
                  <a:lnTo>
                    <a:pt x="352020" y="0"/>
                  </a:lnTo>
                  <a:lnTo>
                    <a:pt x="352020" y="220127"/>
                  </a:lnTo>
                  <a:lnTo>
                    <a:pt x="0" y="2201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5157215" y="1173480"/>
            <a:ext cx="362712" cy="316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67655" y="3886200"/>
            <a:ext cx="1429512" cy="1237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32288" y="3894771"/>
            <a:ext cx="1555482" cy="1227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24677" y="3898601"/>
            <a:ext cx="1641665" cy="122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01020" y="3894771"/>
            <a:ext cx="1426646" cy="125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513801" y="3693667"/>
            <a:ext cx="4991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libri"/>
                <a:cs typeface="Calibri"/>
              </a:rPr>
              <a:t>…</a:t>
            </a:r>
            <a:endParaRPr sz="5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84921" y="3472719"/>
            <a:ext cx="6896100" cy="297180"/>
            <a:chOff x="5184921" y="3472719"/>
            <a:chExt cx="6896100" cy="297180"/>
          </a:xfrm>
        </p:grpSpPr>
        <p:sp>
          <p:nvSpPr>
            <p:cNvPr id="31" name="object 31"/>
            <p:cNvSpPr/>
            <p:nvPr/>
          </p:nvSpPr>
          <p:spPr>
            <a:xfrm>
              <a:off x="8769501" y="3479069"/>
              <a:ext cx="352425" cy="284480"/>
            </a:xfrm>
            <a:custGeom>
              <a:avLst/>
              <a:gdLst/>
              <a:ahLst/>
              <a:cxnLst/>
              <a:rect l="l" t="t" r="r" b="b"/>
              <a:pathLst>
                <a:path w="352425" h="284479">
                  <a:moveTo>
                    <a:pt x="352019" y="0"/>
                  </a:moveTo>
                  <a:lnTo>
                    <a:pt x="0" y="0"/>
                  </a:lnTo>
                  <a:lnTo>
                    <a:pt x="0" y="283940"/>
                  </a:lnTo>
                  <a:lnTo>
                    <a:pt x="352019" y="283940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69501" y="3479069"/>
              <a:ext cx="352425" cy="284480"/>
            </a:xfrm>
            <a:custGeom>
              <a:avLst/>
              <a:gdLst/>
              <a:ahLst/>
              <a:cxnLst/>
              <a:rect l="l" t="t" r="r" b="b"/>
              <a:pathLst>
                <a:path w="352425" h="284479">
                  <a:moveTo>
                    <a:pt x="0" y="0"/>
                  </a:moveTo>
                  <a:lnTo>
                    <a:pt x="352020" y="0"/>
                  </a:lnTo>
                  <a:lnTo>
                    <a:pt x="352020" y="283940"/>
                  </a:lnTo>
                  <a:lnTo>
                    <a:pt x="0" y="2839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87143" y="3754168"/>
              <a:ext cx="6891655" cy="12700"/>
            </a:xfrm>
            <a:custGeom>
              <a:avLst/>
              <a:gdLst/>
              <a:ahLst/>
              <a:cxnLst/>
              <a:rect l="l" t="t" r="r" b="b"/>
              <a:pathLst>
                <a:path w="6891655" h="12700">
                  <a:moveTo>
                    <a:pt x="0" y="0"/>
                  </a:moveTo>
                  <a:lnTo>
                    <a:pt x="6891250" y="0"/>
                  </a:lnTo>
                </a:path>
                <a:path w="6891655" h="12700">
                  <a:moveTo>
                    <a:pt x="0" y="12700"/>
                  </a:moveTo>
                  <a:lnTo>
                    <a:pt x="6891250" y="12700"/>
                  </a:lnTo>
                </a:path>
              </a:pathLst>
            </a:custGeom>
            <a:ln w="4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06047" y="3519194"/>
              <a:ext cx="352425" cy="237490"/>
            </a:xfrm>
            <a:custGeom>
              <a:avLst/>
              <a:gdLst/>
              <a:ahLst/>
              <a:cxnLst/>
              <a:rect l="l" t="t" r="r" b="b"/>
              <a:pathLst>
                <a:path w="352425" h="237489">
                  <a:moveTo>
                    <a:pt x="352019" y="0"/>
                  </a:moveTo>
                  <a:lnTo>
                    <a:pt x="0" y="0"/>
                  </a:lnTo>
                  <a:lnTo>
                    <a:pt x="0" y="237168"/>
                  </a:lnTo>
                  <a:lnTo>
                    <a:pt x="352019" y="237168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06047" y="3519194"/>
              <a:ext cx="352425" cy="237490"/>
            </a:xfrm>
            <a:custGeom>
              <a:avLst/>
              <a:gdLst/>
              <a:ahLst/>
              <a:cxnLst/>
              <a:rect l="l" t="t" r="r" b="b"/>
              <a:pathLst>
                <a:path w="352425" h="237489">
                  <a:moveTo>
                    <a:pt x="0" y="0"/>
                  </a:moveTo>
                  <a:lnTo>
                    <a:pt x="352020" y="0"/>
                  </a:lnTo>
                  <a:lnTo>
                    <a:pt x="352020" y="237169"/>
                  </a:lnTo>
                  <a:lnTo>
                    <a:pt x="0" y="23716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38333" y="3652592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352019" y="0"/>
                  </a:moveTo>
                  <a:lnTo>
                    <a:pt x="0" y="0"/>
                  </a:lnTo>
                  <a:lnTo>
                    <a:pt x="0" y="95867"/>
                  </a:lnTo>
                  <a:lnTo>
                    <a:pt x="352019" y="95867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38333" y="3652592"/>
              <a:ext cx="352425" cy="95885"/>
            </a:xfrm>
            <a:custGeom>
              <a:avLst/>
              <a:gdLst/>
              <a:ahLst/>
              <a:cxnLst/>
              <a:rect l="l" t="t" r="r" b="b"/>
              <a:pathLst>
                <a:path w="352425" h="95885">
                  <a:moveTo>
                    <a:pt x="0" y="0"/>
                  </a:moveTo>
                  <a:lnTo>
                    <a:pt x="352020" y="0"/>
                  </a:lnTo>
                  <a:lnTo>
                    <a:pt x="352020" y="95867"/>
                  </a:lnTo>
                  <a:lnTo>
                    <a:pt x="0" y="958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203417" y="3020059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</a:t>
            </a:r>
            <a:r>
              <a:rPr sz="2400" spc="-5" dirty="0">
                <a:latin typeface="Calibri"/>
                <a:cs typeface="Calibri"/>
              </a:rPr>
              <a:t>|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482696" y="3098652"/>
            <a:ext cx="381265" cy="2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185581" y="3199891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</a:t>
            </a:r>
            <a:r>
              <a:rPr sz="2400" spc="-5" dirty="0">
                <a:latin typeface="Calibri"/>
                <a:cs typeface="Calibri"/>
              </a:rPr>
              <a:t>|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469002" y="3254612"/>
            <a:ext cx="381265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873255" y="2867659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</a:t>
            </a:r>
            <a:r>
              <a:rPr sz="2400" spc="-5" dirty="0">
                <a:latin typeface="Calibri"/>
                <a:cs typeface="Calibri"/>
              </a:rPr>
              <a:t>|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157215" y="2956560"/>
            <a:ext cx="362712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501439" y="1672844"/>
            <a:ext cx="137922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P(	</a:t>
            </a:r>
            <a:r>
              <a:rPr sz="2400" spc="-15" dirty="0">
                <a:latin typeface="Calibri"/>
                <a:cs typeface="Calibri"/>
              </a:rPr>
              <a:t>|cat)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(	</a:t>
            </a:r>
            <a:r>
              <a:rPr sz="2400" spc="-5" dirty="0">
                <a:latin typeface="Calibri"/>
                <a:cs typeface="Calibri"/>
              </a:rPr>
              <a:t>|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766576" y="2618159"/>
            <a:ext cx="629285" cy="1136650"/>
            <a:chOff x="6766576" y="2618159"/>
            <a:chExt cx="629285" cy="1136650"/>
          </a:xfrm>
        </p:grpSpPr>
        <p:sp>
          <p:nvSpPr>
            <p:cNvPr id="46" name="object 46"/>
            <p:cNvSpPr/>
            <p:nvPr/>
          </p:nvSpPr>
          <p:spPr>
            <a:xfrm>
              <a:off x="6766576" y="2618159"/>
              <a:ext cx="405589" cy="3200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037187" y="3069819"/>
              <a:ext cx="352425" cy="678815"/>
            </a:xfrm>
            <a:custGeom>
              <a:avLst/>
              <a:gdLst/>
              <a:ahLst/>
              <a:cxnLst/>
              <a:rect l="l" t="t" r="r" b="b"/>
              <a:pathLst>
                <a:path w="352425" h="678814">
                  <a:moveTo>
                    <a:pt x="352019" y="0"/>
                  </a:moveTo>
                  <a:lnTo>
                    <a:pt x="0" y="0"/>
                  </a:lnTo>
                  <a:lnTo>
                    <a:pt x="0" y="678639"/>
                  </a:lnTo>
                  <a:lnTo>
                    <a:pt x="352019" y="678639"/>
                  </a:lnTo>
                  <a:lnTo>
                    <a:pt x="35201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37187" y="3069819"/>
              <a:ext cx="352425" cy="678815"/>
            </a:xfrm>
            <a:custGeom>
              <a:avLst/>
              <a:gdLst/>
              <a:ahLst/>
              <a:cxnLst/>
              <a:rect l="l" t="t" r="r" b="b"/>
              <a:pathLst>
                <a:path w="352425" h="678814">
                  <a:moveTo>
                    <a:pt x="0" y="0"/>
                  </a:moveTo>
                  <a:lnTo>
                    <a:pt x="352020" y="0"/>
                  </a:lnTo>
                  <a:lnTo>
                    <a:pt x="352020" y="678639"/>
                  </a:lnTo>
                  <a:lnTo>
                    <a:pt x="0" y="6786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0" dirty="0">
                <a:latin typeface="Calibri Light"/>
                <a:cs typeface="Calibri Light"/>
              </a:rPr>
              <a:t>Discriminative vs </a:t>
            </a:r>
            <a:r>
              <a:rPr sz="4000" b="0" spc="-20" dirty="0">
                <a:latin typeface="Calibri Light"/>
                <a:cs typeface="Calibri Light"/>
              </a:rPr>
              <a:t>Generative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Models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600" y="4971011"/>
            <a:ext cx="3772535" cy="118935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47015" rIns="0" bIns="0" rtlCol="0">
            <a:spAutoFit/>
          </a:bodyPr>
          <a:lstStyle/>
          <a:p>
            <a:pPr marL="184785" marR="173355">
              <a:lnSpc>
                <a:spcPts val="3000"/>
              </a:lnSpc>
              <a:spcBef>
                <a:spcPts val="1945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Cat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public domain 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Dog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-20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Monkey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Abstract image </a:t>
            </a:r>
            <a:r>
              <a:rPr sz="500" spc="-5" dirty="0">
                <a:latin typeface="Calibri"/>
                <a:cs typeface="Calibri"/>
              </a:rPr>
              <a:t>is free to use under the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sz="500" u="sng" spc="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5823" y="3205544"/>
            <a:ext cx="662305" cy="471170"/>
          </a:xfrm>
          <a:custGeom>
            <a:avLst/>
            <a:gdLst/>
            <a:ahLst/>
            <a:cxnLst/>
            <a:rect l="l" t="t" r="r" b="b"/>
            <a:pathLst>
              <a:path w="662304" h="471170">
                <a:moveTo>
                  <a:pt x="662005" y="4424"/>
                </a:moveTo>
                <a:lnTo>
                  <a:pt x="623806" y="4424"/>
                </a:lnTo>
                <a:lnTo>
                  <a:pt x="623806" y="466040"/>
                </a:lnTo>
                <a:lnTo>
                  <a:pt x="662005" y="466040"/>
                </a:lnTo>
                <a:lnTo>
                  <a:pt x="662005" y="4424"/>
                </a:lnTo>
                <a:close/>
              </a:path>
              <a:path w="662304" h="471170">
                <a:moveTo>
                  <a:pt x="150068" y="0"/>
                </a:moveTo>
                <a:lnTo>
                  <a:pt x="86041" y="30168"/>
                </a:lnTo>
                <a:lnTo>
                  <a:pt x="38820" y="82475"/>
                </a:lnTo>
                <a:lnTo>
                  <a:pt x="9705" y="152393"/>
                </a:lnTo>
                <a:lnTo>
                  <a:pt x="2426" y="192258"/>
                </a:lnTo>
                <a:lnTo>
                  <a:pt x="0" y="235395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7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5"/>
                </a:lnTo>
                <a:lnTo>
                  <a:pt x="156022" y="451445"/>
                </a:lnTo>
                <a:lnTo>
                  <a:pt x="129209" y="439570"/>
                </a:lnTo>
                <a:lnTo>
                  <a:pt x="106071" y="423044"/>
                </a:lnTo>
                <a:lnTo>
                  <a:pt x="70817" y="376039"/>
                </a:lnTo>
                <a:lnTo>
                  <a:pt x="49888" y="312104"/>
                </a:lnTo>
                <a:lnTo>
                  <a:pt x="42912" y="232915"/>
                </a:lnTo>
                <a:lnTo>
                  <a:pt x="44656" y="192770"/>
                </a:lnTo>
                <a:lnTo>
                  <a:pt x="58609" y="123131"/>
                </a:lnTo>
                <a:lnTo>
                  <a:pt x="86653" y="68189"/>
                </a:lnTo>
                <a:lnTo>
                  <a:pt x="129628" y="30920"/>
                </a:lnTo>
                <a:lnTo>
                  <a:pt x="156766" y="19099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11768" y="3063747"/>
            <a:ext cx="8337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4000" dirty="0">
                <a:latin typeface="Cambria Math"/>
                <a:cs typeface="Cambria Math"/>
              </a:rPr>
              <a:t>𝑃	𝑥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92700" y="3420779"/>
            <a:ext cx="1714500" cy="38100"/>
          </a:xfrm>
          <a:custGeom>
            <a:avLst/>
            <a:gdLst/>
            <a:ahLst/>
            <a:cxnLst/>
            <a:rect l="l" t="t" r="r" b="b"/>
            <a:pathLst>
              <a:path w="1714500" h="38100">
                <a:moveTo>
                  <a:pt x="1714500" y="0"/>
                </a:moveTo>
                <a:lnTo>
                  <a:pt x="0" y="0"/>
                </a:lnTo>
                <a:lnTo>
                  <a:pt x="0" y="38100"/>
                </a:lnTo>
                <a:lnTo>
                  <a:pt x="1714500" y="38100"/>
                </a:lnTo>
                <a:lnTo>
                  <a:pt x="1714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7168" y="2821052"/>
            <a:ext cx="669925" cy="471170"/>
          </a:xfrm>
          <a:custGeom>
            <a:avLst/>
            <a:gdLst/>
            <a:ahLst/>
            <a:cxnLst/>
            <a:rect l="l" t="t" r="r" b="b"/>
            <a:pathLst>
              <a:path w="669925" h="471170">
                <a:moveTo>
                  <a:pt x="669625" y="4424"/>
                </a:moveTo>
                <a:lnTo>
                  <a:pt x="631426" y="4424"/>
                </a:lnTo>
                <a:lnTo>
                  <a:pt x="631426" y="466040"/>
                </a:lnTo>
                <a:lnTo>
                  <a:pt x="669625" y="466040"/>
                </a:lnTo>
                <a:lnTo>
                  <a:pt x="669625" y="4424"/>
                </a:lnTo>
                <a:close/>
              </a:path>
              <a:path w="669925" h="471170">
                <a:moveTo>
                  <a:pt x="150068" y="0"/>
                </a:moveTo>
                <a:lnTo>
                  <a:pt x="86041" y="30168"/>
                </a:lnTo>
                <a:lnTo>
                  <a:pt x="38820" y="82475"/>
                </a:lnTo>
                <a:lnTo>
                  <a:pt x="9705" y="152393"/>
                </a:lnTo>
                <a:lnTo>
                  <a:pt x="2426" y="192259"/>
                </a:lnTo>
                <a:lnTo>
                  <a:pt x="0" y="235395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7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5"/>
                </a:lnTo>
                <a:lnTo>
                  <a:pt x="156022" y="451445"/>
                </a:lnTo>
                <a:lnTo>
                  <a:pt x="129209" y="439570"/>
                </a:lnTo>
                <a:lnTo>
                  <a:pt x="106071" y="423044"/>
                </a:lnTo>
                <a:lnTo>
                  <a:pt x="70817" y="376039"/>
                </a:lnTo>
                <a:lnTo>
                  <a:pt x="49888" y="312104"/>
                </a:lnTo>
                <a:lnTo>
                  <a:pt x="42912" y="232915"/>
                </a:lnTo>
                <a:lnTo>
                  <a:pt x="44656" y="192770"/>
                </a:lnTo>
                <a:lnTo>
                  <a:pt x="58608" y="123131"/>
                </a:lnTo>
                <a:lnTo>
                  <a:pt x="86653" y="68189"/>
                </a:lnTo>
                <a:lnTo>
                  <a:pt x="129628" y="30920"/>
                </a:lnTo>
                <a:lnTo>
                  <a:pt x="156766" y="19099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92106" y="3063747"/>
            <a:ext cx="20637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741170" algn="l"/>
              </a:tabLst>
            </a:pPr>
            <a:r>
              <a:rPr sz="4000" spc="30" dirty="0">
                <a:latin typeface="Cambria Math"/>
                <a:cs typeface="Cambria Math"/>
              </a:rPr>
              <a:t>𝑦)</a:t>
            </a:r>
            <a:r>
              <a:rPr sz="4000" spc="229" dirty="0">
                <a:latin typeface="Cambria Math"/>
                <a:cs typeface="Cambria Math"/>
              </a:rPr>
              <a:t> </a:t>
            </a:r>
            <a:r>
              <a:rPr sz="4000" dirty="0">
                <a:latin typeface="Cambria Math"/>
                <a:cs typeface="Cambria Math"/>
              </a:rPr>
              <a:t>=</a:t>
            </a:r>
            <a:r>
              <a:rPr sz="4000" spc="225" dirty="0">
                <a:latin typeface="Cambria Math"/>
                <a:cs typeface="Cambria Math"/>
              </a:rPr>
              <a:t> </a:t>
            </a:r>
            <a:r>
              <a:rPr sz="6000" baseline="41666" dirty="0">
                <a:latin typeface="Cambria Math"/>
                <a:cs typeface="Cambria Math"/>
              </a:rPr>
              <a:t>𝑃	𝑦</a:t>
            </a:r>
            <a:endParaRPr sz="6000" baseline="41666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01431" y="3545396"/>
            <a:ext cx="625475" cy="471170"/>
          </a:xfrm>
          <a:custGeom>
            <a:avLst/>
            <a:gdLst/>
            <a:ahLst/>
            <a:cxnLst/>
            <a:rect l="l" t="t" r="r" b="b"/>
            <a:pathLst>
              <a:path w="625475" h="471170">
                <a:moveTo>
                  <a:pt x="475156" y="0"/>
                </a:moveTo>
                <a:lnTo>
                  <a:pt x="468459" y="19099"/>
                </a:lnTo>
                <a:lnTo>
                  <a:pt x="495698" y="30920"/>
                </a:lnTo>
                <a:lnTo>
                  <a:pt x="519123" y="47283"/>
                </a:lnTo>
                <a:lnTo>
                  <a:pt x="554531" y="93637"/>
                </a:lnTo>
                <a:lnTo>
                  <a:pt x="575367" y="156176"/>
                </a:lnTo>
                <a:lnTo>
                  <a:pt x="582312" y="232915"/>
                </a:lnTo>
                <a:lnTo>
                  <a:pt x="580568" y="274416"/>
                </a:lnTo>
                <a:lnTo>
                  <a:pt x="566615" y="345978"/>
                </a:lnTo>
                <a:lnTo>
                  <a:pt x="538617" y="401867"/>
                </a:lnTo>
                <a:lnTo>
                  <a:pt x="496015" y="439570"/>
                </a:lnTo>
                <a:lnTo>
                  <a:pt x="469202" y="451445"/>
                </a:lnTo>
                <a:lnTo>
                  <a:pt x="475156" y="470545"/>
                </a:lnTo>
                <a:lnTo>
                  <a:pt x="539338" y="440438"/>
                </a:lnTo>
                <a:lnTo>
                  <a:pt x="586529" y="388317"/>
                </a:lnTo>
                <a:lnTo>
                  <a:pt x="615551" y="318523"/>
                </a:lnTo>
                <a:lnTo>
                  <a:pt x="622806" y="278626"/>
                </a:lnTo>
                <a:lnTo>
                  <a:pt x="625224" y="235395"/>
                </a:lnTo>
                <a:lnTo>
                  <a:pt x="622798" y="192258"/>
                </a:lnTo>
                <a:lnTo>
                  <a:pt x="615519" y="152393"/>
                </a:lnTo>
                <a:lnTo>
                  <a:pt x="603389" y="115798"/>
                </a:lnTo>
                <a:lnTo>
                  <a:pt x="564895" y="53554"/>
                </a:lnTo>
                <a:lnTo>
                  <a:pt x="509270" y="12317"/>
                </a:lnTo>
                <a:lnTo>
                  <a:pt x="475156" y="0"/>
                </a:lnTo>
                <a:close/>
              </a:path>
              <a:path w="625475" h="471170">
                <a:moveTo>
                  <a:pt x="150068" y="0"/>
                </a:moveTo>
                <a:lnTo>
                  <a:pt x="86041" y="30168"/>
                </a:lnTo>
                <a:lnTo>
                  <a:pt x="38818" y="82475"/>
                </a:lnTo>
                <a:lnTo>
                  <a:pt x="9704" y="152393"/>
                </a:lnTo>
                <a:lnTo>
                  <a:pt x="2426" y="192258"/>
                </a:lnTo>
                <a:lnTo>
                  <a:pt x="0" y="235395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7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5"/>
                </a:lnTo>
                <a:lnTo>
                  <a:pt x="156022" y="451445"/>
                </a:lnTo>
                <a:lnTo>
                  <a:pt x="129209" y="439570"/>
                </a:lnTo>
                <a:lnTo>
                  <a:pt x="106071" y="423044"/>
                </a:lnTo>
                <a:lnTo>
                  <a:pt x="70817" y="376039"/>
                </a:lnTo>
                <a:lnTo>
                  <a:pt x="49888" y="312104"/>
                </a:lnTo>
                <a:lnTo>
                  <a:pt x="42912" y="232915"/>
                </a:lnTo>
                <a:lnTo>
                  <a:pt x="44656" y="192770"/>
                </a:lnTo>
                <a:lnTo>
                  <a:pt x="58608" y="123131"/>
                </a:lnTo>
                <a:lnTo>
                  <a:pt x="86653" y="68189"/>
                </a:lnTo>
                <a:lnTo>
                  <a:pt x="129628" y="30920"/>
                </a:lnTo>
                <a:lnTo>
                  <a:pt x="156766" y="19099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17375" y="3405123"/>
            <a:ext cx="8477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4000" dirty="0">
                <a:latin typeface="Cambria Math"/>
                <a:cs typeface="Cambria Math"/>
              </a:rPr>
              <a:t>𝑃	𝑦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071070" y="3063747"/>
            <a:ext cx="169163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spc="82" baseline="41666" dirty="0">
                <a:latin typeface="Cambria Math"/>
                <a:cs typeface="Cambria Math"/>
              </a:rPr>
              <a:t>𝑥)</a:t>
            </a:r>
            <a:r>
              <a:rPr sz="6000" spc="-419" baseline="41666" dirty="0">
                <a:latin typeface="Cambria Math"/>
                <a:cs typeface="Cambria Math"/>
              </a:rPr>
              <a:t> </a:t>
            </a:r>
            <a:r>
              <a:rPr sz="4000" spc="50" dirty="0">
                <a:latin typeface="Cambria Math"/>
                <a:cs typeface="Cambria Math"/>
              </a:rPr>
              <a:t>𝑃(𝑥)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20088" y="1367028"/>
            <a:ext cx="31191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Recall </a:t>
            </a:r>
            <a:r>
              <a:rPr sz="3200" b="1" spc="-20" dirty="0">
                <a:latin typeface="Calibri"/>
                <a:cs typeface="Calibri"/>
              </a:rPr>
              <a:t>Bayes’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Rule: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419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0" dirty="0">
                <a:latin typeface="Calibri Light"/>
                <a:cs typeface="Calibri Light"/>
              </a:rPr>
              <a:t>Discriminative vs </a:t>
            </a:r>
            <a:r>
              <a:rPr sz="4000" b="0" spc="-20" dirty="0">
                <a:latin typeface="Calibri Light"/>
                <a:cs typeface="Calibri Light"/>
              </a:rPr>
              <a:t>Generative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Models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861" y="1573275"/>
            <a:ext cx="327469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Discriminative </a:t>
            </a:r>
            <a:r>
              <a:rPr sz="2800" b="1" spc="-5" dirty="0">
                <a:latin typeface="Calibri"/>
                <a:cs typeface="Calibri"/>
              </a:rPr>
              <a:t>Model:  </a:t>
            </a:r>
            <a:r>
              <a:rPr sz="2800" spc="-5" dirty="0">
                <a:latin typeface="Calibri"/>
                <a:cs typeface="Calibri"/>
              </a:rPr>
              <a:t>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p(y|x)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365500"/>
            <a:ext cx="2784475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500"/>
              </a:spcBef>
            </a:pPr>
            <a:r>
              <a:rPr sz="2800" b="1" spc="-15" dirty="0">
                <a:latin typeface="Calibri"/>
                <a:cs typeface="Calibri"/>
              </a:rPr>
              <a:t>Generative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: 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probability  distribution</a:t>
            </a:r>
            <a:r>
              <a:rPr sz="2800" spc="-5" dirty="0">
                <a:latin typeface="Calibri"/>
                <a:cs typeface="Calibri"/>
              </a:rPr>
              <a:t> p(x)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600" y="4971011"/>
            <a:ext cx="3772535" cy="1189355"/>
          </a:xfrm>
          <a:prstGeom prst="rect">
            <a:avLst/>
          </a:prstGeom>
          <a:ln w="63500">
            <a:solidFill>
              <a:srgbClr val="2F528F"/>
            </a:solidFill>
          </a:ln>
        </p:spPr>
        <p:txBody>
          <a:bodyPr vert="horz" wrap="square" lIns="0" tIns="247015" rIns="0" bIns="0" rtlCol="0">
            <a:spAutoFit/>
          </a:bodyPr>
          <a:lstStyle/>
          <a:p>
            <a:pPr marL="184785" marR="173355">
              <a:lnSpc>
                <a:spcPts val="3000"/>
              </a:lnSpc>
              <a:spcBef>
                <a:spcPts val="1945"/>
              </a:spcBef>
            </a:pPr>
            <a:r>
              <a:rPr sz="2800" b="1" spc="-5" dirty="0">
                <a:latin typeface="Calibri"/>
                <a:cs typeface="Calibri"/>
              </a:rPr>
              <a:t>Conditional </a:t>
            </a:r>
            <a:r>
              <a:rPr sz="2800" b="1" spc="-15" dirty="0">
                <a:latin typeface="Calibri"/>
                <a:cs typeface="Calibri"/>
              </a:rPr>
              <a:t>Generative  </a:t>
            </a:r>
            <a:r>
              <a:rPr sz="2800" b="1" spc="-5" dirty="0">
                <a:latin typeface="Calibri"/>
                <a:cs typeface="Calibri"/>
              </a:rPr>
              <a:t>Model: </a:t>
            </a:r>
            <a:r>
              <a:rPr sz="2800" spc="-5" dirty="0">
                <a:latin typeface="Calibri"/>
                <a:cs typeface="Calibri"/>
              </a:rPr>
              <a:t>Learn p(x|y)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975" y="5056123"/>
            <a:ext cx="46704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build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conditional </a:t>
            </a:r>
            <a:r>
              <a:rPr sz="2400" spc="-15" dirty="0">
                <a:latin typeface="Calibri"/>
                <a:cs typeface="Calibri"/>
              </a:rPr>
              <a:t>generative  </a:t>
            </a: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components!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3083" y="64007"/>
            <a:ext cx="143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00000"/>
              </a:lnSpc>
              <a:spcBef>
                <a:spcPts val="100"/>
              </a:spcBef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Cat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public domain 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Dog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-20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Monkey image</a:t>
            </a:r>
            <a:r>
              <a:rPr sz="5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is CC0 Public</a:t>
            </a:r>
            <a:r>
              <a:rPr sz="500" spc="5" dirty="0">
                <a:latin typeface="Calibri"/>
                <a:cs typeface="Calibri"/>
              </a:rPr>
              <a:t> </a:t>
            </a:r>
            <a:r>
              <a:rPr sz="500" spc="-5" dirty="0"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Abstract image </a:t>
            </a:r>
            <a:r>
              <a:rPr sz="500" spc="-5" dirty="0">
                <a:latin typeface="Calibri"/>
                <a:cs typeface="Calibri"/>
              </a:rPr>
              <a:t>is free to use under the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sz="500" u="sng" spc="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5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95823" y="3205544"/>
            <a:ext cx="662305" cy="471170"/>
          </a:xfrm>
          <a:custGeom>
            <a:avLst/>
            <a:gdLst/>
            <a:ahLst/>
            <a:cxnLst/>
            <a:rect l="l" t="t" r="r" b="b"/>
            <a:pathLst>
              <a:path w="662304" h="471170">
                <a:moveTo>
                  <a:pt x="662005" y="4424"/>
                </a:moveTo>
                <a:lnTo>
                  <a:pt x="623806" y="4424"/>
                </a:lnTo>
                <a:lnTo>
                  <a:pt x="623806" y="466040"/>
                </a:lnTo>
                <a:lnTo>
                  <a:pt x="662005" y="466040"/>
                </a:lnTo>
                <a:lnTo>
                  <a:pt x="662005" y="4424"/>
                </a:lnTo>
                <a:close/>
              </a:path>
              <a:path w="662304" h="471170">
                <a:moveTo>
                  <a:pt x="150068" y="0"/>
                </a:moveTo>
                <a:lnTo>
                  <a:pt x="86041" y="30168"/>
                </a:lnTo>
                <a:lnTo>
                  <a:pt x="38820" y="82475"/>
                </a:lnTo>
                <a:lnTo>
                  <a:pt x="9705" y="152393"/>
                </a:lnTo>
                <a:lnTo>
                  <a:pt x="2426" y="192258"/>
                </a:lnTo>
                <a:lnTo>
                  <a:pt x="0" y="235395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7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5"/>
                </a:lnTo>
                <a:lnTo>
                  <a:pt x="156022" y="451445"/>
                </a:lnTo>
                <a:lnTo>
                  <a:pt x="129209" y="439570"/>
                </a:lnTo>
                <a:lnTo>
                  <a:pt x="106071" y="423044"/>
                </a:lnTo>
                <a:lnTo>
                  <a:pt x="70817" y="376039"/>
                </a:lnTo>
                <a:lnTo>
                  <a:pt x="49888" y="312104"/>
                </a:lnTo>
                <a:lnTo>
                  <a:pt x="42912" y="232915"/>
                </a:lnTo>
                <a:lnTo>
                  <a:pt x="44656" y="192770"/>
                </a:lnTo>
                <a:lnTo>
                  <a:pt x="58609" y="123131"/>
                </a:lnTo>
                <a:lnTo>
                  <a:pt x="86653" y="68189"/>
                </a:lnTo>
                <a:lnTo>
                  <a:pt x="129628" y="30920"/>
                </a:lnTo>
                <a:lnTo>
                  <a:pt x="156766" y="19099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78334" y="3067399"/>
            <a:ext cx="1880235" cy="748665"/>
          </a:xfrm>
          <a:prstGeom prst="rect">
            <a:avLst/>
          </a:prstGeom>
          <a:ln w="38100">
            <a:solidFill>
              <a:srgbClr val="2F528F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70"/>
              </a:spcBef>
              <a:tabLst>
                <a:tab pos="683260" algn="l"/>
                <a:tab pos="1351280" algn="l"/>
              </a:tabLst>
            </a:pPr>
            <a:r>
              <a:rPr sz="4000" dirty="0">
                <a:latin typeface="Cambria Math"/>
                <a:cs typeface="Cambria Math"/>
              </a:rPr>
              <a:t>𝑃	𝑥	</a:t>
            </a:r>
            <a:r>
              <a:rPr sz="4000" spc="30" dirty="0">
                <a:latin typeface="Cambria Math"/>
                <a:cs typeface="Cambria Math"/>
              </a:rPr>
              <a:t>𝑦)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2602" y="3063747"/>
            <a:ext cx="4051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mbria Math"/>
                <a:cs typeface="Cambria Math"/>
              </a:rPr>
              <a:t>=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92694" y="3420783"/>
            <a:ext cx="1714500" cy="595630"/>
          </a:xfrm>
          <a:custGeom>
            <a:avLst/>
            <a:gdLst/>
            <a:ahLst/>
            <a:cxnLst/>
            <a:rect l="l" t="t" r="r" b="b"/>
            <a:pathLst>
              <a:path w="1714500" h="595629">
                <a:moveTo>
                  <a:pt x="865492" y="143713"/>
                </a:moveTo>
                <a:lnTo>
                  <a:pt x="858799" y="124625"/>
                </a:lnTo>
                <a:lnTo>
                  <a:pt x="824687" y="136931"/>
                </a:lnTo>
                <a:lnTo>
                  <a:pt x="794766" y="154787"/>
                </a:lnTo>
                <a:lnTo>
                  <a:pt x="747547" y="207098"/>
                </a:lnTo>
                <a:lnTo>
                  <a:pt x="718439" y="277012"/>
                </a:lnTo>
                <a:lnTo>
                  <a:pt x="711161" y="316877"/>
                </a:lnTo>
                <a:lnTo>
                  <a:pt x="708736" y="360019"/>
                </a:lnTo>
                <a:lnTo>
                  <a:pt x="711149" y="403250"/>
                </a:lnTo>
                <a:lnTo>
                  <a:pt x="718400" y="443141"/>
                </a:lnTo>
                <a:lnTo>
                  <a:pt x="730491" y="479704"/>
                </a:lnTo>
                <a:lnTo>
                  <a:pt x="768896" y="541743"/>
                </a:lnTo>
                <a:lnTo>
                  <a:pt x="824585" y="582866"/>
                </a:lnTo>
                <a:lnTo>
                  <a:pt x="858799" y="595160"/>
                </a:lnTo>
                <a:lnTo>
                  <a:pt x="864755" y="576059"/>
                </a:lnTo>
                <a:lnTo>
                  <a:pt x="837946" y="564184"/>
                </a:lnTo>
                <a:lnTo>
                  <a:pt x="814806" y="547662"/>
                </a:lnTo>
                <a:lnTo>
                  <a:pt x="779551" y="500659"/>
                </a:lnTo>
                <a:lnTo>
                  <a:pt x="758621" y="436727"/>
                </a:lnTo>
                <a:lnTo>
                  <a:pt x="751649" y="357530"/>
                </a:lnTo>
                <a:lnTo>
                  <a:pt x="753389" y="317385"/>
                </a:lnTo>
                <a:lnTo>
                  <a:pt x="767334" y="247751"/>
                </a:lnTo>
                <a:lnTo>
                  <a:pt x="795388" y="192811"/>
                </a:lnTo>
                <a:lnTo>
                  <a:pt x="838365" y="155536"/>
                </a:lnTo>
                <a:lnTo>
                  <a:pt x="865492" y="143713"/>
                </a:lnTo>
                <a:close/>
              </a:path>
              <a:path w="1714500" h="595629">
                <a:moveTo>
                  <a:pt x="1333957" y="360019"/>
                </a:moveTo>
                <a:lnTo>
                  <a:pt x="1331531" y="316877"/>
                </a:lnTo>
                <a:lnTo>
                  <a:pt x="1324254" y="277012"/>
                </a:lnTo>
                <a:lnTo>
                  <a:pt x="1312125" y="240423"/>
                </a:lnTo>
                <a:lnTo>
                  <a:pt x="1273632" y="178168"/>
                </a:lnTo>
                <a:lnTo>
                  <a:pt x="1218006" y="136931"/>
                </a:lnTo>
                <a:lnTo>
                  <a:pt x="1183894" y="124625"/>
                </a:lnTo>
                <a:lnTo>
                  <a:pt x="1177188" y="143713"/>
                </a:lnTo>
                <a:lnTo>
                  <a:pt x="1204429" y="155536"/>
                </a:lnTo>
                <a:lnTo>
                  <a:pt x="1227848" y="171907"/>
                </a:lnTo>
                <a:lnTo>
                  <a:pt x="1263269" y="218262"/>
                </a:lnTo>
                <a:lnTo>
                  <a:pt x="1284097" y="280797"/>
                </a:lnTo>
                <a:lnTo>
                  <a:pt x="1291043" y="357530"/>
                </a:lnTo>
                <a:lnTo>
                  <a:pt x="1289304" y="399034"/>
                </a:lnTo>
                <a:lnTo>
                  <a:pt x="1275346" y="470598"/>
                </a:lnTo>
                <a:lnTo>
                  <a:pt x="1247343" y="526491"/>
                </a:lnTo>
                <a:lnTo>
                  <a:pt x="1204747" y="564184"/>
                </a:lnTo>
                <a:lnTo>
                  <a:pt x="1177937" y="576059"/>
                </a:lnTo>
                <a:lnTo>
                  <a:pt x="1183894" y="595160"/>
                </a:lnTo>
                <a:lnTo>
                  <a:pt x="1248067" y="565061"/>
                </a:lnTo>
                <a:lnTo>
                  <a:pt x="1295260" y="512940"/>
                </a:lnTo>
                <a:lnTo>
                  <a:pt x="1324279" y="443141"/>
                </a:lnTo>
                <a:lnTo>
                  <a:pt x="1331531" y="403250"/>
                </a:lnTo>
                <a:lnTo>
                  <a:pt x="1333957" y="360019"/>
                </a:lnTo>
                <a:close/>
              </a:path>
              <a:path w="1714500" h="595629">
                <a:moveTo>
                  <a:pt x="1714500" y="0"/>
                </a:moveTo>
                <a:lnTo>
                  <a:pt x="0" y="0"/>
                </a:lnTo>
                <a:lnTo>
                  <a:pt x="0" y="38100"/>
                </a:lnTo>
                <a:lnTo>
                  <a:pt x="1714500" y="38100"/>
                </a:lnTo>
                <a:lnTo>
                  <a:pt x="1714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67168" y="2821052"/>
            <a:ext cx="669925" cy="471170"/>
          </a:xfrm>
          <a:custGeom>
            <a:avLst/>
            <a:gdLst/>
            <a:ahLst/>
            <a:cxnLst/>
            <a:rect l="l" t="t" r="r" b="b"/>
            <a:pathLst>
              <a:path w="669925" h="471170">
                <a:moveTo>
                  <a:pt x="669625" y="4424"/>
                </a:moveTo>
                <a:lnTo>
                  <a:pt x="631426" y="4424"/>
                </a:lnTo>
                <a:lnTo>
                  <a:pt x="631426" y="466040"/>
                </a:lnTo>
                <a:lnTo>
                  <a:pt x="669625" y="466040"/>
                </a:lnTo>
                <a:lnTo>
                  <a:pt x="669625" y="4424"/>
                </a:lnTo>
                <a:close/>
              </a:path>
              <a:path w="669925" h="471170">
                <a:moveTo>
                  <a:pt x="150068" y="0"/>
                </a:moveTo>
                <a:lnTo>
                  <a:pt x="86041" y="30168"/>
                </a:lnTo>
                <a:lnTo>
                  <a:pt x="38820" y="82475"/>
                </a:lnTo>
                <a:lnTo>
                  <a:pt x="9705" y="152393"/>
                </a:lnTo>
                <a:lnTo>
                  <a:pt x="2426" y="192259"/>
                </a:lnTo>
                <a:lnTo>
                  <a:pt x="0" y="235395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7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5"/>
                </a:lnTo>
                <a:lnTo>
                  <a:pt x="156022" y="451445"/>
                </a:lnTo>
                <a:lnTo>
                  <a:pt x="129209" y="439570"/>
                </a:lnTo>
                <a:lnTo>
                  <a:pt x="106071" y="423044"/>
                </a:lnTo>
                <a:lnTo>
                  <a:pt x="70817" y="376039"/>
                </a:lnTo>
                <a:lnTo>
                  <a:pt x="49888" y="312104"/>
                </a:lnTo>
                <a:lnTo>
                  <a:pt x="42912" y="232915"/>
                </a:lnTo>
                <a:lnTo>
                  <a:pt x="44656" y="192770"/>
                </a:lnTo>
                <a:lnTo>
                  <a:pt x="58608" y="123131"/>
                </a:lnTo>
                <a:lnTo>
                  <a:pt x="86653" y="68189"/>
                </a:lnTo>
                <a:lnTo>
                  <a:pt x="129628" y="30920"/>
                </a:lnTo>
                <a:lnTo>
                  <a:pt x="156766" y="19099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25047" y="2619038"/>
            <a:ext cx="1784985" cy="74866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575"/>
              </a:spcBef>
              <a:tabLst>
                <a:tab pos="607695" algn="l"/>
                <a:tab pos="1283970" algn="l"/>
              </a:tabLst>
            </a:pPr>
            <a:r>
              <a:rPr sz="4000" dirty="0">
                <a:latin typeface="Cambria Math"/>
                <a:cs typeface="Cambria Math"/>
              </a:rPr>
              <a:t>𝑃	𝑦	</a:t>
            </a:r>
            <a:r>
              <a:rPr sz="4000" spc="114" dirty="0">
                <a:latin typeface="Cambria Math"/>
                <a:cs typeface="Cambria Math"/>
              </a:rPr>
              <a:t>𝑥</a:t>
            </a:r>
            <a:r>
              <a:rPr sz="4000" dirty="0">
                <a:latin typeface="Cambria Math"/>
                <a:cs typeface="Cambria Math"/>
              </a:rPr>
              <a:t>)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17375" y="3405123"/>
            <a:ext cx="8477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910" algn="l"/>
              </a:tabLst>
            </a:pPr>
            <a:r>
              <a:rPr sz="4000" dirty="0">
                <a:latin typeface="Cambria Math"/>
                <a:cs typeface="Cambria Math"/>
              </a:rPr>
              <a:t>𝑃	𝑦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78504" y="3061646"/>
            <a:ext cx="1129665" cy="748665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14"/>
              </a:spcBef>
            </a:pPr>
            <a:r>
              <a:rPr sz="4000" spc="50" dirty="0">
                <a:latin typeface="Cambria Math"/>
                <a:cs typeface="Cambria Math"/>
              </a:rPr>
              <a:t>𝑃(𝑥)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20088" y="1367028"/>
            <a:ext cx="31191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Recall </a:t>
            </a:r>
            <a:r>
              <a:rPr sz="3200" b="1" spc="-20" dirty="0">
                <a:latin typeface="Calibri"/>
                <a:cs typeface="Calibri"/>
              </a:rPr>
              <a:t>Bayes’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Rule: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4206" y="3921252"/>
            <a:ext cx="19291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29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4472C4"/>
                </a:solidFill>
                <a:latin typeface="Calibri"/>
                <a:cs typeface="Calibri"/>
              </a:rPr>
              <a:t>Conditional  </a:t>
            </a:r>
            <a:r>
              <a:rPr sz="2000" b="1" spc="-10" dirty="0">
                <a:solidFill>
                  <a:srgbClr val="4472C4"/>
                </a:solidFill>
                <a:latin typeface="Calibri"/>
                <a:cs typeface="Calibri"/>
              </a:rPr>
              <a:t>Generative</a:t>
            </a:r>
            <a:r>
              <a:rPr sz="2000" b="1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472C4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79803" y="2238755"/>
            <a:ext cx="2274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ED7D31"/>
                </a:solidFill>
                <a:latin typeface="Calibri"/>
                <a:cs typeface="Calibri"/>
              </a:rPr>
              <a:t>Discriminative</a:t>
            </a:r>
            <a:r>
              <a:rPr sz="2000" b="1" spc="-3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ED7D31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13222" y="3504778"/>
            <a:ext cx="1247140" cy="610235"/>
          </a:xfrm>
          <a:custGeom>
            <a:avLst/>
            <a:gdLst/>
            <a:ahLst/>
            <a:cxnLst/>
            <a:rect l="l" t="t" r="r" b="b"/>
            <a:pathLst>
              <a:path w="1247140" h="610235">
                <a:moveTo>
                  <a:pt x="0" y="0"/>
                </a:moveTo>
                <a:lnTo>
                  <a:pt x="1246910" y="0"/>
                </a:lnTo>
                <a:lnTo>
                  <a:pt x="1246910" y="610026"/>
                </a:lnTo>
                <a:lnTo>
                  <a:pt x="0" y="61002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65107" y="4146804"/>
            <a:ext cx="1743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0AD47"/>
                </a:solidFill>
                <a:latin typeface="Calibri"/>
                <a:cs typeface="Calibri"/>
              </a:rPr>
              <a:t>Prior </a:t>
            </a:r>
            <a:r>
              <a:rPr sz="2000" b="1" spc="-10" dirty="0">
                <a:solidFill>
                  <a:srgbClr val="70AD47"/>
                </a:solidFill>
                <a:latin typeface="Calibri"/>
                <a:cs typeface="Calibri"/>
              </a:rPr>
              <a:t>over</a:t>
            </a:r>
            <a:r>
              <a:rPr sz="2000" b="1" spc="-4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70AD47"/>
                </a:solidFill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002177" y="2333244"/>
            <a:ext cx="19291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63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030A0"/>
                </a:solidFill>
                <a:latin typeface="Calibri"/>
                <a:cs typeface="Calibri"/>
              </a:rPr>
              <a:t>(Unconditional)  </a:t>
            </a:r>
            <a:r>
              <a:rPr sz="2000" b="1" spc="-10" dirty="0">
                <a:solidFill>
                  <a:srgbClr val="7030A0"/>
                </a:solidFill>
                <a:latin typeface="Calibri"/>
                <a:cs typeface="Calibri"/>
              </a:rPr>
              <a:t>Generative</a:t>
            </a:r>
            <a:r>
              <a:rPr sz="2000" b="1" spc="-8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7030A0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2881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spc="-15" dirty="0"/>
              <a:t>can </a:t>
            </a:r>
            <a:r>
              <a:rPr spc="-20" dirty="0"/>
              <a:t>we </a:t>
            </a:r>
            <a:r>
              <a:rPr spc="-5" dirty="0"/>
              <a:t>do </a:t>
            </a:r>
            <a:r>
              <a:rPr dirty="0"/>
              <a:t>with a </a:t>
            </a:r>
            <a:r>
              <a:rPr spc="-10" dirty="0"/>
              <a:t>discriminative</a:t>
            </a:r>
            <a:r>
              <a:rPr spc="-45" dirty="0"/>
              <a:t> </a:t>
            </a:r>
            <a:r>
              <a:rPr spc="-5" dirty="0"/>
              <a:t>model?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61290">
              <a:lnSpc>
                <a:spcPts val="3000"/>
              </a:lnSpc>
              <a:spcBef>
                <a:spcPts val="500"/>
              </a:spcBef>
            </a:pPr>
            <a:r>
              <a:rPr b="1" spc="-10" dirty="0">
                <a:latin typeface="Calibri"/>
                <a:cs typeface="Calibri"/>
              </a:rPr>
              <a:t>Discriminative </a:t>
            </a:r>
            <a:r>
              <a:rPr b="1" spc="-5" dirty="0">
                <a:latin typeface="Calibri"/>
                <a:cs typeface="Calibri"/>
              </a:rPr>
              <a:t>Model:  </a:t>
            </a:r>
            <a:r>
              <a:rPr spc="-5" dirty="0"/>
              <a:t>Learn </a:t>
            </a:r>
            <a:r>
              <a:rPr dirty="0"/>
              <a:t>a </a:t>
            </a:r>
            <a:r>
              <a:rPr spc="-10" dirty="0"/>
              <a:t>probability  distribution</a:t>
            </a:r>
            <a:r>
              <a:rPr dirty="0"/>
              <a:t> </a:t>
            </a:r>
            <a:r>
              <a:rPr spc="-5" dirty="0"/>
              <a:t>p(y|x)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/>
          </a:p>
          <a:p>
            <a:pPr marL="12700" marR="651510" algn="just">
              <a:lnSpc>
                <a:spcPts val="3000"/>
              </a:lnSpc>
            </a:pPr>
            <a:r>
              <a:rPr b="1" spc="-15" dirty="0">
                <a:latin typeface="Calibri"/>
                <a:cs typeface="Calibri"/>
              </a:rPr>
              <a:t>Generative </a:t>
            </a:r>
            <a:r>
              <a:rPr b="1" spc="-5" dirty="0">
                <a:latin typeface="Calibri"/>
                <a:cs typeface="Calibri"/>
              </a:rPr>
              <a:t>Model</a:t>
            </a:r>
            <a:r>
              <a:rPr spc="-5" dirty="0"/>
              <a:t>:  Learn </a:t>
            </a:r>
            <a:r>
              <a:rPr dirty="0"/>
              <a:t>a </a:t>
            </a:r>
            <a:r>
              <a:rPr spc="-10" dirty="0"/>
              <a:t>probability  distribution</a:t>
            </a:r>
            <a:r>
              <a:rPr spc="-5" dirty="0"/>
              <a:t> p(x)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/>
          </a:p>
          <a:p>
            <a:pPr marL="12700" marR="5080">
              <a:lnSpc>
                <a:spcPts val="3000"/>
              </a:lnSpc>
            </a:pPr>
            <a:r>
              <a:rPr b="1" spc="-5" dirty="0">
                <a:latin typeface="Calibri"/>
                <a:cs typeface="Calibri"/>
              </a:rPr>
              <a:t>Conditional </a:t>
            </a:r>
            <a:r>
              <a:rPr b="1" spc="-15" dirty="0">
                <a:latin typeface="Calibri"/>
                <a:cs typeface="Calibri"/>
              </a:rPr>
              <a:t>Generative  </a:t>
            </a:r>
            <a:r>
              <a:rPr b="1" spc="-5" dirty="0">
                <a:latin typeface="Calibri"/>
                <a:cs typeface="Calibri"/>
              </a:rPr>
              <a:t>Model: </a:t>
            </a:r>
            <a:r>
              <a:rPr spc="-5" dirty="0"/>
              <a:t>Learn p(x|y)</a:t>
            </a:r>
          </a:p>
        </p:txBody>
      </p:sp>
      <p:sp>
        <p:nvSpPr>
          <p:cNvPr id="4" name="object 4"/>
          <p:cNvSpPr/>
          <p:nvPr/>
        </p:nvSpPr>
        <p:spPr>
          <a:xfrm>
            <a:off x="4071585" y="2178413"/>
            <a:ext cx="741680" cy="190500"/>
          </a:xfrm>
          <a:custGeom>
            <a:avLst/>
            <a:gdLst/>
            <a:ahLst/>
            <a:cxnLst/>
            <a:rect l="l" t="t" r="r" b="b"/>
            <a:pathLst>
              <a:path w="741679" h="190500">
                <a:moveTo>
                  <a:pt x="550983" y="0"/>
                </a:moveTo>
                <a:lnTo>
                  <a:pt x="550983" y="190500"/>
                </a:lnTo>
                <a:lnTo>
                  <a:pt x="677984" y="127000"/>
                </a:lnTo>
                <a:lnTo>
                  <a:pt x="582733" y="127000"/>
                </a:lnTo>
                <a:lnTo>
                  <a:pt x="582733" y="63500"/>
                </a:lnTo>
                <a:lnTo>
                  <a:pt x="677981" y="63500"/>
                </a:lnTo>
                <a:lnTo>
                  <a:pt x="550983" y="0"/>
                </a:lnTo>
                <a:close/>
              </a:path>
              <a:path w="741679" h="190500">
                <a:moveTo>
                  <a:pt x="550983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550983" y="127000"/>
                </a:lnTo>
                <a:lnTo>
                  <a:pt x="550983" y="63500"/>
                </a:lnTo>
                <a:close/>
              </a:path>
              <a:path w="741679" h="190500">
                <a:moveTo>
                  <a:pt x="677981" y="63500"/>
                </a:moveTo>
                <a:lnTo>
                  <a:pt x="582733" y="63500"/>
                </a:lnTo>
                <a:lnTo>
                  <a:pt x="582733" y="127000"/>
                </a:lnTo>
                <a:lnTo>
                  <a:pt x="677984" y="127000"/>
                </a:lnTo>
                <a:lnTo>
                  <a:pt x="741483" y="95251"/>
                </a:lnTo>
                <a:lnTo>
                  <a:pt x="677981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66126" y="1804923"/>
            <a:ext cx="4238625" cy="882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Assign </a:t>
            </a:r>
            <a:r>
              <a:rPr sz="2800" spc="-10" dirty="0">
                <a:latin typeface="Calibri"/>
                <a:cs typeface="Calibri"/>
              </a:rPr>
              <a:t>labels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800" spc="-20" dirty="0">
                <a:latin typeface="Calibri"/>
                <a:cs typeface="Calibri"/>
              </a:rPr>
              <a:t>Feature </a:t>
            </a:r>
            <a:r>
              <a:rPr sz="2800" spc="-5" dirty="0">
                <a:latin typeface="Calibri"/>
                <a:cs typeface="Calibri"/>
              </a:rPr>
              <a:t>learning (with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99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What can </a:t>
            </a:r>
            <a:r>
              <a:rPr spc="-20" dirty="0"/>
              <a:t>we </a:t>
            </a:r>
            <a:r>
              <a:rPr spc="-5" dirty="0"/>
              <a:t>do </a:t>
            </a:r>
            <a:r>
              <a:rPr dirty="0"/>
              <a:t>with a </a:t>
            </a:r>
            <a:r>
              <a:rPr spc="-20" dirty="0"/>
              <a:t>generative</a:t>
            </a:r>
            <a:r>
              <a:rPr spc="-30" dirty="0"/>
              <a:t> </a:t>
            </a:r>
            <a:r>
              <a:rPr spc="-5" dirty="0"/>
              <a:t>model?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61290">
              <a:lnSpc>
                <a:spcPts val="3000"/>
              </a:lnSpc>
              <a:spcBef>
                <a:spcPts val="500"/>
              </a:spcBef>
            </a:pPr>
            <a:r>
              <a:rPr b="1" spc="-10" dirty="0">
                <a:latin typeface="Calibri"/>
                <a:cs typeface="Calibri"/>
              </a:rPr>
              <a:t>Discriminative </a:t>
            </a:r>
            <a:r>
              <a:rPr b="1" spc="-5" dirty="0">
                <a:latin typeface="Calibri"/>
                <a:cs typeface="Calibri"/>
              </a:rPr>
              <a:t>Model:  </a:t>
            </a:r>
            <a:r>
              <a:rPr spc="-5" dirty="0"/>
              <a:t>Learn </a:t>
            </a:r>
            <a:r>
              <a:rPr dirty="0"/>
              <a:t>a </a:t>
            </a:r>
            <a:r>
              <a:rPr spc="-10" dirty="0"/>
              <a:t>probability  distribution</a:t>
            </a:r>
            <a:r>
              <a:rPr dirty="0"/>
              <a:t> </a:t>
            </a:r>
            <a:r>
              <a:rPr spc="-5" dirty="0"/>
              <a:t>p(y|x)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/>
          </a:p>
          <a:p>
            <a:pPr marL="12700" marR="651510" algn="just">
              <a:lnSpc>
                <a:spcPts val="3000"/>
              </a:lnSpc>
            </a:pPr>
            <a:r>
              <a:rPr b="1" spc="-15" dirty="0">
                <a:latin typeface="Calibri"/>
                <a:cs typeface="Calibri"/>
              </a:rPr>
              <a:t>Generative </a:t>
            </a:r>
            <a:r>
              <a:rPr b="1" spc="-5" dirty="0">
                <a:latin typeface="Calibri"/>
                <a:cs typeface="Calibri"/>
              </a:rPr>
              <a:t>Model</a:t>
            </a:r>
            <a:r>
              <a:rPr spc="-5" dirty="0"/>
              <a:t>:  Learn </a:t>
            </a:r>
            <a:r>
              <a:rPr dirty="0"/>
              <a:t>a </a:t>
            </a:r>
            <a:r>
              <a:rPr spc="-10" dirty="0"/>
              <a:t>probability  distribution</a:t>
            </a:r>
            <a:r>
              <a:rPr spc="-5" dirty="0"/>
              <a:t> p(x)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/>
          </a:p>
          <a:p>
            <a:pPr marL="12700" marR="5080">
              <a:lnSpc>
                <a:spcPts val="3000"/>
              </a:lnSpc>
            </a:pPr>
            <a:r>
              <a:rPr b="1" spc="-5" dirty="0">
                <a:latin typeface="Calibri"/>
                <a:cs typeface="Calibri"/>
              </a:rPr>
              <a:t>Conditional </a:t>
            </a:r>
            <a:r>
              <a:rPr b="1" spc="-15" dirty="0">
                <a:latin typeface="Calibri"/>
                <a:cs typeface="Calibri"/>
              </a:rPr>
              <a:t>Generative  </a:t>
            </a:r>
            <a:r>
              <a:rPr b="1" spc="-5" dirty="0">
                <a:latin typeface="Calibri"/>
                <a:cs typeface="Calibri"/>
              </a:rPr>
              <a:t>Model: </a:t>
            </a:r>
            <a:r>
              <a:rPr spc="-5" dirty="0"/>
              <a:t>Learn p(x|y)</a:t>
            </a:r>
          </a:p>
        </p:txBody>
      </p:sp>
      <p:sp>
        <p:nvSpPr>
          <p:cNvPr id="4" name="object 4"/>
          <p:cNvSpPr/>
          <p:nvPr/>
        </p:nvSpPr>
        <p:spPr>
          <a:xfrm>
            <a:off x="4071585" y="2178413"/>
            <a:ext cx="741680" cy="190500"/>
          </a:xfrm>
          <a:custGeom>
            <a:avLst/>
            <a:gdLst/>
            <a:ahLst/>
            <a:cxnLst/>
            <a:rect l="l" t="t" r="r" b="b"/>
            <a:pathLst>
              <a:path w="741679" h="190500">
                <a:moveTo>
                  <a:pt x="550983" y="0"/>
                </a:moveTo>
                <a:lnTo>
                  <a:pt x="550983" y="190500"/>
                </a:lnTo>
                <a:lnTo>
                  <a:pt x="677984" y="127000"/>
                </a:lnTo>
                <a:lnTo>
                  <a:pt x="582733" y="127000"/>
                </a:lnTo>
                <a:lnTo>
                  <a:pt x="582733" y="63500"/>
                </a:lnTo>
                <a:lnTo>
                  <a:pt x="677981" y="63500"/>
                </a:lnTo>
                <a:lnTo>
                  <a:pt x="550983" y="0"/>
                </a:lnTo>
                <a:close/>
              </a:path>
              <a:path w="741679" h="190500">
                <a:moveTo>
                  <a:pt x="550983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550983" y="127000"/>
                </a:lnTo>
                <a:lnTo>
                  <a:pt x="550983" y="63500"/>
                </a:lnTo>
                <a:close/>
              </a:path>
              <a:path w="741679" h="190500">
                <a:moveTo>
                  <a:pt x="677981" y="63500"/>
                </a:moveTo>
                <a:lnTo>
                  <a:pt x="582733" y="63500"/>
                </a:lnTo>
                <a:lnTo>
                  <a:pt x="582733" y="127000"/>
                </a:lnTo>
                <a:lnTo>
                  <a:pt x="677984" y="127000"/>
                </a:lnTo>
                <a:lnTo>
                  <a:pt x="741483" y="95251"/>
                </a:lnTo>
                <a:lnTo>
                  <a:pt x="677981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66126" y="1804923"/>
            <a:ext cx="4733290" cy="2793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Assign </a:t>
            </a:r>
            <a:r>
              <a:rPr sz="2800" spc="-10" dirty="0">
                <a:latin typeface="Calibri"/>
                <a:cs typeface="Calibri"/>
              </a:rPr>
              <a:t>labels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800" spc="-20" dirty="0">
                <a:latin typeface="Calibri"/>
                <a:cs typeface="Calibri"/>
              </a:rPr>
              <a:t>Feature </a:t>
            </a:r>
            <a:r>
              <a:rPr sz="2800" spc="-5" dirty="0">
                <a:latin typeface="Calibri"/>
                <a:cs typeface="Calibri"/>
              </a:rPr>
              <a:t>learning (with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Detect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outliers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290"/>
              </a:lnSpc>
              <a:spcBef>
                <a:spcPts val="215"/>
              </a:spcBef>
            </a:pPr>
            <a:r>
              <a:rPr sz="2800" spc="-20" dirty="0">
                <a:latin typeface="Calibri"/>
                <a:cs typeface="Calibri"/>
              </a:rPr>
              <a:t>Feature </a:t>
            </a:r>
            <a:r>
              <a:rPr sz="2800" spc="-5" dirty="0">
                <a:latin typeface="Calibri"/>
                <a:cs typeface="Calibri"/>
              </a:rPr>
              <a:t>learning (without labels)  Sample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b="1" spc="-20" dirty="0">
                <a:latin typeface="Calibri"/>
                <a:cs typeface="Calibri"/>
              </a:rPr>
              <a:t>generate </a:t>
            </a: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71585" y="3885293"/>
            <a:ext cx="741680" cy="190500"/>
          </a:xfrm>
          <a:custGeom>
            <a:avLst/>
            <a:gdLst/>
            <a:ahLst/>
            <a:cxnLst/>
            <a:rect l="l" t="t" r="r" b="b"/>
            <a:pathLst>
              <a:path w="741679" h="190500">
                <a:moveTo>
                  <a:pt x="550983" y="0"/>
                </a:moveTo>
                <a:lnTo>
                  <a:pt x="550983" y="190500"/>
                </a:lnTo>
                <a:lnTo>
                  <a:pt x="677983" y="127000"/>
                </a:lnTo>
                <a:lnTo>
                  <a:pt x="582733" y="127000"/>
                </a:lnTo>
                <a:lnTo>
                  <a:pt x="582733" y="63500"/>
                </a:lnTo>
                <a:lnTo>
                  <a:pt x="677983" y="63500"/>
                </a:lnTo>
                <a:lnTo>
                  <a:pt x="550983" y="0"/>
                </a:lnTo>
                <a:close/>
              </a:path>
              <a:path w="741679" h="190500">
                <a:moveTo>
                  <a:pt x="550983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550983" y="127000"/>
                </a:lnTo>
                <a:lnTo>
                  <a:pt x="550983" y="63500"/>
                </a:lnTo>
                <a:close/>
              </a:path>
              <a:path w="741679" h="190500">
                <a:moveTo>
                  <a:pt x="677983" y="63500"/>
                </a:moveTo>
                <a:lnTo>
                  <a:pt x="582733" y="63500"/>
                </a:lnTo>
                <a:lnTo>
                  <a:pt x="582733" y="127000"/>
                </a:lnTo>
                <a:lnTo>
                  <a:pt x="677983" y="127000"/>
                </a:lnTo>
                <a:lnTo>
                  <a:pt x="741483" y="95250"/>
                </a:lnTo>
                <a:lnTo>
                  <a:pt x="677983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3092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Midterm </a:t>
            </a:r>
            <a:r>
              <a:rPr spc="-15" dirty="0"/>
              <a:t>Grades</a:t>
            </a:r>
            <a:r>
              <a:rPr spc="-65" dirty="0"/>
              <a:t> </a:t>
            </a:r>
            <a:r>
              <a:rPr spc="-15" dirty="0"/>
              <a:t>Released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70356"/>
            <a:ext cx="10336530" cy="3342004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Midterm </a:t>
            </a:r>
            <a:r>
              <a:rPr sz="2800" spc="-15" dirty="0">
                <a:latin typeface="Calibri"/>
                <a:cs typeface="Calibri"/>
              </a:rPr>
              <a:t>grades </a:t>
            </a:r>
            <a:r>
              <a:rPr sz="2800" spc="-10" dirty="0">
                <a:latin typeface="Calibri"/>
                <a:cs typeface="Calibri"/>
              </a:rPr>
              <a:t>released </a:t>
            </a:r>
            <a:r>
              <a:rPr sz="2800" b="1" spc="-5" dirty="0">
                <a:latin typeface="Calibri"/>
                <a:cs typeface="Calibri"/>
              </a:rPr>
              <a:t>on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Gradescope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Mean </a:t>
            </a:r>
            <a:r>
              <a:rPr sz="2800" spc="-15" dirty="0">
                <a:latin typeface="Calibri"/>
                <a:cs typeface="Calibri"/>
              </a:rPr>
              <a:t>score: </a:t>
            </a:r>
            <a:r>
              <a:rPr sz="2800" dirty="0">
                <a:latin typeface="Calibri"/>
                <a:cs typeface="Calibri"/>
              </a:rPr>
              <a:t>77.5 </a:t>
            </a:r>
            <a:r>
              <a:rPr sz="2800" spc="-20" dirty="0">
                <a:latin typeface="Calibri"/>
                <a:cs typeface="Calibri"/>
              </a:rPr>
              <a:t>(std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12.3)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420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5" dirty="0">
                <a:latin typeface="Calibri"/>
                <a:cs typeface="Calibri"/>
              </a:rPr>
              <a:t>you </a:t>
            </a:r>
            <a:r>
              <a:rPr sz="2800" spc="-5" dirty="0">
                <a:latin typeface="Calibri"/>
                <a:cs typeface="Calibri"/>
              </a:rPr>
              <a:t>think </a:t>
            </a:r>
            <a:r>
              <a:rPr sz="2800" spc="-10" dirty="0">
                <a:latin typeface="Calibri"/>
                <a:cs typeface="Calibri"/>
              </a:rPr>
              <a:t>there </a:t>
            </a:r>
            <a:r>
              <a:rPr sz="2800" spc="-15" dirty="0">
                <a:latin typeface="Calibri"/>
                <a:cs typeface="Calibri"/>
              </a:rPr>
              <a:t>was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spc="-15" dirty="0">
                <a:latin typeface="Calibri"/>
                <a:cs typeface="Calibri"/>
              </a:rPr>
              <a:t>error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5" dirty="0">
                <a:latin typeface="Calibri"/>
                <a:cs typeface="Calibri"/>
              </a:rPr>
              <a:t>grading </a:t>
            </a:r>
            <a:r>
              <a:rPr sz="2800" spc="-10" dirty="0">
                <a:latin typeface="Calibri"/>
                <a:cs typeface="Calibri"/>
              </a:rPr>
              <a:t>your </a:t>
            </a:r>
            <a:r>
              <a:rPr sz="2800" spc="-25" dirty="0">
                <a:latin typeface="Calibri"/>
                <a:cs typeface="Calibri"/>
              </a:rPr>
              <a:t>exam, </a:t>
            </a:r>
            <a:r>
              <a:rPr sz="2800" dirty="0">
                <a:latin typeface="Calibri"/>
                <a:cs typeface="Calibri"/>
              </a:rPr>
              <a:t>submit a </a:t>
            </a:r>
            <a:r>
              <a:rPr sz="2800" spc="-20" dirty="0">
                <a:latin typeface="Calibri"/>
                <a:cs typeface="Calibri"/>
              </a:rPr>
              <a:t>regrade  </a:t>
            </a:r>
            <a:r>
              <a:rPr sz="2800" spc="-15" dirty="0">
                <a:latin typeface="Calibri"/>
                <a:cs typeface="Calibri"/>
              </a:rPr>
              <a:t>request </a:t>
            </a:r>
            <a:r>
              <a:rPr sz="2800" spc="-5" dirty="0">
                <a:latin typeface="Calibri"/>
                <a:cs typeface="Calibri"/>
              </a:rPr>
              <a:t>via </a:t>
            </a:r>
            <a:r>
              <a:rPr sz="2800" spc="-15" dirty="0">
                <a:latin typeface="Calibri"/>
                <a:cs typeface="Calibri"/>
              </a:rPr>
              <a:t>Gradescope </a:t>
            </a:r>
            <a:r>
              <a:rPr sz="2800" spc="-5" dirty="0">
                <a:latin typeface="Calibri"/>
                <a:cs typeface="Calibri"/>
              </a:rPr>
              <a:t>by </a:t>
            </a:r>
            <a:r>
              <a:rPr sz="2800" b="1" spc="-50" dirty="0">
                <a:latin typeface="Calibri"/>
                <a:cs typeface="Calibri"/>
              </a:rPr>
              <a:t>Tuesday, </a:t>
            </a:r>
            <a:r>
              <a:rPr sz="2800" b="1" spc="-10" dirty="0">
                <a:latin typeface="Calibri"/>
                <a:cs typeface="Calibri"/>
              </a:rPr>
              <a:t>November</a:t>
            </a:r>
            <a:r>
              <a:rPr sz="2800" b="1" spc="9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17</a:t>
            </a:r>
            <a:endParaRPr sz="2800">
              <a:latin typeface="Calibri"/>
              <a:cs typeface="Calibri"/>
            </a:endParaRPr>
          </a:p>
          <a:p>
            <a:pPr marL="241300" marR="284480" indent="-228600">
              <a:lnSpc>
                <a:spcPts val="3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After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20" dirty="0">
                <a:latin typeface="Calibri"/>
                <a:cs typeface="Calibri"/>
              </a:rPr>
              <a:t>regrades </a:t>
            </a:r>
            <a:r>
              <a:rPr sz="2800" spc="-15" dirty="0">
                <a:latin typeface="Calibri"/>
                <a:cs typeface="Calibri"/>
              </a:rPr>
              <a:t>are finalized, </a:t>
            </a:r>
            <a:r>
              <a:rPr sz="2800" spc="-10" dirty="0">
                <a:latin typeface="Calibri"/>
                <a:cs typeface="Calibri"/>
              </a:rPr>
              <a:t>we’ll copy </a:t>
            </a:r>
            <a:r>
              <a:rPr sz="2800" spc="-5" dirty="0">
                <a:latin typeface="Calibri"/>
                <a:cs typeface="Calibri"/>
              </a:rPr>
              <a:t>the final </a:t>
            </a:r>
            <a:r>
              <a:rPr sz="2800" spc="-30" dirty="0">
                <a:latin typeface="Calibri"/>
                <a:cs typeface="Calibri"/>
              </a:rPr>
              <a:t>exam </a:t>
            </a:r>
            <a:r>
              <a:rPr sz="2800" spc="-15" dirty="0">
                <a:latin typeface="Calibri"/>
                <a:cs typeface="Calibri"/>
              </a:rPr>
              <a:t>grades over  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Canvas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99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What can </a:t>
            </a:r>
            <a:r>
              <a:rPr spc="-20" dirty="0"/>
              <a:t>we </a:t>
            </a:r>
            <a:r>
              <a:rPr spc="-5" dirty="0"/>
              <a:t>do </a:t>
            </a:r>
            <a:r>
              <a:rPr dirty="0"/>
              <a:t>with a </a:t>
            </a:r>
            <a:r>
              <a:rPr spc="-20" dirty="0"/>
              <a:t>generative</a:t>
            </a:r>
            <a:r>
              <a:rPr spc="-30" dirty="0"/>
              <a:t> </a:t>
            </a:r>
            <a:r>
              <a:rPr spc="-5" dirty="0"/>
              <a:t>model?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61290">
              <a:lnSpc>
                <a:spcPts val="3000"/>
              </a:lnSpc>
              <a:spcBef>
                <a:spcPts val="500"/>
              </a:spcBef>
            </a:pPr>
            <a:r>
              <a:rPr b="1" spc="-10" dirty="0">
                <a:latin typeface="Calibri"/>
                <a:cs typeface="Calibri"/>
              </a:rPr>
              <a:t>Discriminative </a:t>
            </a:r>
            <a:r>
              <a:rPr b="1" spc="-5" dirty="0">
                <a:latin typeface="Calibri"/>
                <a:cs typeface="Calibri"/>
              </a:rPr>
              <a:t>Model:  </a:t>
            </a:r>
            <a:r>
              <a:rPr spc="-5" dirty="0"/>
              <a:t>Learn </a:t>
            </a:r>
            <a:r>
              <a:rPr dirty="0"/>
              <a:t>a </a:t>
            </a:r>
            <a:r>
              <a:rPr spc="-10" dirty="0"/>
              <a:t>probability  distribution</a:t>
            </a:r>
            <a:r>
              <a:rPr dirty="0"/>
              <a:t> </a:t>
            </a:r>
            <a:r>
              <a:rPr spc="-5" dirty="0"/>
              <a:t>p(y|x)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/>
          </a:p>
          <a:p>
            <a:pPr marL="12700" marR="651510" algn="just">
              <a:lnSpc>
                <a:spcPts val="3000"/>
              </a:lnSpc>
            </a:pPr>
            <a:r>
              <a:rPr b="1" spc="-15" dirty="0">
                <a:latin typeface="Calibri"/>
                <a:cs typeface="Calibri"/>
              </a:rPr>
              <a:t>Generative </a:t>
            </a:r>
            <a:r>
              <a:rPr b="1" spc="-5" dirty="0">
                <a:latin typeface="Calibri"/>
                <a:cs typeface="Calibri"/>
              </a:rPr>
              <a:t>Model</a:t>
            </a:r>
            <a:r>
              <a:rPr spc="-5" dirty="0"/>
              <a:t>:  Learn </a:t>
            </a:r>
            <a:r>
              <a:rPr dirty="0"/>
              <a:t>a </a:t>
            </a:r>
            <a:r>
              <a:rPr spc="-10" dirty="0"/>
              <a:t>probability  distribution</a:t>
            </a:r>
            <a:r>
              <a:rPr spc="-5" dirty="0"/>
              <a:t> p(x)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/>
          </a:p>
          <a:p>
            <a:pPr marL="12700" marR="5080">
              <a:lnSpc>
                <a:spcPts val="3000"/>
              </a:lnSpc>
            </a:pPr>
            <a:r>
              <a:rPr b="1" spc="-5" dirty="0">
                <a:latin typeface="Calibri"/>
                <a:cs typeface="Calibri"/>
              </a:rPr>
              <a:t>Conditional </a:t>
            </a:r>
            <a:r>
              <a:rPr b="1" spc="-15" dirty="0">
                <a:latin typeface="Calibri"/>
                <a:cs typeface="Calibri"/>
              </a:rPr>
              <a:t>Generative  </a:t>
            </a:r>
            <a:r>
              <a:rPr b="1" spc="-5" dirty="0">
                <a:latin typeface="Calibri"/>
                <a:cs typeface="Calibri"/>
              </a:rPr>
              <a:t>Model: </a:t>
            </a:r>
            <a:r>
              <a:rPr spc="-5" dirty="0"/>
              <a:t>Learn p(x|y)</a:t>
            </a:r>
          </a:p>
        </p:txBody>
      </p:sp>
      <p:sp>
        <p:nvSpPr>
          <p:cNvPr id="4" name="object 4"/>
          <p:cNvSpPr/>
          <p:nvPr/>
        </p:nvSpPr>
        <p:spPr>
          <a:xfrm>
            <a:off x="4071585" y="2178413"/>
            <a:ext cx="741680" cy="190500"/>
          </a:xfrm>
          <a:custGeom>
            <a:avLst/>
            <a:gdLst/>
            <a:ahLst/>
            <a:cxnLst/>
            <a:rect l="l" t="t" r="r" b="b"/>
            <a:pathLst>
              <a:path w="741679" h="190500">
                <a:moveTo>
                  <a:pt x="550983" y="0"/>
                </a:moveTo>
                <a:lnTo>
                  <a:pt x="550983" y="190500"/>
                </a:lnTo>
                <a:lnTo>
                  <a:pt x="677984" y="127000"/>
                </a:lnTo>
                <a:lnTo>
                  <a:pt x="582733" y="127000"/>
                </a:lnTo>
                <a:lnTo>
                  <a:pt x="582733" y="63500"/>
                </a:lnTo>
                <a:lnTo>
                  <a:pt x="677981" y="63500"/>
                </a:lnTo>
                <a:lnTo>
                  <a:pt x="550983" y="0"/>
                </a:lnTo>
                <a:close/>
              </a:path>
              <a:path w="741679" h="190500">
                <a:moveTo>
                  <a:pt x="550983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550983" y="127000"/>
                </a:lnTo>
                <a:lnTo>
                  <a:pt x="550983" y="63500"/>
                </a:lnTo>
                <a:close/>
              </a:path>
              <a:path w="741679" h="190500">
                <a:moveTo>
                  <a:pt x="677981" y="63500"/>
                </a:moveTo>
                <a:lnTo>
                  <a:pt x="582733" y="63500"/>
                </a:lnTo>
                <a:lnTo>
                  <a:pt x="582733" y="127000"/>
                </a:lnTo>
                <a:lnTo>
                  <a:pt x="677984" y="127000"/>
                </a:lnTo>
                <a:lnTo>
                  <a:pt x="741483" y="95251"/>
                </a:lnTo>
                <a:lnTo>
                  <a:pt x="677981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66126" y="1804923"/>
            <a:ext cx="6800215" cy="407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Assign </a:t>
            </a:r>
            <a:r>
              <a:rPr sz="2800" spc="-10" dirty="0">
                <a:latin typeface="Calibri"/>
                <a:cs typeface="Calibri"/>
              </a:rPr>
              <a:t>labels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800" spc="-20" dirty="0">
                <a:latin typeface="Calibri"/>
                <a:cs typeface="Calibri"/>
              </a:rPr>
              <a:t>Feature </a:t>
            </a:r>
            <a:r>
              <a:rPr sz="2800" spc="-5" dirty="0">
                <a:latin typeface="Calibri"/>
                <a:cs typeface="Calibri"/>
              </a:rPr>
              <a:t>learning (with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Detect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outliers</a:t>
            </a:r>
            <a:endParaRPr sz="2800">
              <a:latin typeface="Calibri"/>
              <a:cs typeface="Calibri"/>
            </a:endParaRPr>
          </a:p>
          <a:p>
            <a:pPr marL="12700" marR="2075180">
              <a:lnSpc>
                <a:spcPts val="3290"/>
              </a:lnSpc>
              <a:spcBef>
                <a:spcPts val="215"/>
              </a:spcBef>
            </a:pPr>
            <a:r>
              <a:rPr sz="2800" spc="-20" dirty="0">
                <a:latin typeface="Calibri"/>
                <a:cs typeface="Calibri"/>
              </a:rPr>
              <a:t>Feature </a:t>
            </a:r>
            <a:r>
              <a:rPr sz="2800" spc="-5" dirty="0">
                <a:latin typeface="Calibri"/>
                <a:cs typeface="Calibri"/>
              </a:rPr>
              <a:t>learning (without labels)  Sample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b="1" spc="-20" dirty="0">
                <a:latin typeface="Calibri"/>
                <a:cs typeface="Calibri"/>
              </a:rPr>
              <a:t>generate </a:t>
            </a: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2800" dirty="0">
                <a:latin typeface="Calibri"/>
                <a:cs typeface="Calibri"/>
              </a:rPr>
              <a:t>Assign </a:t>
            </a:r>
            <a:r>
              <a:rPr sz="2800" spc="-5" dirty="0">
                <a:latin typeface="Calibri"/>
                <a:cs typeface="Calibri"/>
              </a:rPr>
              <a:t>labels, while </a:t>
            </a:r>
            <a:r>
              <a:rPr sz="2800" spc="-10" dirty="0">
                <a:latin typeface="Calibri"/>
                <a:cs typeface="Calibri"/>
              </a:rPr>
              <a:t>rejecting outliers!  </a:t>
            </a:r>
            <a:r>
              <a:rPr sz="2800" spc="-20" dirty="0">
                <a:latin typeface="Calibri"/>
                <a:cs typeface="Calibri"/>
              </a:rPr>
              <a:t>Generate </a:t>
            </a:r>
            <a:r>
              <a:rPr sz="2800" spc="-10" dirty="0">
                <a:latin typeface="Calibri"/>
                <a:cs typeface="Calibri"/>
              </a:rPr>
              <a:t>new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10" dirty="0">
                <a:latin typeface="Calibri"/>
                <a:cs typeface="Calibri"/>
              </a:rPr>
              <a:t>conditioned </a:t>
            </a:r>
            <a:r>
              <a:rPr sz="2800" spc="-5" dirty="0">
                <a:latin typeface="Calibri"/>
                <a:cs typeface="Calibri"/>
              </a:rPr>
              <a:t>on input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labels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71585" y="3885293"/>
            <a:ext cx="741680" cy="190500"/>
          </a:xfrm>
          <a:custGeom>
            <a:avLst/>
            <a:gdLst/>
            <a:ahLst/>
            <a:cxnLst/>
            <a:rect l="l" t="t" r="r" b="b"/>
            <a:pathLst>
              <a:path w="741679" h="190500">
                <a:moveTo>
                  <a:pt x="550983" y="0"/>
                </a:moveTo>
                <a:lnTo>
                  <a:pt x="550983" y="190500"/>
                </a:lnTo>
                <a:lnTo>
                  <a:pt x="677983" y="127000"/>
                </a:lnTo>
                <a:lnTo>
                  <a:pt x="582733" y="127000"/>
                </a:lnTo>
                <a:lnTo>
                  <a:pt x="582733" y="63500"/>
                </a:lnTo>
                <a:lnTo>
                  <a:pt x="677983" y="63500"/>
                </a:lnTo>
                <a:lnTo>
                  <a:pt x="550983" y="0"/>
                </a:lnTo>
                <a:close/>
              </a:path>
              <a:path w="741679" h="190500">
                <a:moveTo>
                  <a:pt x="550983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550983" y="127000"/>
                </a:lnTo>
                <a:lnTo>
                  <a:pt x="550983" y="63500"/>
                </a:lnTo>
                <a:close/>
              </a:path>
              <a:path w="741679" h="190500">
                <a:moveTo>
                  <a:pt x="677983" y="63500"/>
                </a:moveTo>
                <a:lnTo>
                  <a:pt x="582733" y="63500"/>
                </a:lnTo>
                <a:lnTo>
                  <a:pt x="582733" y="127000"/>
                </a:lnTo>
                <a:lnTo>
                  <a:pt x="677983" y="127000"/>
                </a:lnTo>
                <a:lnTo>
                  <a:pt x="741483" y="95250"/>
                </a:lnTo>
                <a:lnTo>
                  <a:pt x="677983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1585" y="5417606"/>
            <a:ext cx="741680" cy="190500"/>
          </a:xfrm>
          <a:custGeom>
            <a:avLst/>
            <a:gdLst/>
            <a:ahLst/>
            <a:cxnLst/>
            <a:rect l="l" t="t" r="r" b="b"/>
            <a:pathLst>
              <a:path w="741679" h="190500">
                <a:moveTo>
                  <a:pt x="550983" y="126999"/>
                </a:moveTo>
                <a:lnTo>
                  <a:pt x="550983" y="190499"/>
                </a:lnTo>
                <a:lnTo>
                  <a:pt x="677983" y="126999"/>
                </a:lnTo>
                <a:lnTo>
                  <a:pt x="550983" y="126999"/>
                </a:lnTo>
                <a:close/>
              </a:path>
              <a:path w="741679" h="190500">
                <a:moveTo>
                  <a:pt x="550983" y="63499"/>
                </a:moveTo>
                <a:lnTo>
                  <a:pt x="550983" y="126999"/>
                </a:lnTo>
                <a:lnTo>
                  <a:pt x="582733" y="126999"/>
                </a:lnTo>
                <a:lnTo>
                  <a:pt x="582733" y="63499"/>
                </a:lnTo>
                <a:lnTo>
                  <a:pt x="550983" y="63499"/>
                </a:lnTo>
                <a:close/>
              </a:path>
              <a:path w="741679" h="190500">
                <a:moveTo>
                  <a:pt x="550983" y="0"/>
                </a:moveTo>
                <a:lnTo>
                  <a:pt x="550983" y="63499"/>
                </a:lnTo>
                <a:lnTo>
                  <a:pt x="582733" y="63499"/>
                </a:lnTo>
                <a:lnTo>
                  <a:pt x="582733" y="126999"/>
                </a:lnTo>
                <a:lnTo>
                  <a:pt x="677985" y="126998"/>
                </a:lnTo>
                <a:lnTo>
                  <a:pt x="741483" y="95249"/>
                </a:lnTo>
                <a:lnTo>
                  <a:pt x="550983" y="0"/>
                </a:lnTo>
                <a:close/>
              </a:path>
              <a:path w="741679" h="190500">
                <a:moveTo>
                  <a:pt x="0" y="63498"/>
                </a:moveTo>
                <a:lnTo>
                  <a:pt x="0" y="126998"/>
                </a:lnTo>
                <a:lnTo>
                  <a:pt x="550983" y="126999"/>
                </a:lnTo>
                <a:lnTo>
                  <a:pt x="550983" y="63499"/>
                </a:lnTo>
                <a:lnTo>
                  <a:pt x="0" y="6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587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Taxonomy </a:t>
            </a:r>
            <a:r>
              <a:rPr dirty="0"/>
              <a:t>of </a:t>
            </a:r>
            <a:r>
              <a:rPr spc="-20" dirty="0"/>
              <a:t>Generative</a:t>
            </a:r>
            <a:r>
              <a:rPr spc="25" dirty="0"/>
              <a:t> </a:t>
            </a:r>
            <a:r>
              <a:rPr spc="-5" dirty="0"/>
              <a:t>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3823" y="6093740"/>
            <a:ext cx="6064885" cy="22732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latin typeface="Calibri"/>
                <a:cs typeface="Calibri"/>
              </a:rPr>
              <a:t>Figure adapted </a:t>
            </a:r>
            <a:r>
              <a:rPr sz="1300" dirty="0">
                <a:latin typeface="Calibri"/>
                <a:cs typeface="Calibri"/>
              </a:rPr>
              <a:t>from </a:t>
            </a:r>
            <a:r>
              <a:rPr sz="1300" spc="5" dirty="0">
                <a:latin typeface="Calibri"/>
                <a:cs typeface="Calibri"/>
              </a:rPr>
              <a:t>Ian </a:t>
            </a:r>
            <a:r>
              <a:rPr sz="1300" spc="-5" dirty="0">
                <a:latin typeface="Calibri"/>
                <a:cs typeface="Calibri"/>
              </a:rPr>
              <a:t>Goodfellow, Tutorial </a:t>
            </a:r>
            <a:r>
              <a:rPr sz="1300" spc="5" dirty="0">
                <a:latin typeface="Calibri"/>
                <a:cs typeface="Calibri"/>
              </a:rPr>
              <a:t>on </a:t>
            </a:r>
            <a:r>
              <a:rPr sz="1300" dirty="0">
                <a:latin typeface="Calibri"/>
                <a:cs typeface="Calibri"/>
              </a:rPr>
              <a:t>Generative </a:t>
            </a:r>
            <a:r>
              <a:rPr sz="1300" spc="5" dirty="0">
                <a:latin typeface="Calibri"/>
                <a:cs typeface="Calibri"/>
              </a:rPr>
              <a:t>Adversarial Networks,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2017.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7226" y="1385506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415"/>
              </a:spcBef>
            </a:pPr>
            <a:r>
              <a:rPr sz="2400" b="1" spc="-15" dirty="0">
                <a:latin typeface="Calibri"/>
                <a:cs typeface="Calibri"/>
              </a:rPr>
              <a:t>Generative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587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Taxonomy </a:t>
            </a:r>
            <a:r>
              <a:rPr dirty="0"/>
              <a:t>of </a:t>
            </a:r>
            <a:r>
              <a:rPr spc="-20" dirty="0"/>
              <a:t>Generative</a:t>
            </a:r>
            <a:r>
              <a:rPr spc="2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7226" y="1385506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415"/>
              </a:spcBef>
            </a:pPr>
            <a:r>
              <a:rPr sz="2400" b="1" spc="-15" dirty="0">
                <a:latin typeface="Calibri"/>
                <a:cs typeface="Calibri"/>
              </a:rPr>
              <a:t>Generative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969" y="2319229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latin typeface="Calibri"/>
                <a:cs typeface="Calibri"/>
              </a:rPr>
              <a:t>Explicit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6544" y="2324263"/>
            <a:ext cx="222123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15"/>
              </a:spcBef>
            </a:pPr>
            <a:r>
              <a:rPr sz="2400" spc="-5" dirty="0">
                <a:latin typeface="Calibri"/>
                <a:cs typeface="Calibri"/>
              </a:rPr>
              <a:t>Implicit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5559" y="1900714"/>
            <a:ext cx="2740025" cy="445134"/>
          </a:xfrm>
          <a:custGeom>
            <a:avLst/>
            <a:gdLst/>
            <a:ahLst/>
            <a:cxnLst/>
            <a:rect l="l" t="t" r="r" b="b"/>
            <a:pathLst>
              <a:path w="2740025" h="445135">
                <a:moveTo>
                  <a:pt x="69733" y="369572"/>
                </a:moveTo>
                <a:lnTo>
                  <a:pt x="0" y="418514"/>
                </a:lnTo>
                <a:lnTo>
                  <a:pt x="80992" y="444935"/>
                </a:lnTo>
                <a:lnTo>
                  <a:pt x="77050" y="418550"/>
                </a:lnTo>
                <a:lnTo>
                  <a:pt x="64218" y="418550"/>
                </a:lnTo>
                <a:lnTo>
                  <a:pt x="61403" y="399708"/>
                </a:lnTo>
                <a:lnTo>
                  <a:pt x="73955" y="397832"/>
                </a:lnTo>
                <a:lnTo>
                  <a:pt x="69733" y="369572"/>
                </a:lnTo>
                <a:close/>
              </a:path>
              <a:path w="2740025" h="445135">
                <a:moveTo>
                  <a:pt x="73955" y="397832"/>
                </a:moveTo>
                <a:lnTo>
                  <a:pt x="61403" y="399708"/>
                </a:lnTo>
                <a:lnTo>
                  <a:pt x="64218" y="418550"/>
                </a:lnTo>
                <a:lnTo>
                  <a:pt x="76770" y="416674"/>
                </a:lnTo>
                <a:lnTo>
                  <a:pt x="73955" y="397832"/>
                </a:lnTo>
                <a:close/>
              </a:path>
              <a:path w="2740025" h="445135">
                <a:moveTo>
                  <a:pt x="76770" y="416674"/>
                </a:moveTo>
                <a:lnTo>
                  <a:pt x="64218" y="418550"/>
                </a:lnTo>
                <a:lnTo>
                  <a:pt x="77050" y="418550"/>
                </a:lnTo>
                <a:lnTo>
                  <a:pt x="76770" y="416674"/>
                </a:lnTo>
                <a:close/>
              </a:path>
              <a:path w="2740025" h="445135">
                <a:moveTo>
                  <a:pt x="2736679" y="0"/>
                </a:moveTo>
                <a:lnTo>
                  <a:pt x="73955" y="397832"/>
                </a:lnTo>
                <a:lnTo>
                  <a:pt x="76770" y="416674"/>
                </a:lnTo>
                <a:lnTo>
                  <a:pt x="2739494" y="18841"/>
                </a:lnTo>
                <a:lnTo>
                  <a:pt x="27366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5174" y="1900786"/>
            <a:ext cx="2371725" cy="448309"/>
          </a:xfrm>
          <a:custGeom>
            <a:avLst/>
            <a:gdLst/>
            <a:ahLst/>
            <a:cxnLst/>
            <a:rect l="l" t="t" r="r" b="b"/>
            <a:pathLst>
              <a:path w="2371725" h="448310">
                <a:moveTo>
                  <a:pt x="2294977" y="419745"/>
                </a:moveTo>
                <a:lnTo>
                  <a:pt x="2290058" y="447894"/>
                </a:lnTo>
                <a:lnTo>
                  <a:pt x="2371679" y="423477"/>
                </a:lnTo>
                <a:lnTo>
                  <a:pt x="2369586" y="421930"/>
                </a:lnTo>
                <a:lnTo>
                  <a:pt x="2307487" y="421930"/>
                </a:lnTo>
                <a:lnTo>
                  <a:pt x="2294977" y="419745"/>
                </a:lnTo>
                <a:close/>
              </a:path>
              <a:path w="2371725" h="448310">
                <a:moveTo>
                  <a:pt x="2298256" y="400979"/>
                </a:moveTo>
                <a:lnTo>
                  <a:pt x="2294977" y="419745"/>
                </a:lnTo>
                <a:lnTo>
                  <a:pt x="2307487" y="421930"/>
                </a:lnTo>
                <a:lnTo>
                  <a:pt x="2310766" y="403165"/>
                </a:lnTo>
                <a:lnTo>
                  <a:pt x="2298256" y="400979"/>
                </a:lnTo>
                <a:close/>
              </a:path>
              <a:path w="2371725" h="448310">
                <a:moveTo>
                  <a:pt x="2303174" y="372831"/>
                </a:moveTo>
                <a:lnTo>
                  <a:pt x="2298256" y="400979"/>
                </a:lnTo>
                <a:lnTo>
                  <a:pt x="2310766" y="403165"/>
                </a:lnTo>
                <a:lnTo>
                  <a:pt x="2307487" y="421930"/>
                </a:lnTo>
                <a:lnTo>
                  <a:pt x="2369586" y="421930"/>
                </a:lnTo>
                <a:lnTo>
                  <a:pt x="2303174" y="372831"/>
                </a:lnTo>
                <a:close/>
              </a:path>
              <a:path w="2371725" h="448310">
                <a:moveTo>
                  <a:pt x="3279" y="0"/>
                </a:moveTo>
                <a:lnTo>
                  <a:pt x="0" y="18765"/>
                </a:lnTo>
                <a:lnTo>
                  <a:pt x="2294977" y="419745"/>
                </a:lnTo>
                <a:lnTo>
                  <a:pt x="2298256" y="400979"/>
                </a:lnTo>
                <a:lnTo>
                  <a:pt x="32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88472" y="1014476"/>
            <a:ext cx="313626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Model does not </a:t>
            </a:r>
            <a:r>
              <a:rPr sz="2400" spc="-10" dirty="0">
                <a:latin typeface="Calibri"/>
                <a:cs typeface="Calibri"/>
              </a:rPr>
              <a:t>explicitly  compute </a:t>
            </a:r>
            <a:r>
              <a:rPr sz="2400" spc="-5" dirty="0">
                <a:latin typeface="Calibri"/>
                <a:cs typeface="Calibri"/>
              </a:rPr>
              <a:t>p(x),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3823" y="6093740"/>
            <a:ext cx="6064885" cy="22732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latin typeface="Calibri"/>
                <a:cs typeface="Calibri"/>
              </a:rPr>
              <a:t>Figure adapted </a:t>
            </a:r>
            <a:r>
              <a:rPr sz="1300" dirty="0">
                <a:latin typeface="Calibri"/>
                <a:cs typeface="Calibri"/>
              </a:rPr>
              <a:t>from </a:t>
            </a:r>
            <a:r>
              <a:rPr sz="1300" spc="5" dirty="0">
                <a:latin typeface="Calibri"/>
                <a:cs typeface="Calibri"/>
              </a:rPr>
              <a:t>Ian </a:t>
            </a:r>
            <a:r>
              <a:rPr sz="1300" spc="-5" dirty="0">
                <a:latin typeface="Calibri"/>
                <a:cs typeface="Calibri"/>
              </a:rPr>
              <a:t>Goodfellow, Tutorial </a:t>
            </a:r>
            <a:r>
              <a:rPr sz="1300" spc="5" dirty="0">
                <a:latin typeface="Calibri"/>
                <a:cs typeface="Calibri"/>
              </a:rPr>
              <a:t>on </a:t>
            </a:r>
            <a:r>
              <a:rPr sz="1300" dirty="0">
                <a:latin typeface="Calibri"/>
                <a:cs typeface="Calibri"/>
              </a:rPr>
              <a:t>Generative </a:t>
            </a:r>
            <a:r>
              <a:rPr sz="1300" spc="5" dirty="0">
                <a:latin typeface="Calibri"/>
                <a:cs typeface="Calibri"/>
              </a:rPr>
              <a:t>Adversarial Networks,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2017.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8994" y="1392428"/>
            <a:ext cx="167258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spc="-10" dirty="0">
                <a:latin typeface="Calibri"/>
                <a:cs typeface="Calibri"/>
              </a:rPr>
              <a:t>can  compute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587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Taxonomy </a:t>
            </a:r>
            <a:r>
              <a:rPr dirty="0"/>
              <a:t>of </a:t>
            </a:r>
            <a:r>
              <a:rPr spc="-20" dirty="0"/>
              <a:t>Generative</a:t>
            </a:r>
            <a:r>
              <a:rPr spc="2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7226" y="1385506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415"/>
              </a:spcBef>
            </a:pPr>
            <a:r>
              <a:rPr sz="2400" b="1" spc="-15" dirty="0">
                <a:latin typeface="Calibri"/>
                <a:cs typeface="Calibri"/>
              </a:rPr>
              <a:t>Generative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969" y="2319229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latin typeface="Calibri"/>
                <a:cs typeface="Calibri"/>
              </a:rPr>
              <a:t>Explicit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6544" y="2324263"/>
            <a:ext cx="222123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15"/>
              </a:spcBef>
            </a:pPr>
            <a:r>
              <a:rPr sz="2400" spc="-5" dirty="0">
                <a:latin typeface="Calibri"/>
                <a:cs typeface="Calibri"/>
              </a:rPr>
              <a:t>Implicit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721" y="3362757"/>
            <a:ext cx="234759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425"/>
              </a:spcBef>
            </a:pPr>
            <a:r>
              <a:rPr sz="2400" spc="-30" dirty="0">
                <a:latin typeface="Calibri"/>
                <a:cs typeface="Calibri"/>
              </a:rPr>
              <a:t>Tractable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5161" y="3362757"/>
            <a:ext cx="284416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425"/>
              </a:spcBef>
            </a:pPr>
            <a:r>
              <a:rPr sz="2400" spc="-20" dirty="0">
                <a:latin typeface="Calibri"/>
                <a:cs typeface="Calibri"/>
              </a:rPr>
              <a:t>Approximate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8240" y="2835879"/>
            <a:ext cx="812800" cy="527050"/>
          </a:xfrm>
          <a:custGeom>
            <a:avLst/>
            <a:gdLst/>
            <a:ahLst/>
            <a:cxnLst/>
            <a:rect l="l" t="t" r="r" b="b"/>
            <a:pathLst>
              <a:path w="812800" h="527050">
                <a:moveTo>
                  <a:pt x="43502" y="453628"/>
                </a:moveTo>
                <a:lnTo>
                  <a:pt x="0" y="526878"/>
                </a:lnTo>
                <a:lnTo>
                  <a:pt x="84701" y="517730"/>
                </a:lnTo>
                <a:lnTo>
                  <a:pt x="73665" y="500559"/>
                </a:lnTo>
                <a:lnTo>
                  <a:pt x="58568" y="500559"/>
                </a:lnTo>
                <a:lnTo>
                  <a:pt x="48268" y="484532"/>
                </a:lnTo>
                <a:lnTo>
                  <a:pt x="58952" y="477666"/>
                </a:lnTo>
                <a:lnTo>
                  <a:pt x="43502" y="453628"/>
                </a:lnTo>
                <a:close/>
              </a:path>
              <a:path w="812800" h="527050">
                <a:moveTo>
                  <a:pt x="58952" y="477666"/>
                </a:moveTo>
                <a:lnTo>
                  <a:pt x="48268" y="484532"/>
                </a:lnTo>
                <a:lnTo>
                  <a:pt x="58568" y="500559"/>
                </a:lnTo>
                <a:lnTo>
                  <a:pt x="69252" y="493692"/>
                </a:lnTo>
                <a:lnTo>
                  <a:pt x="58952" y="477666"/>
                </a:lnTo>
                <a:close/>
              </a:path>
              <a:path w="812800" h="527050">
                <a:moveTo>
                  <a:pt x="69252" y="493692"/>
                </a:moveTo>
                <a:lnTo>
                  <a:pt x="58568" y="500559"/>
                </a:lnTo>
                <a:lnTo>
                  <a:pt x="73665" y="500559"/>
                </a:lnTo>
                <a:lnTo>
                  <a:pt x="69252" y="493692"/>
                </a:lnTo>
                <a:close/>
              </a:path>
              <a:path w="812800" h="527050">
                <a:moveTo>
                  <a:pt x="802168" y="0"/>
                </a:moveTo>
                <a:lnTo>
                  <a:pt x="58952" y="477666"/>
                </a:lnTo>
                <a:lnTo>
                  <a:pt x="69252" y="493692"/>
                </a:lnTo>
                <a:lnTo>
                  <a:pt x="812468" y="16024"/>
                </a:lnTo>
                <a:lnTo>
                  <a:pt x="80216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4400" y="2834417"/>
            <a:ext cx="2223135" cy="548640"/>
          </a:xfrm>
          <a:custGeom>
            <a:avLst/>
            <a:gdLst/>
            <a:ahLst/>
            <a:cxnLst/>
            <a:rect l="l" t="t" r="r" b="b"/>
            <a:pathLst>
              <a:path w="2223135" h="548639">
                <a:moveTo>
                  <a:pt x="2146422" y="520270"/>
                </a:moveTo>
                <a:lnTo>
                  <a:pt x="2139918" y="548096"/>
                </a:lnTo>
                <a:lnTo>
                  <a:pt x="2222790" y="528340"/>
                </a:lnTo>
                <a:lnTo>
                  <a:pt x="2216555" y="523159"/>
                </a:lnTo>
                <a:lnTo>
                  <a:pt x="2158782" y="523159"/>
                </a:lnTo>
                <a:lnTo>
                  <a:pt x="2146422" y="520270"/>
                </a:lnTo>
                <a:close/>
              </a:path>
              <a:path w="2223135" h="548639">
                <a:moveTo>
                  <a:pt x="2150758" y="501720"/>
                </a:moveTo>
                <a:lnTo>
                  <a:pt x="2146422" y="520270"/>
                </a:lnTo>
                <a:lnTo>
                  <a:pt x="2158782" y="523159"/>
                </a:lnTo>
                <a:lnTo>
                  <a:pt x="2163119" y="504610"/>
                </a:lnTo>
                <a:lnTo>
                  <a:pt x="2150758" y="501720"/>
                </a:lnTo>
                <a:close/>
              </a:path>
              <a:path w="2223135" h="548639">
                <a:moveTo>
                  <a:pt x="2157262" y="473896"/>
                </a:moveTo>
                <a:lnTo>
                  <a:pt x="2150758" y="501720"/>
                </a:lnTo>
                <a:lnTo>
                  <a:pt x="2163119" y="504610"/>
                </a:lnTo>
                <a:lnTo>
                  <a:pt x="2158782" y="523159"/>
                </a:lnTo>
                <a:lnTo>
                  <a:pt x="2216555" y="523159"/>
                </a:lnTo>
                <a:lnTo>
                  <a:pt x="2157262" y="473896"/>
                </a:lnTo>
                <a:close/>
              </a:path>
              <a:path w="2223135" h="548639">
                <a:moveTo>
                  <a:pt x="4337" y="0"/>
                </a:moveTo>
                <a:lnTo>
                  <a:pt x="0" y="18549"/>
                </a:lnTo>
                <a:lnTo>
                  <a:pt x="2146422" y="520270"/>
                </a:lnTo>
                <a:lnTo>
                  <a:pt x="2150758" y="501720"/>
                </a:lnTo>
                <a:lnTo>
                  <a:pt x="433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5559" y="1900714"/>
            <a:ext cx="2740025" cy="445134"/>
          </a:xfrm>
          <a:custGeom>
            <a:avLst/>
            <a:gdLst/>
            <a:ahLst/>
            <a:cxnLst/>
            <a:rect l="l" t="t" r="r" b="b"/>
            <a:pathLst>
              <a:path w="2740025" h="445135">
                <a:moveTo>
                  <a:pt x="69733" y="369572"/>
                </a:moveTo>
                <a:lnTo>
                  <a:pt x="0" y="418514"/>
                </a:lnTo>
                <a:lnTo>
                  <a:pt x="80992" y="444935"/>
                </a:lnTo>
                <a:lnTo>
                  <a:pt x="77050" y="418550"/>
                </a:lnTo>
                <a:lnTo>
                  <a:pt x="64218" y="418550"/>
                </a:lnTo>
                <a:lnTo>
                  <a:pt x="61403" y="399708"/>
                </a:lnTo>
                <a:lnTo>
                  <a:pt x="73955" y="397832"/>
                </a:lnTo>
                <a:lnTo>
                  <a:pt x="69733" y="369572"/>
                </a:lnTo>
                <a:close/>
              </a:path>
              <a:path w="2740025" h="445135">
                <a:moveTo>
                  <a:pt x="73955" y="397832"/>
                </a:moveTo>
                <a:lnTo>
                  <a:pt x="61403" y="399708"/>
                </a:lnTo>
                <a:lnTo>
                  <a:pt x="64218" y="418550"/>
                </a:lnTo>
                <a:lnTo>
                  <a:pt x="76770" y="416674"/>
                </a:lnTo>
                <a:lnTo>
                  <a:pt x="73955" y="397832"/>
                </a:lnTo>
                <a:close/>
              </a:path>
              <a:path w="2740025" h="445135">
                <a:moveTo>
                  <a:pt x="76770" y="416674"/>
                </a:moveTo>
                <a:lnTo>
                  <a:pt x="64218" y="418550"/>
                </a:lnTo>
                <a:lnTo>
                  <a:pt x="77050" y="418550"/>
                </a:lnTo>
                <a:lnTo>
                  <a:pt x="76770" y="416674"/>
                </a:lnTo>
                <a:close/>
              </a:path>
              <a:path w="2740025" h="445135">
                <a:moveTo>
                  <a:pt x="2736679" y="0"/>
                </a:moveTo>
                <a:lnTo>
                  <a:pt x="73955" y="397832"/>
                </a:lnTo>
                <a:lnTo>
                  <a:pt x="76770" y="416674"/>
                </a:lnTo>
                <a:lnTo>
                  <a:pt x="2739494" y="18841"/>
                </a:lnTo>
                <a:lnTo>
                  <a:pt x="27366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55174" y="1900786"/>
            <a:ext cx="2371725" cy="448309"/>
          </a:xfrm>
          <a:custGeom>
            <a:avLst/>
            <a:gdLst/>
            <a:ahLst/>
            <a:cxnLst/>
            <a:rect l="l" t="t" r="r" b="b"/>
            <a:pathLst>
              <a:path w="2371725" h="448310">
                <a:moveTo>
                  <a:pt x="2294977" y="419745"/>
                </a:moveTo>
                <a:lnTo>
                  <a:pt x="2290058" y="447894"/>
                </a:lnTo>
                <a:lnTo>
                  <a:pt x="2371679" y="423477"/>
                </a:lnTo>
                <a:lnTo>
                  <a:pt x="2369586" y="421930"/>
                </a:lnTo>
                <a:lnTo>
                  <a:pt x="2307487" y="421930"/>
                </a:lnTo>
                <a:lnTo>
                  <a:pt x="2294977" y="419745"/>
                </a:lnTo>
                <a:close/>
              </a:path>
              <a:path w="2371725" h="448310">
                <a:moveTo>
                  <a:pt x="2298256" y="400979"/>
                </a:moveTo>
                <a:lnTo>
                  <a:pt x="2294977" y="419745"/>
                </a:lnTo>
                <a:lnTo>
                  <a:pt x="2307487" y="421930"/>
                </a:lnTo>
                <a:lnTo>
                  <a:pt x="2310766" y="403165"/>
                </a:lnTo>
                <a:lnTo>
                  <a:pt x="2298256" y="400979"/>
                </a:lnTo>
                <a:close/>
              </a:path>
              <a:path w="2371725" h="448310">
                <a:moveTo>
                  <a:pt x="2303174" y="372831"/>
                </a:moveTo>
                <a:lnTo>
                  <a:pt x="2298256" y="400979"/>
                </a:lnTo>
                <a:lnTo>
                  <a:pt x="2310766" y="403165"/>
                </a:lnTo>
                <a:lnTo>
                  <a:pt x="2307487" y="421930"/>
                </a:lnTo>
                <a:lnTo>
                  <a:pt x="2369586" y="421930"/>
                </a:lnTo>
                <a:lnTo>
                  <a:pt x="2303174" y="372831"/>
                </a:lnTo>
                <a:close/>
              </a:path>
              <a:path w="2371725" h="448310">
                <a:moveTo>
                  <a:pt x="3279" y="0"/>
                </a:moveTo>
                <a:lnTo>
                  <a:pt x="0" y="18765"/>
                </a:lnTo>
                <a:lnTo>
                  <a:pt x="2294977" y="419745"/>
                </a:lnTo>
                <a:lnTo>
                  <a:pt x="2298256" y="400979"/>
                </a:lnTo>
                <a:lnTo>
                  <a:pt x="32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859" y="3997452"/>
            <a:ext cx="18472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compute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93823" y="6093740"/>
            <a:ext cx="6064885" cy="22732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latin typeface="Calibri"/>
                <a:cs typeface="Calibri"/>
              </a:rPr>
              <a:t>Figure adapted </a:t>
            </a:r>
            <a:r>
              <a:rPr sz="1300" dirty="0">
                <a:latin typeface="Calibri"/>
                <a:cs typeface="Calibri"/>
              </a:rPr>
              <a:t>from </a:t>
            </a:r>
            <a:r>
              <a:rPr sz="1300" spc="5" dirty="0">
                <a:latin typeface="Calibri"/>
                <a:cs typeface="Calibri"/>
              </a:rPr>
              <a:t>Ian </a:t>
            </a:r>
            <a:r>
              <a:rPr sz="1300" spc="-5" dirty="0">
                <a:latin typeface="Calibri"/>
                <a:cs typeface="Calibri"/>
              </a:rPr>
              <a:t>Goodfellow, Tutorial </a:t>
            </a:r>
            <a:r>
              <a:rPr sz="1300" spc="5" dirty="0">
                <a:latin typeface="Calibri"/>
                <a:cs typeface="Calibri"/>
              </a:rPr>
              <a:t>on </a:t>
            </a:r>
            <a:r>
              <a:rPr sz="1300" dirty="0">
                <a:latin typeface="Calibri"/>
                <a:cs typeface="Calibri"/>
              </a:rPr>
              <a:t>Generative </a:t>
            </a:r>
            <a:r>
              <a:rPr sz="1300" spc="5" dirty="0">
                <a:latin typeface="Calibri"/>
                <a:cs typeface="Calibri"/>
              </a:rPr>
              <a:t>Adversarial Networks,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2017.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7859" y="4302252"/>
            <a:ext cx="20364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0"/>
              </a:spcBef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10" dirty="0">
                <a:latin typeface="Calibri"/>
                <a:cs typeface="Calibri"/>
              </a:rPr>
              <a:t>Autoregressive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NADE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MADE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NICE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RealNVP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Glow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10" dirty="0">
                <a:latin typeface="Calibri"/>
                <a:cs typeface="Calibri"/>
              </a:rPr>
              <a:t>Ffjord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88472" y="1014476"/>
            <a:ext cx="313626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Model does not </a:t>
            </a:r>
            <a:r>
              <a:rPr sz="2400" spc="-10" dirty="0">
                <a:latin typeface="Calibri"/>
                <a:cs typeface="Calibri"/>
              </a:rPr>
              <a:t>explicitly  compute </a:t>
            </a:r>
            <a:r>
              <a:rPr sz="2400" spc="-5" dirty="0">
                <a:latin typeface="Calibri"/>
                <a:cs typeface="Calibri"/>
              </a:rPr>
              <a:t>p(x),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994" y="1392428"/>
            <a:ext cx="167258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spc="-10" dirty="0">
                <a:latin typeface="Calibri"/>
                <a:cs typeface="Calibri"/>
              </a:rPr>
              <a:t>can  compute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42799" y="2540508"/>
            <a:ext cx="2258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compute  approximation 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587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Taxonomy </a:t>
            </a:r>
            <a:r>
              <a:rPr dirty="0"/>
              <a:t>of </a:t>
            </a:r>
            <a:r>
              <a:rPr spc="-20" dirty="0"/>
              <a:t>Generative</a:t>
            </a:r>
            <a:r>
              <a:rPr spc="2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7226" y="1385506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415"/>
              </a:spcBef>
            </a:pPr>
            <a:r>
              <a:rPr sz="2400" b="1" spc="-15" dirty="0">
                <a:latin typeface="Calibri"/>
                <a:cs typeface="Calibri"/>
              </a:rPr>
              <a:t>Generative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969" y="2319229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latin typeface="Calibri"/>
                <a:cs typeface="Calibri"/>
              </a:rPr>
              <a:t>Explicit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6544" y="2324263"/>
            <a:ext cx="222123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15"/>
              </a:spcBef>
            </a:pPr>
            <a:r>
              <a:rPr sz="2400" spc="-5" dirty="0">
                <a:latin typeface="Calibri"/>
                <a:cs typeface="Calibri"/>
              </a:rPr>
              <a:t>Implicit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721" y="3362757"/>
            <a:ext cx="234759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425"/>
              </a:spcBef>
            </a:pPr>
            <a:r>
              <a:rPr sz="2400" spc="-30" dirty="0">
                <a:latin typeface="Calibri"/>
                <a:cs typeface="Calibri"/>
              </a:rPr>
              <a:t>Tractable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5161" y="3362757"/>
            <a:ext cx="284416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425"/>
              </a:spcBef>
            </a:pPr>
            <a:r>
              <a:rPr sz="2400" spc="-20" dirty="0">
                <a:latin typeface="Calibri"/>
                <a:cs typeface="Calibri"/>
              </a:rPr>
              <a:t>Approximate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6841" y="4794131"/>
            <a:ext cx="231140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434"/>
              </a:spcBef>
            </a:pPr>
            <a:r>
              <a:rPr sz="2400" spc="-20" dirty="0">
                <a:latin typeface="Calibri"/>
                <a:cs typeface="Calibri"/>
              </a:rPr>
              <a:t>Variational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3215" y="4794131"/>
            <a:ext cx="281495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434"/>
              </a:spcBef>
            </a:pPr>
            <a:r>
              <a:rPr sz="2400" spc="-20" dirty="0">
                <a:latin typeface="Calibri"/>
                <a:cs typeface="Calibri"/>
              </a:rPr>
              <a:t>Markov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8240" y="2835879"/>
            <a:ext cx="812800" cy="527050"/>
          </a:xfrm>
          <a:custGeom>
            <a:avLst/>
            <a:gdLst/>
            <a:ahLst/>
            <a:cxnLst/>
            <a:rect l="l" t="t" r="r" b="b"/>
            <a:pathLst>
              <a:path w="812800" h="527050">
                <a:moveTo>
                  <a:pt x="43502" y="453628"/>
                </a:moveTo>
                <a:lnTo>
                  <a:pt x="0" y="526878"/>
                </a:lnTo>
                <a:lnTo>
                  <a:pt x="84701" y="517730"/>
                </a:lnTo>
                <a:lnTo>
                  <a:pt x="73665" y="500559"/>
                </a:lnTo>
                <a:lnTo>
                  <a:pt x="58568" y="500559"/>
                </a:lnTo>
                <a:lnTo>
                  <a:pt x="48268" y="484532"/>
                </a:lnTo>
                <a:lnTo>
                  <a:pt x="58952" y="477666"/>
                </a:lnTo>
                <a:lnTo>
                  <a:pt x="43502" y="453628"/>
                </a:lnTo>
                <a:close/>
              </a:path>
              <a:path w="812800" h="527050">
                <a:moveTo>
                  <a:pt x="58952" y="477666"/>
                </a:moveTo>
                <a:lnTo>
                  <a:pt x="48268" y="484532"/>
                </a:lnTo>
                <a:lnTo>
                  <a:pt x="58568" y="500559"/>
                </a:lnTo>
                <a:lnTo>
                  <a:pt x="69252" y="493692"/>
                </a:lnTo>
                <a:lnTo>
                  <a:pt x="58952" y="477666"/>
                </a:lnTo>
                <a:close/>
              </a:path>
              <a:path w="812800" h="527050">
                <a:moveTo>
                  <a:pt x="69252" y="493692"/>
                </a:moveTo>
                <a:lnTo>
                  <a:pt x="58568" y="500559"/>
                </a:lnTo>
                <a:lnTo>
                  <a:pt x="73665" y="500559"/>
                </a:lnTo>
                <a:lnTo>
                  <a:pt x="69252" y="493692"/>
                </a:lnTo>
                <a:close/>
              </a:path>
              <a:path w="812800" h="527050">
                <a:moveTo>
                  <a:pt x="802168" y="0"/>
                </a:moveTo>
                <a:lnTo>
                  <a:pt x="58952" y="477666"/>
                </a:lnTo>
                <a:lnTo>
                  <a:pt x="69252" y="493692"/>
                </a:lnTo>
                <a:lnTo>
                  <a:pt x="812468" y="16024"/>
                </a:lnTo>
                <a:lnTo>
                  <a:pt x="80216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4400" y="2834417"/>
            <a:ext cx="2223135" cy="548640"/>
          </a:xfrm>
          <a:custGeom>
            <a:avLst/>
            <a:gdLst/>
            <a:ahLst/>
            <a:cxnLst/>
            <a:rect l="l" t="t" r="r" b="b"/>
            <a:pathLst>
              <a:path w="2223135" h="548639">
                <a:moveTo>
                  <a:pt x="2146422" y="520270"/>
                </a:moveTo>
                <a:lnTo>
                  <a:pt x="2139918" y="548096"/>
                </a:lnTo>
                <a:lnTo>
                  <a:pt x="2222790" y="528340"/>
                </a:lnTo>
                <a:lnTo>
                  <a:pt x="2216555" y="523159"/>
                </a:lnTo>
                <a:lnTo>
                  <a:pt x="2158782" y="523159"/>
                </a:lnTo>
                <a:lnTo>
                  <a:pt x="2146422" y="520270"/>
                </a:lnTo>
                <a:close/>
              </a:path>
              <a:path w="2223135" h="548639">
                <a:moveTo>
                  <a:pt x="2150758" y="501720"/>
                </a:moveTo>
                <a:lnTo>
                  <a:pt x="2146422" y="520270"/>
                </a:lnTo>
                <a:lnTo>
                  <a:pt x="2158782" y="523159"/>
                </a:lnTo>
                <a:lnTo>
                  <a:pt x="2163119" y="504610"/>
                </a:lnTo>
                <a:lnTo>
                  <a:pt x="2150758" y="501720"/>
                </a:lnTo>
                <a:close/>
              </a:path>
              <a:path w="2223135" h="548639">
                <a:moveTo>
                  <a:pt x="2157262" y="473896"/>
                </a:moveTo>
                <a:lnTo>
                  <a:pt x="2150758" y="501720"/>
                </a:lnTo>
                <a:lnTo>
                  <a:pt x="2163119" y="504610"/>
                </a:lnTo>
                <a:lnTo>
                  <a:pt x="2158782" y="523159"/>
                </a:lnTo>
                <a:lnTo>
                  <a:pt x="2216555" y="523159"/>
                </a:lnTo>
                <a:lnTo>
                  <a:pt x="2157262" y="473896"/>
                </a:lnTo>
                <a:close/>
              </a:path>
              <a:path w="2223135" h="548639">
                <a:moveTo>
                  <a:pt x="4337" y="0"/>
                </a:moveTo>
                <a:lnTo>
                  <a:pt x="0" y="18549"/>
                </a:lnTo>
                <a:lnTo>
                  <a:pt x="2146422" y="520270"/>
                </a:lnTo>
                <a:lnTo>
                  <a:pt x="2150758" y="501720"/>
                </a:lnTo>
                <a:lnTo>
                  <a:pt x="433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5559" y="1900714"/>
            <a:ext cx="2740025" cy="445134"/>
          </a:xfrm>
          <a:custGeom>
            <a:avLst/>
            <a:gdLst/>
            <a:ahLst/>
            <a:cxnLst/>
            <a:rect l="l" t="t" r="r" b="b"/>
            <a:pathLst>
              <a:path w="2740025" h="445135">
                <a:moveTo>
                  <a:pt x="69733" y="369572"/>
                </a:moveTo>
                <a:lnTo>
                  <a:pt x="0" y="418514"/>
                </a:lnTo>
                <a:lnTo>
                  <a:pt x="80992" y="444935"/>
                </a:lnTo>
                <a:lnTo>
                  <a:pt x="77050" y="418550"/>
                </a:lnTo>
                <a:lnTo>
                  <a:pt x="64218" y="418550"/>
                </a:lnTo>
                <a:lnTo>
                  <a:pt x="61403" y="399708"/>
                </a:lnTo>
                <a:lnTo>
                  <a:pt x="73955" y="397832"/>
                </a:lnTo>
                <a:lnTo>
                  <a:pt x="69733" y="369572"/>
                </a:lnTo>
                <a:close/>
              </a:path>
              <a:path w="2740025" h="445135">
                <a:moveTo>
                  <a:pt x="73955" y="397832"/>
                </a:moveTo>
                <a:lnTo>
                  <a:pt x="61403" y="399708"/>
                </a:lnTo>
                <a:lnTo>
                  <a:pt x="64218" y="418550"/>
                </a:lnTo>
                <a:lnTo>
                  <a:pt x="76770" y="416674"/>
                </a:lnTo>
                <a:lnTo>
                  <a:pt x="73955" y="397832"/>
                </a:lnTo>
                <a:close/>
              </a:path>
              <a:path w="2740025" h="445135">
                <a:moveTo>
                  <a:pt x="76770" y="416674"/>
                </a:moveTo>
                <a:lnTo>
                  <a:pt x="64218" y="418550"/>
                </a:lnTo>
                <a:lnTo>
                  <a:pt x="77050" y="418550"/>
                </a:lnTo>
                <a:lnTo>
                  <a:pt x="76770" y="416674"/>
                </a:lnTo>
                <a:close/>
              </a:path>
              <a:path w="2740025" h="445135">
                <a:moveTo>
                  <a:pt x="2736679" y="0"/>
                </a:moveTo>
                <a:lnTo>
                  <a:pt x="73955" y="397832"/>
                </a:lnTo>
                <a:lnTo>
                  <a:pt x="76770" y="416674"/>
                </a:lnTo>
                <a:lnTo>
                  <a:pt x="2739494" y="18841"/>
                </a:lnTo>
                <a:lnTo>
                  <a:pt x="27366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55174" y="1900786"/>
            <a:ext cx="2371725" cy="448309"/>
          </a:xfrm>
          <a:custGeom>
            <a:avLst/>
            <a:gdLst/>
            <a:ahLst/>
            <a:cxnLst/>
            <a:rect l="l" t="t" r="r" b="b"/>
            <a:pathLst>
              <a:path w="2371725" h="448310">
                <a:moveTo>
                  <a:pt x="2294977" y="419745"/>
                </a:moveTo>
                <a:lnTo>
                  <a:pt x="2290058" y="447894"/>
                </a:lnTo>
                <a:lnTo>
                  <a:pt x="2371679" y="423477"/>
                </a:lnTo>
                <a:lnTo>
                  <a:pt x="2369586" y="421930"/>
                </a:lnTo>
                <a:lnTo>
                  <a:pt x="2307487" y="421930"/>
                </a:lnTo>
                <a:lnTo>
                  <a:pt x="2294977" y="419745"/>
                </a:lnTo>
                <a:close/>
              </a:path>
              <a:path w="2371725" h="448310">
                <a:moveTo>
                  <a:pt x="2298256" y="400979"/>
                </a:moveTo>
                <a:lnTo>
                  <a:pt x="2294977" y="419745"/>
                </a:lnTo>
                <a:lnTo>
                  <a:pt x="2307487" y="421930"/>
                </a:lnTo>
                <a:lnTo>
                  <a:pt x="2310766" y="403165"/>
                </a:lnTo>
                <a:lnTo>
                  <a:pt x="2298256" y="400979"/>
                </a:lnTo>
                <a:close/>
              </a:path>
              <a:path w="2371725" h="448310">
                <a:moveTo>
                  <a:pt x="2303174" y="372831"/>
                </a:moveTo>
                <a:lnTo>
                  <a:pt x="2298256" y="400979"/>
                </a:lnTo>
                <a:lnTo>
                  <a:pt x="2310766" y="403165"/>
                </a:lnTo>
                <a:lnTo>
                  <a:pt x="2307487" y="421930"/>
                </a:lnTo>
                <a:lnTo>
                  <a:pt x="2369586" y="421930"/>
                </a:lnTo>
                <a:lnTo>
                  <a:pt x="2303174" y="372831"/>
                </a:lnTo>
                <a:close/>
              </a:path>
              <a:path w="2371725" h="448310">
                <a:moveTo>
                  <a:pt x="3279" y="0"/>
                </a:moveTo>
                <a:lnTo>
                  <a:pt x="0" y="18765"/>
                </a:lnTo>
                <a:lnTo>
                  <a:pt x="2294977" y="419745"/>
                </a:lnTo>
                <a:lnTo>
                  <a:pt x="2298256" y="400979"/>
                </a:lnTo>
                <a:lnTo>
                  <a:pt x="32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2988" y="3878452"/>
            <a:ext cx="2907665" cy="926465"/>
          </a:xfrm>
          <a:custGeom>
            <a:avLst/>
            <a:gdLst/>
            <a:ahLst/>
            <a:cxnLst/>
            <a:rect l="l" t="t" r="r" b="b"/>
            <a:pathLst>
              <a:path w="2907665" h="926464">
                <a:moveTo>
                  <a:pt x="2907652" y="915682"/>
                </a:moveTo>
                <a:lnTo>
                  <a:pt x="2895904" y="903490"/>
                </a:lnTo>
                <a:lnTo>
                  <a:pt x="2848521" y="854354"/>
                </a:lnTo>
                <a:lnTo>
                  <a:pt x="2838996" y="881291"/>
                </a:lnTo>
                <a:lnTo>
                  <a:pt x="347370" y="0"/>
                </a:lnTo>
                <a:lnTo>
                  <a:pt x="344195" y="8978"/>
                </a:lnTo>
                <a:lnTo>
                  <a:pt x="335267" y="5676"/>
                </a:lnTo>
                <a:lnTo>
                  <a:pt x="26809" y="840905"/>
                </a:lnTo>
                <a:lnTo>
                  <a:pt x="0" y="830999"/>
                </a:lnTo>
                <a:lnTo>
                  <a:pt x="9347" y="915682"/>
                </a:lnTo>
                <a:lnTo>
                  <a:pt x="69342" y="859421"/>
                </a:lnTo>
                <a:lnTo>
                  <a:pt x="71488" y="857402"/>
                </a:lnTo>
                <a:lnTo>
                  <a:pt x="44678" y="847509"/>
                </a:lnTo>
                <a:lnTo>
                  <a:pt x="349872" y="21094"/>
                </a:lnTo>
                <a:lnTo>
                  <a:pt x="2832633" y="899261"/>
                </a:lnTo>
                <a:lnTo>
                  <a:pt x="2823108" y="926198"/>
                </a:lnTo>
                <a:lnTo>
                  <a:pt x="2907652" y="915682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77859" y="3997452"/>
            <a:ext cx="18472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compute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9659" y="5228806"/>
            <a:ext cx="633730" cy="640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Glow  </a:t>
            </a:r>
            <a:r>
              <a:rPr sz="2000" spc="5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j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7859" y="5289267"/>
            <a:ext cx="83820" cy="5632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500" dirty="0">
                <a:latin typeface="Calibri"/>
                <a:cs typeface="Calibri"/>
              </a:rPr>
              <a:t>-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dirty="0">
                <a:latin typeface="Calibri"/>
                <a:cs typeface="Calibri"/>
              </a:rPr>
              <a:t>-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36040" y="5411785"/>
            <a:ext cx="2704465" cy="35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latin typeface="Calibri"/>
                <a:cs typeface="Calibri"/>
              </a:rPr>
              <a:t>Variational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Autoencoder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90283" y="5411785"/>
            <a:ext cx="2224405" cy="35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0" dirty="0">
                <a:latin typeface="Calibri"/>
                <a:cs typeface="Calibri"/>
              </a:rPr>
              <a:t>Boltzmann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Machine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93823" y="6093740"/>
            <a:ext cx="6064885" cy="22732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latin typeface="Calibri"/>
                <a:cs typeface="Calibri"/>
              </a:rPr>
              <a:t>Figure adapted </a:t>
            </a:r>
            <a:r>
              <a:rPr sz="1300" dirty="0">
                <a:latin typeface="Calibri"/>
                <a:cs typeface="Calibri"/>
              </a:rPr>
              <a:t>from </a:t>
            </a:r>
            <a:r>
              <a:rPr sz="1300" spc="5" dirty="0">
                <a:latin typeface="Calibri"/>
                <a:cs typeface="Calibri"/>
              </a:rPr>
              <a:t>Ian </a:t>
            </a:r>
            <a:r>
              <a:rPr sz="1300" spc="-5" dirty="0">
                <a:latin typeface="Calibri"/>
                <a:cs typeface="Calibri"/>
              </a:rPr>
              <a:t>Goodfellow, Tutorial </a:t>
            </a:r>
            <a:r>
              <a:rPr sz="1300" spc="5" dirty="0">
                <a:latin typeface="Calibri"/>
                <a:cs typeface="Calibri"/>
              </a:rPr>
              <a:t>on </a:t>
            </a:r>
            <a:r>
              <a:rPr sz="1300" dirty="0">
                <a:latin typeface="Calibri"/>
                <a:cs typeface="Calibri"/>
              </a:rPr>
              <a:t>Generative </a:t>
            </a:r>
            <a:r>
              <a:rPr sz="1300" spc="5" dirty="0">
                <a:latin typeface="Calibri"/>
                <a:cs typeface="Calibri"/>
              </a:rPr>
              <a:t>Adversarial Networks,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2017.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77859" y="4302252"/>
            <a:ext cx="20364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0"/>
              </a:spcBef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10" dirty="0">
                <a:latin typeface="Calibri"/>
                <a:cs typeface="Calibri"/>
              </a:rPr>
              <a:t>Autoregressive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NADE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MADE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NICE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RealNVP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88472" y="1014476"/>
            <a:ext cx="313626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Model does not </a:t>
            </a:r>
            <a:r>
              <a:rPr sz="2400" spc="-10" dirty="0">
                <a:latin typeface="Calibri"/>
                <a:cs typeface="Calibri"/>
              </a:rPr>
              <a:t>explicitly  compute </a:t>
            </a:r>
            <a:r>
              <a:rPr sz="2400" spc="-5" dirty="0">
                <a:latin typeface="Calibri"/>
                <a:cs typeface="Calibri"/>
              </a:rPr>
              <a:t>p(x),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8994" y="1392428"/>
            <a:ext cx="167258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spc="-10" dirty="0">
                <a:latin typeface="Calibri"/>
                <a:cs typeface="Calibri"/>
              </a:rPr>
              <a:t>can  compute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42799" y="2540508"/>
            <a:ext cx="2258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compute  approximation 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587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Taxonomy </a:t>
            </a:r>
            <a:r>
              <a:rPr dirty="0"/>
              <a:t>of </a:t>
            </a:r>
            <a:r>
              <a:rPr spc="-20" dirty="0"/>
              <a:t>Generative</a:t>
            </a:r>
            <a:r>
              <a:rPr spc="2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7226" y="1385506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415"/>
              </a:spcBef>
            </a:pPr>
            <a:r>
              <a:rPr sz="2400" b="1" spc="-15" dirty="0">
                <a:latin typeface="Calibri"/>
                <a:cs typeface="Calibri"/>
              </a:rPr>
              <a:t>Generative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969" y="2319229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latin typeface="Calibri"/>
                <a:cs typeface="Calibri"/>
              </a:rPr>
              <a:t>Explicit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6544" y="2324263"/>
            <a:ext cx="222123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15"/>
              </a:spcBef>
            </a:pPr>
            <a:r>
              <a:rPr sz="2400" spc="-5" dirty="0">
                <a:latin typeface="Calibri"/>
                <a:cs typeface="Calibri"/>
              </a:rPr>
              <a:t>Implicit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2351" y="3362756"/>
            <a:ext cx="197167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14680">
              <a:lnSpc>
                <a:spcPct val="100000"/>
              </a:lnSpc>
              <a:spcBef>
                <a:spcPts val="425"/>
              </a:spcBef>
            </a:pPr>
            <a:r>
              <a:rPr sz="2400" spc="-10" dirty="0">
                <a:latin typeface="Calibri"/>
                <a:cs typeface="Calibri"/>
              </a:rPr>
              <a:t>Direct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721" y="3362757"/>
            <a:ext cx="234759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425"/>
              </a:spcBef>
            </a:pPr>
            <a:r>
              <a:rPr sz="2400" spc="-30" dirty="0">
                <a:latin typeface="Calibri"/>
                <a:cs typeface="Calibri"/>
              </a:rPr>
              <a:t>Tractable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5161" y="3362757"/>
            <a:ext cx="284416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425"/>
              </a:spcBef>
            </a:pPr>
            <a:r>
              <a:rPr sz="2400" spc="-20" dirty="0">
                <a:latin typeface="Calibri"/>
                <a:cs typeface="Calibri"/>
              </a:rPr>
              <a:t>Approximate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1001" y="3367730"/>
            <a:ext cx="197675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434"/>
              </a:spcBef>
            </a:pPr>
            <a:r>
              <a:rPr sz="2400" spc="-20" dirty="0">
                <a:latin typeface="Calibri"/>
                <a:cs typeface="Calibri"/>
              </a:rPr>
              <a:t>Markov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6841" y="4794131"/>
            <a:ext cx="231140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434"/>
              </a:spcBef>
            </a:pPr>
            <a:r>
              <a:rPr sz="2400" spc="-20" dirty="0">
                <a:latin typeface="Calibri"/>
                <a:cs typeface="Calibri"/>
              </a:rPr>
              <a:t>Variational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53215" y="4794131"/>
            <a:ext cx="281495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434"/>
              </a:spcBef>
            </a:pPr>
            <a:r>
              <a:rPr sz="2400" spc="-20" dirty="0">
                <a:latin typeface="Calibri"/>
                <a:cs typeface="Calibri"/>
              </a:rPr>
              <a:t>Markov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36040" y="5399023"/>
            <a:ext cx="2704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Calibri"/>
                <a:cs typeface="Calibri"/>
              </a:rPr>
              <a:t>Variational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Autoencoder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0283" y="5399023"/>
            <a:ext cx="22244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 dirty="0">
                <a:latin typeface="Calibri"/>
                <a:cs typeface="Calibri"/>
              </a:rPr>
              <a:t>Boltzmann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Machine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5284" y="3932935"/>
            <a:ext cx="4933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5" dirty="0">
                <a:latin typeface="Calibri"/>
                <a:cs typeface="Calibri"/>
              </a:rPr>
              <a:t>G</a:t>
            </a:r>
            <a:r>
              <a:rPr sz="2100" spc="1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81843" y="3981704"/>
            <a:ext cx="2520950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dirty="0">
                <a:latin typeface="Calibri"/>
                <a:cs typeface="Calibri"/>
              </a:rPr>
              <a:t>Generative </a:t>
            </a:r>
            <a:r>
              <a:rPr sz="2100" spc="5" dirty="0">
                <a:latin typeface="Calibri"/>
                <a:cs typeface="Calibri"/>
              </a:rPr>
              <a:t>Adversarial  Networks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(GANs)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8240" y="2835879"/>
            <a:ext cx="812800" cy="527050"/>
          </a:xfrm>
          <a:custGeom>
            <a:avLst/>
            <a:gdLst/>
            <a:ahLst/>
            <a:cxnLst/>
            <a:rect l="l" t="t" r="r" b="b"/>
            <a:pathLst>
              <a:path w="812800" h="527050">
                <a:moveTo>
                  <a:pt x="43502" y="453628"/>
                </a:moveTo>
                <a:lnTo>
                  <a:pt x="0" y="526878"/>
                </a:lnTo>
                <a:lnTo>
                  <a:pt x="84701" y="517730"/>
                </a:lnTo>
                <a:lnTo>
                  <a:pt x="73665" y="500559"/>
                </a:lnTo>
                <a:lnTo>
                  <a:pt x="58568" y="500559"/>
                </a:lnTo>
                <a:lnTo>
                  <a:pt x="48268" y="484532"/>
                </a:lnTo>
                <a:lnTo>
                  <a:pt x="58952" y="477666"/>
                </a:lnTo>
                <a:lnTo>
                  <a:pt x="43502" y="453628"/>
                </a:lnTo>
                <a:close/>
              </a:path>
              <a:path w="812800" h="527050">
                <a:moveTo>
                  <a:pt x="58952" y="477666"/>
                </a:moveTo>
                <a:lnTo>
                  <a:pt x="48268" y="484532"/>
                </a:lnTo>
                <a:lnTo>
                  <a:pt x="58568" y="500559"/>
                </a:lnTo>
                <a:lnTo>
                  <a:pt x="69252" y="493692"/>
                </a:lnTo>
                <a:lnTo>
                  <a:pt x="58952" y="477666"/>
                </a:lnTo>
                <a:close/>
              </a:path>
              <a:path w="812800" h="527050">
                <a:moveTo>
                  <a:pt x="69252" y="493692"/>
                </a:moveTo>
                <a:lnTo>
                  <a:pt x="58568" y="500559"/>
                </a:lnTo>
                <a:lnTo>
                  <a:pt x="73665" y="500559"/>
                </a:lnTo>
                <a:lnTo>
                  <a:pt x="69252" y="493692"/>
                </a:lnTo>
                <a:close/>
              </a:path>
              <a:path w="812800" h="527050">
                <a:moveTo>
                  <a:pt x="802168" y="0"/>
                </a:moveTo>
                <a:lnTo>
                  <a:pt x="58952" y="477666"/>
                </a:lnTo>
                <a:lnTo>
                  <a:pt x="69252" y="493692"/>
                </a:lnTo>
                <a:lnTo>
                  <a:pt x="812468" y="16024"/>
                </a:lnTo>
                <a:lnTo>
                  <a:pt x="80216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74400" y="2834417"/>
            <a:ext cx="2223135" cy="548640"/>
          </a:xfrm>
          <a:custGeom>
            <a:avLst/>
            <a:gdLst/>
            <a:ahLst/>
            <a:cxnLst/>
            <a:rect l="l" t="t" r="r" b="b"/>
            <a:pathLst>
              <a:path w="2223135" h="548639">
                <a:moveTo>
                  <a:pt x="2146422" y="520270"/>
                </a:moveTo>
                <a:lnTo>
                  <a:pt x="2139918" y="548096"/>
                </a:lnTo>
                <a:lnTo>
                  <a:pt x="2222790" y="528340"/>
                </a:lnTo>
                <a:lnTo>
                  <a:pt x="2216555" y="523159"/>
                </a:lnTo>
                <a:lnTo>
                  <a:pt x="2158782" y="523159"/>
                </a:lnTo>
                <a:lnTo>
                  <a:pt x="2146422" y="520270"/>
                </a:lnTo>
                <a:close/>
              </a:path>
              <a:path w="2223135" h="548639">
                <a:moveTo>
                  <a:pt x="2150758" y="501720"/>
                </a:moveTo>
                <a:lnTo>
                  <a:pt x="2146422" y="520270"/>
                </a:lnTo>
                <a:lnTo>
                  <a:pt x="2158782" y="523159"/>
                </a:lnTo>
                <a:lnTo>
                  <a:pt x="2163119" y="504610"/>
                </a:lnTo>
                <a:lnTo>
                  <a:pt x="2150758" y="501720"/>
                </a:lnTo>
                <a:close/>
              </a:path>
              <a:path w="2223135" h="548639">
                <a:moveTo>
                  <a:pt x="2157262" y="473896"/>
                </a:moveTo>
                <a:lnTo>
                  <a:pt x="2150758" y="501720"/>
                </a:lnTo>
                <a:lnTo>
                  <a:pt x="2163119" y="504610"/>
                </a:lnTo>
                <a:lnTo>
                  <a:pt x="2158782" y="523159"/>
                </a:lnTo>
                <a:lnTo>
                  <a:pt x="2216555" y="523159"/>
                </a:lnTo>
                <a:lnTo>
                  <a:pt x="2157262" y="473896"/>
                </a:lnTo>
                <a:close/>
              </a:path>
              <a:path w="2223135" h="548639">
                <a:moveTo>
                  <a:pt x="4337" y="0"/>
                </a:moveTo>
                <a:lnTo>
                  <a:pt x="0" y="18549"/>
                </a:lnTo>
                <a:lnTo>
                  <a:pt x="2146422" y="520270"/>
                </a:lnTo>
                <a:lnTo>
                  <a:pt x="2150758" y="501720"/>
                </a:lnTo>
                <a:lnTo>
                  <a:pt x="433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5559" y="1900714"/>
            <a:ext cx="2740025" cy="445134"/>
          </a:xfrm>
          <a:custGeom>
            <a:avLst/>
            <a:gdLst/>
            <a:ahLst/>
            <a:cxnLst/>
            <a:rect l="l" t="t" r="r" b="b"/>
            <a:pathLst>
              <a:path w="2740025" h="445135">
                <a:moveTo>
                  <a:pt x="69733" y="369572"/>
                </a:moveTo>
                <a:lnTo>
                  <a:pt x="0" y="418514"/>
                </a:lnTo>
                <a:lnTo>
                  <a:pt x="80992" y="444935"/>
                </a:lnTo>
                <a:lnTo>
                  <a:pt x="77050" y="418550"/>
                </a:lnTo>
                <a:lnTo>
                  <a:pt x="64218" y="418550"/>
                </a:lnTo>
                <a:lnTo>
                  <a:pt x="61403" y="399708"/>
                </a:lnTo>
                <a:lnTo>
                  <a:pt x="73955" y="397832"/>
                </a:lnTo>
                <a:lnTo>
                  <a:pt x="69733" y="369572"/>
                </a:lnTo>
                <a:close/>
              </a:path>
              <a:path w="2740025" h="445135">
                <a:moveTo>
                  <a:pt x="73955" y="397832"/>
                </a:moveTo>
                <a:lnTo>
                  <a:pt x="61403" y="399708"/>
                </a:lnTo>
                <a:lnTo>
                  <a:pt x="64218" y="418550"/>
                </a:lnTo>
                <a:lnTo>
                  <a:pt x="76770" y="416674"/>
                </a:lnTo>
                <a:lnTo>
                  <a:pt x="73955" y="397832"/>
                </a:lnTo>
                <a:close/>
              </a:path>
              <a:path w="2740025" h="445135">
                <a:moveTo>
                  <a:pt x="76770" y="416674"/>
                </a:moveTo>
                <a:lnTo>
                  <a:pt x="64218" y="418550"/>
                </a:lnTo>
                <a:lnTo>
                  <a:pt x="77050" y="418550"/>
                </a:lnTo>
                <a:lnTo>
                  <a:pt x="76770" y="416674"/>
                </a:lnTo>
                <a:close/>
              </a:path>
              <a:path w="2740025" h="445135">
                <a:moveTo>
                  <a:pt x="2736679" y="0"/>
                </a:moveTo>
                <a:lnTo>
                  <a:pt x="73955" y="397832"/>
                </a:lnTo>
                <a:lnTo>
                  <a:pt x="76770" y="416674"/>
                </a:lnTo>
                <a:lnTo>
                  <a:pt x="2739494" y="18841"/>
                </a:lnTo>
                <a:lnTo>
                  <a:pt x="27366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55174" y="1900786"/>
            <a:ext cx="2371725" cy="448309"/>
          </a:xfrm>
          <a:custGeom>
            <a:avLst/>
            <a:gdLst/>
            <a:ahLst/>
            <a:cxnLst/>
            <a:rect l="l" t="t" r="r" b="b"/>
            <a:pathLst>
              <a:path w="2371725" h="448310">
                <a:moveTo>
                  <a:pt x="2294977" y="419745"/>
                </a:moveTo>
                <a:lnTo>
                  <a:pt x="2290058" y="447894"/>
                </a:lnTo>
                <a:lnTo>
                  <a:pt x="2371679" y="423477"/>
                </a:lnTo>
                <a:lnTo>
                  <a:pt x="2369586" y="421930"/>
                </a:lnTo>
                <a:lnTo>
                  <a:pt x="2307487" y="421930"/>
                </a:lnTo>
                <a:lnTo>
                  <a:pt x="2294977" y="419745"/>
                </a:lnTo>
                <a:close/>
              </a:path>
              <a:path w="2371725" h="448310">
                <a:moveTo>
                  <a:pt x="2298256" y="400979"/>
                </a:moveTo>
                <a:lnTo>
                  <a:pt x="2294977" y="419745"/>
                </a:lnTo>
                <a:lnTo>
                  <a:pt x="2307487" y="421930"/>
                </a:lnTo>
                <a:lnTo>
                  <a:pt x="2310766" y="403165"/>
                </a:lnTo>
                <a:lnTo>
                  <a:pt x="2298256" y="400979"/>
                </a:lnTo>
                <a:close/>
              </a:path>
              <a:path w="2371725" h="448310">
                <a:moveTo>
                  <a:pt x="2303174" y="372831"/>
                </a:moveTo>
                <a:lnTo>
                  <a:pt x="2298256" y="400979"/>
                </a:lnTo>
                <a:lnTo>
                  <a:pt x="2310766" y="403165"/>
                </a:lnTo>
                <a:lnTo>
                  <a:pt x="2307487" y="421930"/>
                </a:lnTo>
                <a:lnTo>
                  <a:pt x="2369586" y="421930"/>
                </a:lnTo>
                <a:lnTo>
                  <a:pt x="2303174" y="372831"/>
                </a:lnTo>
                <a:close/>
              </a:path>
              <a:path w="2371725" h="448310">
                <a:moveTo>
                  <a:pt x="3279" y="0"/>
                </a:moveTo>
                <a:lnTo>
                  <a:pt x="0" y="18765"/>
                </a:lnTo>
                <a:lnTo>
                  <a:pt x="2294977" y="419745"/>
                </a:lnTo>
                <a:lnTo>
                  <a:pt x="2298256" y="400979"/>
                </a:lnTo>
                <a:lnTo>
                  <a:pt x="32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59331" y="2839707"/>
            <a:ext cx="2588895" cy="541655"/>
          </a:xfrm>
          <a:custGeom>
            <a:avLst/>
            <a:gdLst/>
            <a:ahLst/>
            <a:cxnLst/>
            <a:rect l="l" t="t" r="r" b="b"/>
            <a:pathLst>
              <a:path w="2588895" h="541654">
                <a:moveTo>
                  <a:pt x="2588552" y="523049"/>
                </a:moveTo>
                <a:lnTo>
                  <a:pt x="2581135" y="516636"/>
                </a:lnTo>
                <a:lnTo>
                  <a:pt x="2524099" y="467360"/>
                </a:lnTo>
                <a:lnTo>
                  <a:pt x="2517051" y="495046"/>
                </a:lnTo>
                <a:lnTo>
                  <a:pt x="569861" y="0"/>
                </a:lnTo>
                <a:lnTo>
                  <a:pt x="567512" y="9232"/>
                </a:lnTo>
                <a:lnTo>
                  <a:pt x="561086" y="2197"/>
                </a:lnTo>
                <a:lnTo>
                  <a:pt x="49809" y="469582"/>
                </a:lnTo>
                <a:lnTo>
                  <a:pt x="30530" y="448487"/>
                </a:lnTo>
                <a:lnTo>
                  <a:pt x="0" y="528027"/>
                </a:lnTo>
                <a:lnTo>
                  <a:pt x="81940" y="504736"/>
                </a:lnTo>
                <a:lnTo>
                  <a:pt x="70497" y="492213"/>
                </a:lnTo>
                <a:lnTo>
                  <a:pt x="62661" y="483641"/>
                </a:lnTo>
                <a:lnTo>
                  <a:pt x="570141" y="19723"/>
                </a:lnTo>
                <a:lnTo>
                  <a:pt x="2512364" y="513511"/>
                </a:lnTo>
                <a:lnTo>
                  <a:pt x="2505316" y="541210"/>
                </a:lnTo>
                <a:lnTo>
                  <a:pt x="2588552" y="52304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2988" y="3878452"/>
            <a:ext cx="2907665" cy="926465"/>
          </a:xfrm>
          <a:custGeom>
            <a:avLst/>
            <a:gdLst/>
            <a:ahLst/>
            <a:cxnLst/>
            <a:rect l="l" t="t" r="r" b="b"/>
            <a:pathLst>
              <a:path w="2907665" h="926464">
                <a:moveTo>
                  <a:pt x="2907652" y="915682"/>
                </a:moveTo>
                <a:lnTo>
                  <a:pt x="2895904" y="903490"/>
                </a:lnTo>
                <a:lnTo>
                  <a:pt x="2848521" y="854354"/>
                </a:lnTo>
                <a:lnTo>
                  <a:pt x="2838996" y="881291"/>
                </a:lnTo>
                <a:lnTo>
                  <a:pt x="347370" y="0"/>
                </a:lnTo>
                <a:lnTo>
                  <a:pt x="344195" y="8978"/>
                </a:lnTo>
                <a:lnTo>
                  <a:pt x="335267" y="5676"/>
                </a:lnTo>
                <a:lnTo>
                  <a:pt x="26809" y="840905"/>
                </a:lnTo>
                <a:lnTo>
                  <a:pt x="0" y="830999"/>
                </a:lnTo>
                <a:lnTo>
                  <a:pt x="9347" y="915682"/>
                </a:lnTo>
                <a:lnTo>
                  <a:pt x="69342" y="859421"/>
                </a:lnTo>
                <a:lnTo>
                  <a:pt x="71488" y="857402"/>
                </a:lnTo>
                <a:lnTo>
                  <a:pt x="44678" y="847509"/>
                </a:lnTo>
                <a:lnTo>
                  <a:pt x="349872" y="21094"/>
                </a:lnTo>
                <a:lnTo>
                  <a:pt x="2832633" y="899261"/>
                </a:lnTo>
                <a:lnTo>
                  <a:pt x="2823108" y="926198"/>
                </a:lnTo>
                <a:lnTo>
                  <a:pt x="2907652" y="915682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859" y="3997452"/>
            <a:ext cx="18472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compute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93823" y="6093740"/>
            <a:ext cx="6064885" cy="22732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latin typeface="Calibri"/>
                <a:cs typeface="Calibri"/>
              </a:rPr>
              <a:t>Figure adapted </a:t>
            </a:r>
            <a:r>
              <a:rPr sz="1300" dirty="0">
                <a:latin typeface="Calibri"/>
                <a:cs typeface="Calibri"/>
              </a:rPr>
              <a:t>from </a:t>
            </a:r>
            <a:r>
              <a:rPr sz="1300" spc="5" dirty="0">
                <a:latin typeface="Calibri"/>
                <a:cs typeface="Calibri"/>
              </a:rPr>
              <a:t>Ian </a:t>
            </a:r>
            <a:r>
              <a:rPr sz="1300" spc="-5" dirty="0">
                <a:latin typeface="Calibri"/>
                <a:cs typeface="Calibri"/>
              </a:rPr>
              <a:t>Goodfellow, Tutorial </a:t>
            </a:r>
            <a:r>
              <a:rPr sz="1300" spc="5" dirty="0">
                <a:latin typeface="Calibri"/>
                <a:cs typeface="Calibri"/>
              </a:rPr>
              <a:t>on </a:t>
            </a:r>
            <a:r>
              <a:rPr sz="1300" dirty="0">
                <a:latin typeface="Calibri"/>
                <a:cs typeface="Calibri"/>
              </a:rPr>
              <a:t>Generative </a:t>
            </a:r>
            <a:r>
              <a:rPr sz="1300" spc="5" dirty="0">
                <a:latin typeface="Calibri"/>
                <a:cs typeface="Calibri"/>
              </a:rPr>
              <a:t>Adversarial Networks,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2017.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77859" y="4302252"/>
            <a:ext cx="20364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0"/>
              </a:spcBef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10" dirty="0">
                <a:latin typeface="Calibri"/>
                <a:cs typeface="Calibri"/>
              </a:rPr>
              <a:t>Autoregressive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NADE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MADE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NICE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RealNVP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Glow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10" dirty="0">
                <a:latin typeface="Calibri"/>
                <a:cs typeface="Calibri"/>
              </a:rPr>
              <a:t>Ffjord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88472" y="1014476"/>
            <a:ext cx="313626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Model does not </a:t>
            </a:r>
            <a:r>
              <a:rPr sz="2400" spc="-10" dirty="0">
                <a:latin typeface="Calibri"/>
                <a:cs typeface="Calibri"/>
              </a:rPr>
              <a:t>explicitly  compute </a:t>
            </a:r>
            <a:r>
              <a:rPr sz="2400" spc="-5" dirty="0">
                <a:latin typeface="Calibri"/>
                <a:cs typeface="Calibri"/>
              </a:rPr>
              <a:t>p(x),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8994" y="1392428"/>
            <a:ext cx="167258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spc="-10" dirty="0">
                <a:latin typeface="Calibri"/>
                <a:cs typeface="Calibri"/>
              </a:rPr>
              <a:t>can  compute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42799" y="2540508"/>
            <a:ext cx="2258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compute  approximation 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587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Taxonomy </a:t>
            </a:r>
            <a:r>
              <a:rPr dirty="0"/>
              <a:t>of </a:t>
            </a:r>
            <a:r>
              <a:rPr spc="-20" dirty="0"/>
              <a:t>Generative</a:t>
            </a:r>
            <a:r>
              <a:rPr spc="2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7226" y="1385506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415"/>
              </a:spcBef>
            </a:pPr>
            <a:r>
              <a:rPr sz="2400" b="1" spc="-15" dirty="0">
                <a:latin typeface="Calibri"/>
                <a:cs typeface="Calibri"/>
              </a:rPr>
              <a:t>Generative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969" y="2319229"/>
            <a:ext cx="315976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latin typeface="Calibri"/>
                <a:cs typeface="Calibri"/>
              </a:rPr>
              <a:t>Explicit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6544" y="2324263"/>
            <a:ext cx="222123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15"/>
              </a:spcBef>
            </a:pPr>
            <a:r>
              <a:rPr sz="2400" spc="-5" dirty="0">
                <a:latin typeface="Calibri"/>
                <a:cs typeface="Calibri"/>
              </a:rPr>
              <a:t>Implicit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2351" y="3362756"/>
            <a:ext cx="197167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14680">
              <a:lnSpc>
                <a:spcPct val="100000"/>
              </a:lnSpc>
              <a:spcBef>
                <a:spcPts val="425"/>
              </a:spcBef>
            </a:pPr>
            <a:r>
              <a:rPr sz="2400" spc="-10" dirty="0">
                <a:latin typeface="Calibri"/>
                <a:cs typeface="Calibri"/>
              </a:rPr>
              <a:t>Direct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721" y="3362757"/>
            <a:ext cx="234759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425"/>
              </a:spcBef>
            </a:pPr>
            <a:r>
              <a:rPr sz="2400" spc="-30" dirty="0">
                <a:latin typeface="Calibri"/>
                <a:cs typeface="Calibri"/>
              </a:rPr>
              <a:t>Tractable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5161" y="3362757"/>
            <a:ext cx="284416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425"/>
              </a:spcBef>
            </a:pPr>
            <a:r>
              <a:rPr sz="2400" spc="-20" dirty="0">
                <a:latin typeface="Calibri"/>
                <a:cs typeface="Calibri"/>
              </a:rPr>
              <a:t>Approximate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1001" y="3367730"/>
            <a:ext cx="197675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434"/>
              </a:spcBef>
            </a:pPr>
            <a:r>
              <a:rPr sz="2400" spc="-20" dirty="0">
                <a:latin typeface="Calibri"/>
                <a:cs typeface="Calibri"/>
              </a:rPr>
              <a:t>Markov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6841" y="4794131"/>
            <a:ext cx="2311400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434"/>
              </a:spcBef>
            </a:pPr>
            <a:r>
              <a:rPr sz="2400" spc="-20" dirty="0">
                <a:latin typeface="Calibri"/>
                <a:cs typeface="Calibri"/>
              </a:rPr>
              <a:t>Variational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53215" y="4794131"/>
            <a:ext cx="2814955" cy="525145"/>
          </a:xfrm>
          <a:prstGeom prst="rect">
            <a:avLst/>
          </a:prstGeom>
          <a:solidFill>
            <a:srgbClr val="C9DAF8"/>
          </a:solidFill>
          <a:ln w="9525">
            <a:solidFill>
              <a:srgbClr val="44546A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434"/>
              </a:spcBef>
            </a:pPr>
            <a:r>
              <a:rPr sz="2400" spc="-20" dirty="0">
                <a:latin typeface="Calibri"/>
                <a:cs typeface="Calibri"/>
              </a:rPr>
              <a:t>Markov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5615" y="5399925"/>
            <a:ext cx="3033395" cy="362585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Calibri"/>
                <a:cs typeface="Calibri"/>
              </a:rPr>
              <a:t>Variational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Autoencoder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0283" y="5399023"/>
            <a:ext cx="22244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 dirty="0">
                <a:latin typeface="Calibri"/>
                <a:cs typeface="Calibri"/>
              </a:rPr>
              <a:t>Boltzmann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Machine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45284" y="3932935"/>
            <a:ext cx="4933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5" dirty="0">
                <a:latin typeface="Calibri"/>
                <a:cs typeface="Calibri"/>
              </a:rPr>
              <a:t>G</a:t>
            </a:r>
            <a:r>
              <a:rPr sz="2100" spc="1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39423" y="3969523"/>
            <a:ext cx="2840990" cy="774065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54940" marR="182245">
              <a:lnSpc>
                <a:spcPct val="102899"/>
              </a:lnSpc>
              <a:spcBef>
                <a:spcPts val="120"/>
              </a:spcBef>
            </a:pPr>
            <a:r>
              <a:rPr sz="2100" dirty="0">
                <a:latin typeface="Calibri"/>
                <a:cs typeface="Calibri"/>
              </a:rPr>
              <a:t>Generative </a:t>
            </a:r>
            <a:r>
              <a:rPr sz="2100" spc="5" dirty="0">
                <a:latin typeface="Calibri"/>
                <a:cs typeface="Calibri"/>
              </a:rPr>
              <a:t>Adversarial  Networks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(GANs)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8240" y="2835879"/>
            <a:ext cx="812800" cy="527050"/>
          </a:xfrm>
          <a:custGeom>
            <a:avLst/>
            <a:gdLst/>
            <a:ahLst/>
            <a:cxnLst/>
            <a:rect l="l" t="t" r="r" b="b"/>
            <a:pathLst>
              <a:path w="812800" h="527050">
                <a:moveTo>
                  <a:pt x="43502" y="453628"/>
                </a:moveTo>
                <a:lnTo>
                  <a:pt x="0" y="526878"/>
                </a:lnTo>
                <a:lnTo>
                  <a:pt x="84701" y="517730"/>
                </a:lnTo>
                <a:lnTo>
                  <a:pt x="73665" y="500559"/>
                </a:lnTo>
                <a:lnTo>
                  <a:pt x="58568" y="500559"/>
                </a:lnTo>
                <a:lnTo>
                  <a:pt x="48268" y="484532"/>
                </a:lnTo>
                <a:lnTo>
                  <a:pt x="58952" y="477666"/>
                </a:lnTo>
                <a:lnTo>
                  <a:pt x="43502" y="453628"/>
                </a:lnTo>
                <a:close/>
              </a:path>
              <a:path w="812800" h="527050">
                <a:moveTo>
                  <a:pt x="58952" y="477666"/>
                </a:moveTo>
                <a:lnTo>
                  <a:pt x="48268" y="484532"/>
                </a:lnTo>
                <a:lnTo>
                  <a:pt x="58568" y="500559"/>
                </a:lnTo>
                <a:lnTo>
                  <a:pt x="69252" y="493692"/>
                </a:lnTo>
                <a:lnTo>
                  <a:pt x="58952" y="477666"/>
                </a:lnTo>
                <a:close/>
              </a:path>
              <a:path w="812800" h="527050">
                <a:moveTo>
                  <a:pt x="69252" y="493692"/>
                </a:moveTo>
                <a:lnTo>
                  <a:pt x="58568" y="500559"/>
                </a:lnTo>
                <a:lnTo>
                  <a:pt x="73665" y="500559"/>
                </a:lnTo>
                <a:lnTo>
                  <a:pt x="69252" y="493692"/>
                </a:lnTo>
                <a:close/>
              </a:path>
              <a:path w="812800" h="527050">
                <a:moveTo>
                  <a:pt x="802168" y="0"/>
                </a:moveTo>
                <a:lnTo>
                  <a:pt x="58952" y="477666"/>
                </a:lnTo>
                <a:lnTo>
                  <a:pt x="69252" y="493692"/>
                </a:lnTo>
                <a:lnTo>
                  <a:pt x="812468" y="16024"/>
                </a:lnTo>
                <a:lnTo>
                  <a:pt x="80216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74400" y="2834417"/>
            <a:ext cx="2223135" cy="548640"/>
          </a:xfrm>
          <a:custGeom>
            <a:avLst/>
            <a:gdLst/>
            <a:ahLst/>
            <a:cxnLst/>
            <a:rect l="l" t="t" r="r" b="b"/>
            <a:pathLst>
              <a:path w="2223135" h="548639">
                <a:moveTo>
                  <a:pt x="2146422" y="520270"/>
                </a:moveTo>
                <a:lnTo>
                  <a:pt x="2139918" y="548096"/>
                </a:lnTo>
                <a:lnTo>
                  <a:pt x="2222790" y="528340"/>
                </a:lnTo>
                <a:lnTo>
                  <a:pt x="2216555" y="523159"/>
                </a:lnTo>
                <a:lnTo>
                  <a:pt x="2158782" y="523159"/>
                </a:lnTo>
                <a:lnTo>
                  <a:pt x="2146422" y="520270"/>
                </a:lnTo>
                <a:close/>
              </a:path>
              <a:path w="2223135" h="548639">
                <a:moveTo>
                  <a:pt x="2150758" y="501720"/>
                </a:moveTo>
                <a:lnTo>
                  <a:pt x="2146422" y="520270"/>
                </a:lnTo>
                <a:lnTo>
                  <a:pt x="2158782" y="523159"/>
                </a:lnTo>
                <a:lnTo>
                  <a:pt x="2163119" y="504610"/>
                </a:lnTo>
                <a:lnTo>
                  <a:pt x="2150758" y="501720"/>
                </a:lnTo>
                <a:close/>
              </a:path>
              <a:path w="2223135" h="548639">
                <a:moveTo>
                  <a:pt x="2157262" y="473896"/>
                </a:moveTo>
                <a:lnTo>
                  <a:pt x="2150758" y="501720"/>
                </a:lnTo>
                <a:lnTo>
                  <a:pt x="2163119" y="504610"/>
                </a:lnTo>
                <a:lnTo>
                  <a:pt x="2158782" y="523159"/>
                </a:lnTo>
                <a:lnTo>
                  <a:pt x="2216555" y="523159"/>
                </a:lnTo>
                <a:lnTo>
                  <a:pt x="2157262" y="473896"/>
                </a:lnTo>
                <a:close/>
              </a:path>
              <a:path w="2223135" h="548639">
                <a:moveTo>
                  <a:pt x="4337" y="0"/>
                </a:moveTo>
                <a:lnTo>
                  <a:pt x="0" y="18549"/>
                </a:lnTo>
                <a:lnTo>
                  <a:pt x="2146422" y="520270"/>
                </a:lnTo>
                <a:lnTo>
                  <a:pt x="2150758" y="501720"/>
                </a:lnTo>
                <a:lnTo>
                  <a:pt x="433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5559" y="1900714"/>
            <a:ext cx="2740025" cy="445134"/>
          </a:xfrm>
          <a:custGeom>
            <a:avLst/>
            <a:gdLst/>
            <a:ahLst/>
            <a:cxnLst/>
            <a:rect l="l" t="t" r="r" b="b"/>
            <a:pathLst>
              <a:path w="2740025" h="445135">
                <a:moveTo>
                  <a:pt x="69733" y="369572"/>
                </a:moveTo>
                <a:lnTo>
                  <a:pt x="0" y="418514"/>
                </a:lnTo>
                <a:lnTo>
                  <a:pt x="80992" y="444935"/>
                </a:lnTo>
                <a:lnTo>
                  <a:pt x="77050" y="418550"/>
                </a:lnTo>
                <a:lnTo>
                  <a:pt x="64218" y="418550"/>
                </a:lnTo>
                <a:lnTo>
                  <a:pt x="61403" y="399708"/>
                </a:lnTo>
                <a:lnTo>
                  <a:pt x="73955" y="397832"/>
                </a:lnTo>
                <a:lnTo>
                  <a:pt x="69733" y="369572"/>
                </a:lnTo>
                <a:close/>
              </a:path>
              <a:path w="2740025" h="445135">
                <a:moveTo>
                  <a:pt x="73955" y="397832"/>
                </a:moveTo>
                <a:lnTo>
                  <a:pt x="61403" y="399708"/>
                </a:lnTo>
                <a:lnTo>
                  <a:pt x="64218" y="418550"/>
                </a:lnTo>
                <a:lnTo>
                  <a:pt x="76770" y="416674"/>
                </a:lnTo>
                <a:lnTo>
                  <a:pt x="73955" y="397832"/>
                </a:lnTo>
                <a:close/>
              </a:path>
              <a:path w="2740025" h="445135">
                <a:moveTo>
                  <a:pt x="76770" y="416674"/>
                </a:moveTo>
                <a:lnTo>
                  <a:pt x="64218" y="418550"/>
                </a:lnTo>
                <a:lnTo>
                  <a:pt x="77050" y="418550"/>
                </a:lnTo>
                <a:lnTo>
                  <a:pt x="76770" y="416674"/>
                </a:lnTo>
                <a:close/>
              </a:path>
              <a:path w="2740025" h="445135">
                <a:moveTo>
                  <a:pt x="2736679" y="0"/>
                </a:moveTo>
                <a:lnTo>
                  <a:pt x="73955" y="397832"/>
                </a:lnTo>
                <a:lnTo>
                  <a:pt x="76770" y="416674"/>
                </a:lnTo>
                <a:lnTo>
                  <a:pt x="2739494" y="18841"/>
                </a:lnTo>
                <a:lnTo>
                  <a:pt x="27366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55174" y="1900786"/>
            <a:ext cx="2371725" cy="448309"/>
          </a:xfrm>
          <a:custGeom>
            <a:avLst/>
            <a:gdLst/>
            <a:ahLst/>
            <a:cxnLst/>
            <a:rect l="l" t="t" r="r" b="b"/>
            <a:pathLst>
              <a:path w="2371725" h="448310">
                <a:moveTo>
                  <a:pt x="2294977" y="419745"/>
                </a:moveTo>
                <a:lnTo>
                  <a:pt x="2290058" y="447894"/>
                </a:lnTo>
                <a:lnTo>
                  <a:pt x="2371679" y="423477"/>
                </a:lnTo>
                <a:lnTo>
                  <a:pt x="2369586" y="421930"/>
                </a:lnTo>
                <a:lnTo>
                  <a:pt x="2307487" y="421930"/>
                </a:lnTo>
                <a:lnTo>
                  <a:pt x="2294977" y="419745"/>
                </a:lnTo>
                <a:close/>
              </a:path>
              <a:path w="2371725" h="448310">
                <a:moveTo>
                  <a:pt x="2298256" y="400979"/>
                </a:moveTo>
                <a:lnTo>
                  <a:pt x="2294977" y="419745"/>
                </a:lnTo>
                <a:lnTo>
                  <a:pt x="2307487" y="421930"/>
                </a:lnTo>
                <a:lnTo>
                  <a:pt x="2310766" y="403165"/>
                </a:lnTo>
                <a:lnTo>
                  <a:pt x="2298256" y="400979"/>
                </a:lnTo>
                <a:close/>
              </a:path>
              <a:path w="2371725" h="448310">
                <a:moveTo>
                  <a:pt x="2303174" y="372831"/>
                </a:moveTo>
                <a:lnTo>
                  <a:pt x="2298256" y="400979"/>
                </a:lnTo>
                <a:lnTo>
                  <a:pt x="2310766" y="403165"/>
                </a:lnTo>
                <a:lnTo>
                  <a:pt x="2307487" y="421930"/>
                </a:lnTo>
                <a:lnTo>
                  <a:pt x="2369586" y="421930"/>
                </a:lnTo>
                <a:lnTo>
                  <a:pt x="2303174" y="372831"/>
                </a:lnTo>
                <a:close/>
              </a:path>
              <a:path w="2371725" h="448310">
                <a:moveTo>
                  <a:pt x="3279" y="0"/>
                </a:moveTo>
                <a:lnTo>
                  <a:pt x="0" y="18765"/>
                </a:lnTo>
                <a:lnTo>
                  <a:pt x="2294977" y="419745"/>
                </a:lnTo>
                <a:lnTo>
                  <a:pt x="2298256" y="400979"/>
                </a:lnTo>
                <a:lnTo>
                  <a:pt x="327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59331" y="2839707"/>
            <a:ext cx="2588895" cy="541655"/>
          </a:xfrm>
          <a:custGeom>
            <a:avLst/>
            <a:gdLst/>
            <a:ahLst/>
            <a:cxnLst/>
            <a:rect l="l" t="t" r="r" b="b"/>
            <a:pathLst>
              <a:path w="2588895" h="541654">
                <a:moveTo>
                  <a:pt x="2588552" y="523049"/>
                </a:moveTo>
                <a:lnTo>
                  <a:pt x="2581135" y="516636"/>
                </a:lnTo>
                <a:lnTo>
                  <a:pt x="2524099" y="467360"/>
                </a:lnTo>
                <a:lnTo>
                  <a:pt x="2517051" y="495046"/>
                </a:lnTo>
                <a:lnTo>
                  <a:pt x="569861" y="0"/>
                </a:lnTo>
                <a:lnTo>
                  <a:pt x="567512" y="9232"/>
                </a:lnTo>
                <a:lnTo>
                  <a:pt x="561086" y="2197"/>
                </a:lnTo>
                <a:lnTo>
                  <a:pt x="49809" y="469582"/>
                </a:lnTo>
                <a:lnTo>
                  <a:pt x="30530" y="448487"/>
                </a:lnTo>
                <a:lnTo>
                  <a:pt x="0" y="528027"/>
                </a:lnTo>
                <a:lnTo>
                  <a:pt x="81940" y="504736"/>
                </a:lnTo>
                <a:lnTo>
                  <a:pt x="70497" y="492213"/>
                </a:lnTo>
                <a:lnTo>
                  <a:pt x="62661" y="483641"/>
                </a:lnTo>
                <a:lnTo>
                  <a:pt x="570141" y="19723"/>
                </a:lnTo>
                <a:lnTo>
                  <a:pt x="2512364" y="513511"/>
                </a:lnTo>
                <a:lnTo>
                  <a:pt x="2505316" y="541210"/>
                </a:lnTo>
                <a:lnTo>
                  <a:pt x="2588552" y="52304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2988" y="3878452"/>
            <a:ext cx="2907665" cy="926465"/>
          </a:xfrm>
          <a:custGeom>
            <a:avLst/>
            <a:gdLst/>
            <a:ahLst/>
            <a:cxnLst/>
            <a:rect l="l" t="t" r="r" b="b"/>
            <a:pathLst>
              <a:path w="2907665" h="926464">
                <a:moveTo>
                  <a:pt x="2907652" y="915682"/>
                </a:moveTo>
                <a:lnTo>
                  <a:pt x="2895904" y="903490"/>
                </a:lnTo>
                <a:lnTo>
                  <a:pt x="2848521" y="854354"/>
                </a:lnTo>
                <a:lnTo>
                  <a:pt x="2838996" y="881291"/>
                </a:lnTo>
                <a:lnTo>
                  <a:pt x="347370" y="0"/>
                </a:lnTo>
                <a:lnTo>
                  <a:pt x="344195" y="8978"/>
                </a:lnTo>
                <a:lnTo>
                  <a:pt x="335267" y="5676"/>
                </a:lnTo>
                <a:lnTo>
                  <a:pt x="26809" y="840905"/>
                </a:lnTo>
                <a:lnTo>
                  <a:pt x="0" y="830999"/>
                </a:lnTo>
                <a:lnTo>
                  <a:pt x="9347" y="915682"/>
                </a:lnTo>
                <a:lnTo>
                  <a:pt x="69342" y="859421"/>
                </a:lnTo>
                <a:lnTo>
                  <a:pt x="71488" y="857402"/>
                </a:lnTo>
                <a:lnTo>
                  <a:pt x="44678" y="847509"/>
                </a:lnTo>
                <a:lnTo>
                  <a:pt x="349872" y="21094"/>
                </a:lnTo>
                <a:lnTo>
                  <a:pt x="2832633" y="899261"/>
                </a:lnTo>
                <a:lnTo>
                  <a:pt x="2823108" y="926198"/>
                </a:lnTo>
                <a:lnTo>
                  <a:pt x="2907652" y="915682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859" y="3997452"/>
            <a:ext cx="18472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compute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93823" y="6093740"/>
            <a:ext cx="6064885" cy="22732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latin typeface="Calibri"/>
                <a:cs typeface="Calibri"/>
              </a:rPr>
              <a:t>Figure adapted </a:t>
            </a:r>
            <a:r>
              <a:rPr sz="1300" dirty="0">
                <a:latin typeface="Calibri"/>
                <a:cs typeface="Calibri"/>
              </a:rPr>
              <a:t>from </a:t>
            </a:r>
            <a:r>
              <a:rPr sz="1300" spc="5" dirty="0">
                <a:latin typeface="Calibri"/>
                <a:cs typeface="Calibri"/>
              </a:rPr>
              <a:t>Ian </a:t>
            </a:r>
            <a:r>
              <a:rPr sz="1300" spc="-5" dirty="0">
                <a:latin typeface="Calibri"/>
                <a:cs typeface="Calibri"/>
              </a:rPr>
              <a:t>Goodfellow, Tutorial </a:t>
            </a:r>
            <a:r>
              <a:rPr sz="1300" spc="5" dirty="0">
                <a:latin typeface="Calibri"/>
                <a:cs typeface="Calibri"/>
              </a:rPr>
              <a:t>on </a:t>
            </a:r>
            <a:r>
              <a:rPr sz="1300" dirty="0">
                <a:latin typeface="Calibri"/>
                <a:cs typeface="Calibri"/>
              </a:rPr>
              <a:t>Generative </a:t>
            </a:r>
            <a:r>
              <a:rPr sz="1300" spc="5" dirty="0">
                <a:latin typeface="Calibri"/>
                <a:cs typeface="Calibri"/>
              </a:rPr>
              <a:t>Adversarial Networks,</a:t>
            </a:r>
            <a:r>
              <a:rPr sz="1300" spc="19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2017.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28751" y="4300194"/>
            <a:ext cx="1737995" cy="362585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14"/>
              </a:spcBef>
            </a:pPr>
            <a:r>
              <a:rPr sz="2000" spc="-10" dirty="0">
                <a:latin typeface="Calibri"/>
                <a:cs typeface="Calibri"/>
              </a:rPr>
              <a:t>Autoregressive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859" y="4365752"/>
            <a:ext cx="2036445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-</a:t>
            </a:r>
            <a:endParaRPr sz="15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spcBef>
                <a:spcPts val="100"/>
              </a:spcBef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NADE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MADE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NICE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RealNVP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5" dirty="0">
                <a:latin typeface="Calibri"/>
                <a:cs typeface="Calibri"/>
              </a:rPr>
              <a:t>Glow</a:t>
            </a:r>
            <a:endParaRPr sz="2000">
              <a:latin typeface="Calibri"/>
              <a:cs typeface="Calibri"/>
            </a:endParaRPr>
          </a:p>
          <a:p>
            <a:pPr marL="444500" indent="-431800">
              <a:lnSpc>
                <a:spcPct val="100000"/>
              </a:lnSpc>
              <a:buSzPct val="75000"/>
              <a:buChar char="-"/>
              <a:tabLst>
                <a:tab pos="443865" algn="l"/>
                <a:tab pos="444500" algn="l"/>
              </a:tabLst>
            </a:pPr>
            <a:r>
              <a:rPr sz="2000" spc="-10" dirty="0">
                <a:latin typeface="Calibri"/>
                <a:cs typeface="Calibri"/>
              </a:rPr>
              <a:t>Ffjord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88472" y="1014476"/>
            <a:ext cx="313626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Model does not </a:t>
            </a:r>
            <a:r>
              <a:rPr sz="2400" spc="-10" dirty="0">
                <a:latin typeface="Calibri"/>
                <a:cs typeface="Calibri"/>
              </a:rPr>
              <a:t>explicitly  compute </a:t>
            </a:r>
            <a:r>
              <a:rPr sz="2400" spc="-5" dirty="0">
                <a:latin typeface="Calibri"/>
                <a:cs typeface="Calibri"/>
              </a:rPr>
              <a:t>p(x),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8994" y="1392428"/>
            <a:ext cx="167258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spc="-10" dirty="0">
                <a:latin typeface="Calibri"/>
                <a:cs typeface="Calibri"/>
              </a:rPr>
              <a:t>can  compute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2799" y="2540508"/>
            <a:ext cx="2258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compute  approximation 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16115" y="5011419"/>
            <a:ext cx="175704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spc="-55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will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talk 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about</a:t>
            </a:r>
            <a:r>
              <a:rPr sz="28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these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2776220"/>
            <a:ext cx="69659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0" dirty="0"/>
              <a:t>Autoregressive </a:t>
            </a:r>
            <a:r>
              <a:rPr sz="6000" spc="-10" dirty="0"/>
              <a:t>models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3835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Explicit Density</a:t>
            </a:r>
            <a:r>
              <a:rPr spc="-40" dirty="0"/>
              <a:t> </a:t>
            </a:r>
            <a:r>
              <a:rPr spc="-15" dirty="0"/>
              <a:t>Estimation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895935" y="1280041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5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6"/>
                </a:lnTo>
                <a:lnTo>
                  <a:pt x="437554" y="74909"/>
                </a:lnTo>
                <a:lnTo>
                  <a:pt x="454222" y="124941"/>
                </a:lnTo>
                <a:lnTo>
                  <a:pt x="459779" y="186333"/>
                </a:lnTo>
                <a:lnTo>
                  <a:pt x="458383" y="219533"/>
                </a:lnTo>
                <a:lnTo>
                  <a:pt x="447221" y="276783"/>
                </a:lnTo>
                <a:lnTo>
                  <a:pt x="424823" y="321493"/>
                </a:lnTo>
                <a:lnTo>
                  <a:pt x="390741" y="351655"/>
                </a:lnTo>
                <a:lnTo>
                  <a:pt x="369291" y="361156"/>
                </a:lnTo>
                <a:lnTo>
                  <a:pt x="374054" y="376435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6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3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5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889" y="1165859"/>
            <a:ext cx="74631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3920" algn="l"/>
              </a:tabLst>
            </a:pPr>
            <a:r>
              <a:rPr sz="3200" b="1" spc="-5" dirty="0">
                <a:latin typeface="Calibri"/>
                <a:cs typeface="Calibri"/>
              </a:rPr>
              <a:t>G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10" dirty="0">
                <a:latin typeface="Calibri"/>
                <a:cs typeface="Calibri"/>
              </a:rPr>
              <a:t>a</a:t>
            </a:r>
            <a:r>
              <a:rPr sz="3200" b="1" spc="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it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or </a:t>
            </a:r>
            <a:r>
              <a:rPr sz="3200" dirty="0">
                <a:latin typeface="Cambria Math"/>
                <a:cs typeface="Cambria Math"/>
              </a:rPr>
              <a:t>𝑝	𝑥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25950" y="1165859"/>
            <a:ext cx="179641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= </a:t>
            </a:r>
            <a:r>
              <a:rPr sz="3200" spc="45" dirty="0">
                <a:latin typeface="Cambria Math"/>
                <a:cs typeface="Cambria Math"/>
              </a:rPr>
              <a:t>𝑓(𝑥,</a:t>
            </a:r>
            <a:r>
              <a:rPr sz="3200" spc="-80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𝑊)</a:t>
            </a:r>
            <a:endParaRPr sz="3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3835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Explicit Density</a:t>
            </a:r>
            <a:r>
              <a:rPr spc="-40" dirty="0"/>
              <a:t> </a:t>
            </a:r>
            <a:r>
              <a:rPr spc="-15" dirty="0"/>
              <a:t>Estimation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895935" y="1280041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5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6"/>
                </a:lnTo>
                <a:lnTo>
                  <a:pt x="437554" y="74909"/>
                </a:lnTo>
                <a:lnTo>
                  <a:pt x="454222" y="124941"/>
                </a:lnTo>
                <a:lnTo>
                  <a:pt x="459779" y="186333"/>
                </a:lnTo>
                <a:lnTo>
                  <a:pt x="458383" y="219533"/>
                </a:lnTo>
                <a:lnTo>
                  <a:pt x="447221" y="276783"/>
                </a:lnTo>
                <a:lnTo>
                  <a:pt x="424823" y="321493"/>
                </a:lnTo>
                <a:lnTo>
                  <a:pt x="390741" y="351655"/>
                </a:lnTo>
                <a:lnTo>
                  <a:pt x="369291" y="361156"/>
                </a:lnTo>
                <a:lnTo>
                  <a:pt x="374054" y="376435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6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3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5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889" y="1165859"/>
            <a:ext cx="9527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3920" algn="l"/>
                <a:tab pos="7743190" algn="l"/>
              </a:tabLst>
            </a:pPr>
            <a:r>
              <a:rPr sz="3200" b="1" spc="-5" dirty="0">
                <a:latin typeface="Calibri"/>
                <a:cs typeface="Calibri"/>
              </a:rPr>
              <a:t>Goal</a:t>
            </a:r>
            <a:r>
              <a:rPr sz="3200" spc="-5" dirty="0">
                <a:latin typeface="Calibri"/>
                <a:cs typeface="Calibri"/>
              </a:rPr>
              <a:t>: </a:t>
            </a:r>
            <a:r>
              <a:rPr sz="3200" spc="-30" dirty="0">
                <a:latin typeface="Calibri"/>
                <a:cs typeface="Calibri"/>
              </a:rPr>
              <a:t>Write </a:t>
            </a:r>
            <a:r>
              <a:rPr sz="3200" spc="-5" dirty="0">
                <a:latin typeface="Calibri"/>
                <a:cs typeface="Calibri"/>
              </a:rPr>
              <a:t>down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0" dirty="0">
                <a:latin typeface="Calibri"/>
                <a:cs typeface="Calibri"/>
              </a:rPr>
              <a:t>explicit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𝑝	𝑥	= </a:t>
            </a:r>
            <a:r>
              <a:rPr sz="3200" spc="45" dirty="0">
                <a:latin typeface="Cambria Math"/>
                <a:cs typeface="Cambria Math"/>
              </a:rPr>
              <a:t>𝑓(𝑥,</a:t>
            </a:r>
            <a:r>
              <a:rPr sz="3200" spc="-80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𝑊)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55997" y="2232543"/>
            <a:ext cx="424180" cy="271145"/>
          </a:xfrm>
          <a:custGeom>
            <a:avLst/>
            <a:gdLst/>
            <a:ahLst/>
            <a:cxnLst/>
            <a:rect l="l" t="t" r="r" b="b"/>
            <a:pathLst>
              <a:path w="424179" h="271144">
                <a:moveTo>
                  <a:pt x="337483" y="0"/>
                </a:moveTo>
                <a:lnTo>
                  <a:pt x="333632" y="10981"/>
                </a:lnTo>
                <a:lnTo>
                  <a:pt x="349295" y="17778"/>
                </a:lnTo>
                <a:lnTo>
                  <a:pt x="362764" y="27187"/>
                </a:lnTo>
                <a:lnTo>
                  <a:pt x="390113" y="70800"/>
                </a:lnTo>
                <a:lnTo>
                  <a:pt x="398100" y="110843"/>
                </a:lnTo>
                <a:lnTo>
                  <a:pt x="399098" y="133926"/>
                </a:lnTo>
                <a:lnTo>
                  <a:pt x="398095" y="157789"/>
                </a:lnTo>
                <a:lnTo>
                  <a:pt x="390072" y="198937"/>
                </a:lnTo>
                <a:lnTo>
                  <a:pt x="362782" y="243249"/>
                </a:lnTo>
                <a:lnTo>
                  <a:pt x="334060" y="259580"/>
                </a:lnTo>
                <a:lnTo>
                  <a:pt x="337483" y="270563"/>
                </a:lnTo>
                <a:lnTo>
                  <a:pt x="374388" y="253251"/>
                </a:lnTo>
                <a:lnTo>
                  <a:pt x="401523" y="223282"/>
                </a:lnTo>
                <a:lnTo>
                  <a:pt x="418210" y="183150"/>
                </a:lnTo>
                <a:lnTo>
                  <a:pt x="423773" y="135352"/>
                </a:lnTo>
                <a:lnTo>
                  <a:pt x="422378" y="110548"/>
                </a:lnTo>
                <a:lnTo>
                  <a:pt x="411217" y="66584"/>
                </a:lnTo>
                <a:lnTo>
                  <a:pt x="389083" y="30793"/>
                </a:lnTo>
                <a:lnTo>
                  <a:pt x="357099" y="7082"/>
                </a:lnTo>
                <a:lnTo>
                  <a:pt x="337483" y="0"/>
                </a:lnTo>
                <a:close/>
              </a:path>
              <a:path w="424179" h="271144">
                <a:moveTo>
                  <a:pt x="86290" y="0"/>
                </a:moveTo>
                <a:lnTo>
                  <a:pt x="49474" y="17346"/>
                </a:lnTo>
                <a:lnTo>
                  <a:pt x="22321" y="47423"/>
                </a:lnTo>
                <a:lnTo>
                  <a:pt x="5580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6" y="239849"/>
                </a:lnTo>
                <a:lnTo>
                  <a:pt x="66616" y="263489"/>
                </a:lnTo>
                <a:lnTo>
                  <a:pt x="86290" y="270563"/>
                </a:lnTo>
                <a:lnTo>
                  <a:pt x="89712" y="259580"/>
                </a:lnTo>
                <a:lnTo>
                  <a:pt x="74295" y="252752"/>
                </a:lnTo>
                <a:lnTo>
                  <a:pt x="60991" y="243249"/>
                </a:lnTo>
                <a:lnTo>
                  <a:pt x="33700" y="198937"/>
                </a:lnTo>
                <a:lnTo>
                  <a:pt x="25677" y="157789"/>
                </a:lnTo>
                <a:lnTo>
                  <a:pt x="24674" y="133926"/>
                </a:lnTo>
                <a:lnTo>
                  <a:pt x="25677" y="110843"/>
                </a:lnTo>
                <a:lnTo>
                  <a:pt x="33700" y="70800"/>
                </a:lnTo>
                <a:lnTo>
                  <a:pt x="61097" y="27187"/>
                </a:lnTo>
                <a:lnTo>
                  <a:pt x="90140" y="10981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9489" y="2180844"/>
            <a:ext cx="10559415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83455" algn="l"/>
                <a:tab pos="5154295" algn="l"/>
              </a:tabLst>
            </a:pPr>
            <a:r>
              <a:rPr sz="3200" spc="-10" dirty="0">
                <a:latin typeface="Calibri"/>
                <a:cs typeface="Calibri"/>
              </a:rPr>
              <a:t>Given </a:t>
            </a:r>
            <a:r>
              <a:rPr sz="3200" spc="-15" dirty="0">
                <a:latin typeface="Calibri"/>
                <a:cs typeface="Calibri"/>
              </a:rPr>
              <a:t>dataset </a:t>
            </a:r>
            <a:r>
              <a:rPr sz="3200" spc="50" dirty="0">
                <a:latin typeface="Cambria Math"/>
                <a:cs typeface="Cambria Math"/>
              </a:rPr>
              <a:t>𝑥</a:t>
            </a:r>
            <a:r>
              <a:rPr sz="3450" spc="75" baseline="28985" dirty="0">
                <a:latin typeface="Cambria Math"/>
                <a:cs typeface="Cambria Math"/>
              </a:rPr>
              <a:t>(#)</a:t>
            </a:r>
            <a:r>
              <a:rPr sz="3200" spc="50" dirty="0">
                <a:latin typeface="Cambria Math"/>
                <a:cs typeface="Cambria Math"/>
              </a:rPr>
              <a:t>, </a:t>
            </a:r>
            <a:r>
              <a:rPr sz="3200" spc="-75" dirty="0">
                <a:latin typeface="Cambria Math"/>
                <a:cs typeface="Cambria Math"/>
              </a:rPr>
              <a:t>𝑥</a:t>
            </a:r>
            <a:r>
              <a:rPr sz="3450" spc="-112" baseline="28985" dirty="0">
                <a:latin typeface="Cambria Math"/>
                <a:cs typeface="Cambria Math"/>
              </a:rPr>
              <a:t>(%)</a:t>
            </a:r>
            <a:r>
              <a:rPr sz="3200" spc="-75" dirty="0">
                <a:latin typeface="Cambria Math"/>
                <a:cs typeface="Cambria Math"/>
              </a:rPr>
              <a:t>,</a:t>
            </a:r>
            <a:r>
              <a:rPr sz="3200" spc="-31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…</a:t>
            </a:r>
            <a:r>
              <a:rPr sz="3200" spc="-15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𝑥	</a:t>
            </a:r>
            <a:r>
              <a:rPr sz="3450" spc="232" baseline="28985" dirty="0">
                <a:latin typeface="Cambria Math"/>
                <a:cs typeface="Cambria Math"/>
              </a:rPr>
              <a:t>&amp;	</a:t>
            </a:r>
            <a:r>
              <a:rPr sz="3200" dirty="0">
                <a:latin typeface="Calibri"/>
                <a:cs typeface="Calibri"/>
              </a:rPr>
              <a:t>, </a:t>
            </a:r>
            <a:r>
              <a:rPr sz="3200" spc="-15" dirty="0">
                <a:latin typeface="Calibri"/>
                <a:cs typeface="Calibri"/>
              </a:rPr>
              <a:t>train </a:t>
            </a:r>
            <a:r>
              <a:rPr sz="3200" dirty="0">
                <a:latin typeface="Calibri"/>
                <a:cs typeface="Calibri"/>
              </a:rPr>
              <a:t>the model </a:t>
            </a:r>
            <a:r>
              <a:rPr sz="3200" spc="-5" dirty="0">
                <a:latin typeface="Calibri"/>
                <a:cs typeface="Calibri"/>
              </a:rPr>
              <a:t>by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solving:</a:t>
            </a:r>
            <a:endParaRPr sz="3200">
              <a:latin typeface="Calibri"/>
              <a:cs typeface="Calibri"/>
            </a:endParaRPr>
          </a:p>
          <a:p>
            <a:pPr marL="5971540">
              <a:lnSpc>
                <a:spcPct val="100000"/>
              </a:lnSpc>
              <a:spcBef>
                <a:spcPts val="2765"/>
              </a:spcBef>
            </a:pPr>
            <a:r>
              <a:rPr sz="2400" spc="-15" dirty="0">
                <a:latin typeface="Calibri"/>
                <a:cs typeface="Calibri"/>
              </a:rPr>
              <a:t>Maximize </a:t>
            </a: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922" y="3388867"/>
            <a:ext cx="4117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(Maximum </a:t>
            </a:r>
            <a:r>
              <a:rPr sz="2400" spc="-15" dirty="0">
                <a:latin typeface="Calibri"/>
                <a:cs typeface="Calibri"/>
              </a:rPr>
              <a:t>likelihood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estimation)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2815" y="3474720"/>
            <a:ext cx="3244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395" dirty="0">
                <a:latin typeface="Cambria Math"/>
                <a:cs typeface="Cambria Math"/>
              </a:rPr>
              <a:t>(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2076" y="3560064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50" dirty="0">
                <a:latin typeface="Cambria Math"/>
                <a:cs typeface="Cambria Math"/>
              </a:rPr>
              <a:t>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91863" y="3163007"/>
            <a:ext cx="307975" cy="271145"/>
          </a:xfrm>
          <a:custGeom>
            <a:avLst/>
            <a:gdLst/>
            <a:ahLst/>
            <a:cxnLst/>
            <a:rect l="l" t="t" r="r" b="b"/>
            <a:pathLst>
              <a:path w="307975" h="271145">
                <a:moveTo>
                  <a:pt x="221660" y="0"/>
                </a:moveTo>
                <a:lnTo>
                  <a:pt x="217808" y="10982"/>
                </a:lnTo>
                <a:lnTo>
                  <a:pt x="233471" y="17779"/>
                </a:lnTo>
                <a:lnTo>
                  <a:pt x="246940" y="27188"/>
                </a:lnTo>
                <a:lnTo>
                  <a:pt x="274289" y="70801"/>
                </a:lnTo>
                <a:lnTo>
                  <a:pt x="282276" y="110843"/>
                </a:lnTo>
                <a:lnTo>
                  <a:pt x="283274" y="133927"/>
                </a:lnTo>
                <a:lnTo>
                  <a:pt x="282272" y="157790"/>
                </a:lnTo>
                <a:lnTo>
                  <a:pt x="274249" y="198938"/>
                </a:lnTo>
                <a:lnTo>
                  <a:pt x="246958" y="243250"/>
                </a:lnTo>
                <a:lnTo>
                  <a:pt x="218236" y="259581"/>
                </a:lnTo>
                <a:lnTo>
                  <a:pt x="221660" y="270563"/>
                </a:lnTo>
                <a:lnTo>
                  <a:pt x="258564" y="253252"/>
                </a:lnTo>
                <a:lnTo>
                  <a:pt x="285699" y="223282"/>
                </a:lnTo>
                <a:lnTo>
                  <a:pt x="302386" y="183151"/>
                </a:lnTo>
                <a:lnTo>
                  <a:pt x="307949" y="135354"/>
                </a:lnTo>
                <a:lnTo>
                  <a:pt x="306554" y="110550"/>
                </a:lnTo>
                <a:lnTo>
                  <a:pt x="295393" y="66585"/>
                </a:lnTo>
                <a:lnTo>
                  <a:pt x="273259" y="30794"/>
                </a:lnTo>
                <a:lnTo>
                  <a:pt x="241275" y="7082"/>
                </a:lnTo>
                <a:lnTo>
                  <a:pt x="221660" y="0"/>
                </a:lnTo>
                <a:close/>
              </a:path>
              <a:path w="307975" h="271145">
                <a:moveTo>
                  <a:pt x="86290" y="0"/>
                </a:moveTo>
                <a:lnTo>
                  <a:pt x="49474" y="17347"/>
                </a:lnTo>
                <a:lnTo>
                  <a:pt x="22321" y="47424"/>
                </a:lnTo>
                <a:lnTo>
                  <a:pt x="5580" y="87627"/>
                </a:lnTo>
                <a:lnTo>
                  <a:pt x="0" y="135354"/>
                </a:lnTo>
                <a:lnTo>
                  <a:pt x="1390" y="160210"/>
                </a:lnTo>
                <a:lnTo>
                  <a:pt x="12515" y="204175"/>
                </a:lnTo>
                <a:lnTo>
                  <a:pt x="34596" y="239849"/>
                </a:lnTo>
                <a:lnTo>
                  <a:pt x="66616" y="263490"/>
                </a:lnTo>
                <a:lnTo>
                  <a:pt x="86290" y="270563"/>
                </a:lnTo>
                <a:lnTo>
                  <a:pt x="89712" y="259581"/>
                </a:lnTo>
                <a:lnTo>
                  <a:pt x="74295" y="252753"/>
                </a:lnTo>
                <a:lnTo>
                  <a:pt x="60991" y="243250"/>
                </a:lnTo>
                <a:lnTo>
                  <a:pt x="33700" y="198938"/>
                </a:lnTo>
                <a:lnTo>
                  <a:pt x="25677" y="157790"/>
                </a:lnTo>
                <a:lnTo>
                  <a:pt x="24674" y="133927"/>
                </a:lnTo>
                <a:lnTo>
                  <a:pt x="25677" y="110843"/>
                </a:lnTo>
                <a:lnTo>
                  <a:pt x="33700" y="70801"/>
                </a:lnTo>
                <a:lnTo>
                  <a:pt x="61097" y="27188"/>
                </a:lnTo>
                <a:lnTo>
                  <a:pt x="90140" y="10982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9489" y="3110484"/>
            <a:ext cx="4681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21360" algn="l"/>
                <a:tab pos="3458210" algn="l"/>
                <a:tab pos="4219575" algn="l"/>
                <a:tab pos="4474210" algn="l"/>
              </a:tabLst>
            </a:pPr>
            <a:r>
              <a:rPr sz="3200" spc="95" dirty="0">
                <a:latin typeface="Cambria Math"/>
                <a:cs typeface="Cambria Math"/>
              </a:rPr>
              <a:t>𝑊</a:t>
            </a:r>
            <a:r>
              <a:rPr sz="3450" spc="142" baseline="27777" dirty="0">
                <a:latin typeface="Cambria Math"/>
                <a:cs typeface="Cambria Math"/>
              </a:rPr>
              <a:t>∗	</a:t>
            </a:r>
            <a:r>
              <a:rPr sz="3200" dirty="0">
                <a:latin typeface="Cambria Math"/>
                <a:cs typeface="Cambria Math"/>
              </a:rPr>
              <a:t>= </a:t>
            </a:r>
            <a:r>
              <a:rPr sz="3200" spc="-10" dirty="0">
                <a:latin typeface="Cambria Math"/>
                <a:cs typeface="Cambria Math"/>
              </a:rPr>
              <a:t>arg</a:t>
            </a:r>
            <a:r>
              <a:rPr sz="3200" spc="1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max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3055" dirty="0">
                <a:latin typeface="Cambria Math"/>
                <a:cs typeface="Cambria Math"/>
              </a:rPr>
              <a:t>2	</a:t>
            </a:r>
            <a:r>
              <a:rPr sz="3200" spc="10" dirty="0">
                <a:latin typeface="Cambria Math"/>
                <a:cs typeface="Cambria Math"/>
              </a:rPr>
              <a:t>𝑝(𝑥	</a:t>
            </a:r>
            <a:r>
              <a:rPr sz="3450" spc="-225" baseline="27777" dirty="0">
                <a:latin typeface="Cambria Math"/>
                <a:cs typeface="Cambria Math"/>
              </a:rPr>
              <a:t>)	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577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Last </a:t>
            </a:r>
            <a:r>
              <a:rPr spc="-5" dirty="0"/>
              <a:t>Time:</a:t>
            </a:r>
            <a:r>
              <a:rPr spc="-70" dirty="0"/>
              <a:t> </a:t>
            </a:r>
            <a:r>
              <a:rPr spc="-5" dirty="0"/>
              <a:t>Videos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4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6837" y="1132332"/>
            <a:ext cx="5542280" cy="490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29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Many </a:t>
            </a:r>
            <a:r>
              <a:rPr sz="3200" b="1" spc="-5" dirty="0">
                <a:latin typeface="Calibri"/>
                <a:cs typeface="Calibri"/>
              </a:rPr>
              <a:t>video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models</a:t>
            </a:r>
            <a:r>
              <a:rPr sz="3200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12700" marR="204470">
              <a:lnSpc>
                <a:spcPts val="3890"/>
              </a:lnSpc>
              <a:spcBef>
                <a:spcPts val="75"/>
              </a:spcBef>
            </a:pPr>
            <a:r>
              <a:rPr sz="3200" spc="-10" dirty="0">
                <a:latin typeface="Calibri"/>
                <a:cs typeface="Calibri"/>
              </a:rPr>
              <a:t>Single-frame </a:t>
            </a:r>
            <a:r>
              <a:rPr sz="3200" dirty="0">
                <a:latin typeface="Calibri"/>
                <a:cs typeface="Calibri"/>
              </a:rPr>
              <a:t>CNN </a:t>
            </a:r>
            <a:r>
              <a:rPr sz="3200" spc="-50" dirty="0">
                <a:latin typeface="Calibri"/>
                <a:cs typeface="Calibri"/>
              </a:rPr>
              <a:t>(Try </a:t>
            </a:r>
            <a:r>
              <a:rPr sz="3200" dirty="0">
                <a:latin typeface="Calibri"/>
                <a:cs typeface="Calibri"/>
              </a:rPr>
              <a:t>this </a:t>
            </a:r>
            <a:r>
              <a:rPr sz="3200" spc="-20" dirty="0">
                <a:latin typeface="Calibri"/>
                <a:cs typeface="Calibri"/>
              </a:rPr>
              <a:t>first!)  Late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fusion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650"/>
              </a:lnSpc>
            </a:pPr>
            <a:r>
              <a:rPr sz="3200" spc="-15" dirty="0">
                <a:latin typeface="Calibri"/>
                <a:cs typeface="Calibri"/>
              </a:rPr>
              <a:t>Early</a:t>
            </a:r>
            <a:r>
              <a:rPr sz="3200" spc="-5" dirty="0">
                <a:latin typeface="Calibri"/>
                <a:cs typeface="Calibri"/>
              </a:rPr>
              <a:t> fusion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  <a:spcBef>
                <a:spcPts val="70"/>
              </a:spcBef>
            </a:pPr>
            <a:r>
              <a:rPr sz="3200" dirty="0">
                <a:latin typeface="Calibri"/>
                <a:cs typeface="Calibri"/>
              </a:rPr>
              <a:t>3D CNN /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C3D</a:t>
            </a:r>
            <a:endParaRPr sz="3200">
              <a:latin typeface="Calibri"/>
              <a:cs typeface="Calibri"/>
            </a:endParaRPr>
          </a:p>
          <a:p>
            <a:pPr marL="12700" marR="1941830">
              <a:lnSpc>
                <a:spcPts val="3820"/>
              </a:lnSpc>
              <a:spcBef>
                <a:spcPts val="120"/>
              </a:spcBef>
            </a:pPr>
            <a:r>
              <a:rPr sz="3200" spc="-30" dirty="0">
                <a:latin typeface="Calibri"/>
                <a:cs typeface="Calibri"/>
              </a:rPr>
              <a:t>Two-stream </a:t>
            </a:r>
            <a:r>
              <a:rPr sz="3200" spc="-15" dirty="0">
                <a:latin typeface="Calibri"/>
                <a:cs typeface="Calibri"/>
              </a:rPr>
              <a:t>networks  </a:t>
            </a:r>
            <a:r>
              <a:rPr sz="3200" dirty="0">
                <a:latin typeface="Calibri"/>
                <a:cs typeface="Calibri"/>
              </a:rPr>
              <a:t>CNN +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RNN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735"/>
              </a:lnSpc>
            </a:pPr>
            <a:r>
              <a:rPr sz="3200" spc="-10" dirty="0">
                <a:latin typeface="Calibri"/>
                <a:cs typeface="Calibri"/>
              </a:rPr>
              <a:t>Convolutional</a:t>
            </a:r>
            <a:r>
              <a:rPr sz="3200" spc="-5" dirty="0">
                <a:latin typeface="Calibri"/>
                <a:cs typeface="Calibri"/>
              </a:rPr>
              <a:t> RNN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ts val="3910"/>
              </a:lnSpc>
              <a:spcBef>
                <a:spcPts val="50"/>
              </a:spcBef>
            </a:pPr>
            <a:r>
              <a:rPr sz="3200" spc="-10" dirty="0">
                <a:latin typeface="Calibri"/>
                <a:cs typeface="Calibri"/>
              </a:rPr>
              <a:t>Spatio-temporal </a:t>
            </a:r>
            <a:r>
              <a:rPr sz="3200" spc="-20" dirty="0">
                <a:latin typeface="Calibri"/>
                <a:cs typeface="Calibri"/>
              </a:rPr>
              <a:t>self-attention  SlowFast </a:t>
            </a:r>
            <a:r>
              <a:rPr sz="3200" spc="-15" dirty="0">
                <a:latin typeface="Calibri"/>
                <a:cs typeface="Calibri"/>
              </a:rPr>
              <a:t>networks (current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SoTA)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3835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Explicit Density</a:t>
            </a:r>
            <a:r>
              <a:rPr spc="-40" dirty="0"/>
              <a:t> </a:t>
            </a:r>
            <a:r>
              <a:rPr spc="-15" dirty="0"/>
              <a:t>Estimation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895935" y="1280041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5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6"/>
                </a:lnTo>
                <a:lnTo>
                  <a:pt x="437554" y="74909"/>
                </a:lnTo>
                <a:lnTo>
                  <a:pt x="454222" y="124941"/>
                </a:lnTo>
                <a:lnTo>
                  <a:pt x="459779" y="186333"/>
                </a:lnTo>
                <a:lnTo>
                  <a:pt x="458383" y="219533"/>
                </a:lnTo>
                <a:lnTo>
                  <a:pt x="447221" y="276783"/>
                </a:lnTo>
                <a:lnTo>
                  <a:pt x="424823" y="321493"/>
                </a:lnTo>
                <a:lnTo>
                  <a:pt x="390741" y="351655"/>
                </a:lnTo>
                <a:lnTo>
                  <a:pt x="369291" y="361156"/>
                </a:lnTo>
                <a:lnTo>
                  <a:pt x="374054" y="376435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6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3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5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889" y="1165859"/>
            <a:ext cx="9527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3920" algn="l"/>
                <a:tab pos="7743190" algn="l"/>
              </a:tabLst>
            </a:pPr>
            <a:r>
              <a:rPr sz="3200" b="1" spc="-5" dirty="0">
                <a:latin typeface="Calibri"/>
                <a:cs typeface="Calibri"/>
              </a:rPr>
              <a:t>Goal</a:t>
            </a:r>
            <a:r>
              <a:rPr sz="3200" spc="-5" dirty="0">
                <a:latin typeface="Calibri"/>
                <a:cs typeface="Calibri"/>
              </a:rPr>
              <a:t>: </a:t>
            </a:r>
            <a:r>
              <a:rPr sz="3200" spc="-30" dirty="0">
                <a:latin typeface="Calibri"/>
                <a:cs typeface="Calibri"/>
              </a:rPr>
              <a:t>Write </a:t>
            </a:r>
            <a:r>
              <a:rPr sz="3200" spc="-5" dirty="0">
                <a:latin typeface="Calibri"/>
                <a:cs typeface="Calibri"/>
              </a:rPr>
              <a:t>down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0" dirty="0">
                <a:latin typeface="Calibri"/>
                <a:cs typeface="Calibri"/>
              </a:rPr>
              <a:t>explicit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𝑝	𝑥	= </a:t>
            </a:r>
            <a:r>
              <a:rPr sz="3200" spc="45" dirty="0">
                <a:latin typeface="Cambria Math"/>
                <a:cs typeface="Cambria Math"/>
              </a:rPr>
              <a:t>𝑓(𝑥,</a:t>
            </a:r>
            <a:r>
              <a:rPr sz="3200" spc="-80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𝑊)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55997" y="2232543"/>
            <a:ext cx="424180" cy="271145"/>
          </a:xfrm>
          <a:custGeom>
            <a:avLst/>
            <a:gdLst/>
            <a:ahLst/>
            <a:cxnLst/>
            <a:rect l="l" t="t" r="r" b="b"/>
            <a:pathLst>
              <a:path w="424179" h="271144">
                <a:moveTo>
                  <a:pt x="337483" y="0"/>
                </a:moveTo>
                <a:lnTo>
                  <a:pt x="333632" y="10981"/>
                </a:lnTo>
                <a:lnTo>
                  <a:pt x="349295" y="17778"/>
                </a:lnTo>
                <a:lnTo>
                  <a:pt x="362764" y="27187"/>
                </a:lnTo>
                <a:lnTo>
                  <a:pt x="390113" y="70800"/>
                </a:lnTo>
                <a:lnTo>
                  <a:pt x="398100" y="110843"/>
                </a:lnTo>
                <a:lnTo>
                  <a:pt x="399098" y="133926"/>
                </a:lnTo>
                <a:lnTo>
                  <a:pt x="398095" y="157789"/>
                </a:lnTo>
                <a:lnTo>
                  <a:pt x="390072" y="198937"/>
                </a:lnTo>
                <a:lnTo>
                  <a:pt x="362782" y="243249"/>
                </a:lnTo>
                <a:lnTo>
                  <a:pt x="334060" y="259580"/>
                </a:lnTo>
                <a:lnTo>
                  <a:pt x="337483" y="270563"/>
                </a:lnTo>
                <a:lnTo>
                  <a:pt x="374388" y="253251"/>
                </a:lnTo>
                <a:lnTo>
                  <a:pt x="401523" y="223282"/>
                </a:lnTo>
                <a:lnTo>
                  <a:pt x="418210" y="183150"/>
                </a:lnTo>
                <a:lnTo>
                  <a:pt x="423773" y="135352"/>
                </a:lnTo>
                <a:lnTo>
                  <a:pt x="422378" y="110548"/>
                </a:lnTo>
                <a:lnTo>
                  <a:pt x="411217" y="66584"/>
                </a:lnTo>
                <a:lnTo>
                  <a:pt x="389083" y="30793"/>
                </a:lnTo>
                <a:lnTo>
                  <a:pt x="357099" y="7082"/>
                </a:lnTo>
                <a:lnTo>
                  <a:pt x="337483" y="0"/>
                </a:lnTo>
                <a:close/>
              </a:path>
              <a:path w="424179" h="271144">
                <a:moveTo>
                  <a:pt x="86290" y="0"/>
                </a:moveTo>
                <a:lnTo>
                  <a:pt x="49474" y="17346"/>
                </a:lnTo>
                <a:lnTo>
                  <a:pt x="22321" y="47423"/>
                </a:lnTo>
                <a:lnTo>
                  <a:pt x="5580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6" y="239849"/>
                </a:lnTo>
                <a:lnTo>
                  <a:pt x="66616" y="263489"/>
                </a:lnTo>
                <a:lnTo>
                  <a:pt x="86290" y="270563"/>
                </a:lnTo>
                <a:lnTo>
                  <a:pt x="89712" y="259580"/>
                </a:lnTo>
                <a:lnTo>
                  <a:pt x="74295" y="252752"/>
                </a:lnTo>
                <a:lnTo>
                  <a:pt x="60991" y="243249"/>
                </a:lnTo>
                <a:lnTo>
                  <a:pt x="33700" y="198937"/>
                </a:lnTo>
                <a:lnTo>
                  <a:pt x="25677" y="157789"/>
                </a:lnTo>
                <a:lnTo>
                  <a:pt x="24674" y="133926"/>
                </a:lnTo>
                <a:lnTo>
                  <a:pt x="25677" y="110843"/>
                </a:lnTo>
                <a:lnTo>
                  <a:pt x="33700" y="70800"/>
                </a:lnTo>
                <a:lnTo>
                  <a:pt x="61097" y="27187"/>
                </a:lnTo>
                <a:lnTo>
                  <a:pt x="90140" y="10981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9489" y="2180844"/>
            <a:ext cx="10559415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83455" algn="l"/>
                <a:tab pos="5154295" algn="l"/>
              </a:tabLst>
            </a:pPr>
            <a:r>
              <a:rPr sz="3200" spc="-10" dirty="0">
                <a:latin typeface="Calibri"/>
                <a:cs typeface="Calibri"/>
              </a:rPr>
              <a:t>Given </a:t>
            </a:r>
            <a:r>
              <a:rPr sz="3200" spc="-15" dirty="0">
                <a:latin typeface="Calibri"/>
                <a:cs typeface="Calibri"/>
              </a:rPr>
              <a:t>dataset </a:t>
            </a:r>
            <a:r>
              <a:rPr sz="3200" spc="50" dirty="0">
                <a:latin typeface="Cambria Math"/>
                <a:cs typeface="Cambria Math"/>
              </a:rPr>
              <a:t>𝑥</a:t>
            </a:r>
            <a:r>
              <a:rPr sz="3450" spc="75" baseline="28985" dirty="0">
                <a:latin typeface="Cambria Math"/>
                <a:cs typeface="Cambria Math"/>
              </a:rPr>
              <a:t>(#)</a:t>
            </a:r>
            <a:r>
              <a:rPr sz="3200" spc="50" dirty="0">
                <a:latin typeface="Cambria Math"/>
                <a:cs typeface="Cambria Math"/>
              </a:rPr>
              <a:t>, </a:t>
            </a:r>
            <a:r>
              <a:rPr sz="3200" spc="-75" dirty="0">
                <a:latin typeface="Cambria Math"/>
                <a:cs typeface="Cambria Math"/>
              </a:rPr>
              <a:t>𝑥</a:t>
            </a:r>
            <a:r>
              <a:rPr sz="3450" spc="-112" baseline="28985" dirty="0">
                <a:latin typeface="Cambria Math"/>
                <a:cs typeface="Cambria Math"/>
              </a:rPr>
              <a:t>(%)</a:t>
            </a:r>
            <a:r>
              <a:rPr sz="3200" spc="-75" dirty="0">
                <a:latin typeface="Cambria Math"/>
                <a:cs typeface="Cambria Math"/>
              </a:rPr>
              <a:t>,</a:t>
            </a:r>
            <a:r>
              <a:rPr sz="3200" spc="-31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…</a:t>
            </a:r>
            <a:r>
              <a:rPr sz="3200" spc="-15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𝑥	</a:t>
            </a:r>
            <a:r>
              <a:rPr sz="3450" spc="232" baseline="28985" dirty="0">
                <a:latin typeface="Cambria Math"/>
                <a:cs typeface="Cambria Math"/>
              </a:rPr>
              <a:t>&amp;	</a:t>
            </a:r>
            <a:r>
              <a:rPr sz="3200" dirty="0">
                <a:latin typeface="Calibri"/>
                <a:cs typeface="Calibri"/>
              </a:rPr>
              <a:t>, </a:t>
            </a:r>
            <a:r>
              <a:rPr sz="3200" spc="-15" dirty="0">
                <a:latin typeface="Calibri"/>
                <a:cs typeface="Calibri"/>
              </a:rPr>
              <a:t>train </a:t>
            </a:r>
            <a:r>
              <a:rPr sz="3200" dirty="0">
                <a:latin typeface="Calibri"/>
                <a:cs typeface="Calibri"/>
              </a:rPr>
              <a:t>the model </a:t>
            </a:r>
            <a:r>
              <a:rPr sz="3200" spc="-5" dirty="0">
                <a:latin typeface="Calibri"/>
                <a:cs typeface="Calibri"/>
              </a:rPr>
              <a:t>by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solving:</a:t>
            </a:r>
            <a:endParaRPr sz="3200">
              <a:latin typeface="Calibri"/>
              <a:cs typeface="Calibri"/>
            </a:endParaRPr>
          </a:p>
          <a:p>
            <a:pPr marL="5971540">
              <a:lnSpc>
                <a:spcPct val="100000"/>
              </a:lnSpc>
              <a:spcBef>
                <a:spcPts val="2765"/>
              </a:spcBef>
            </a:pPr>
            <a:r>
              <a:rPr sz="2400" spc="-15" dirty="0">
                <a:latin typeface="Calibri"/>
                <a:cs typeface="Calibri"/>
              </a:rPr>
              <a:t>Maximize </a:t>
            </a: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922" y="3388867"/>
            <a:ext cx="4117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(Maximum </a:t>
            </a:r>
            <a:r>
              <a:rPr sz="2400" spc="-15" dirty="0">
                <a:latin typeface="Calibri"/>
                <a:cs typeface="Calibri"/>
              </a:rPr>
              <a:t>likelihood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estimation)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2815" y="3474720"/>
            <a:ext cx="3244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395" dirty="0">
                <a:latin typeface="Cambria Math"/>
                <a:cs typeface="Cambria Math"/>
              </a:rPr>
              <a:t>(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2076" y="3560064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50" dirty="0">
                <a:latin typeface="Cambria Math"/>
                <a:cs typeface="Cambria Math"/>
              </a:rPr>
              <a:t>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91863" y="3163007"/>
            <a:ext cx="307975" cy="271145"/>
          </a:xfrm>
          <a:custGeom>
            <a:avLst/>
            <a:gdLst/>
            <a:ahLst/>
            <a:cxnLst/>
            <a:rect l="l" t="t" r="r" b="b"/>
            <a:pathLst>
              <a:path w="307975" h="271145">
                <a:moveTo>
                  <a:pt x="221660" y="0"/>
                </a:moveTo>
                <a:lnTo>
                  <a:pt x="217808" y="10982"/>
                </a:lnTo>
                <a:lnTo>
                  <a:pt x="233471" y="17779"/>
                </a:lnTo>
                <a:lnTo>
                  <a:pt x="246940" y="27188"/>
                </a:lnTo>
                <a:lnTo>
                  <a:pt x="274289" y="70801"/>
                </a:lnTo>
                <a:lnTo>
                  <a:pt x="282276" y="110843"/>
                </a:lnTo>
                <a:lnTo>
                  <a:pt x="283274" y="133927"/>
                </a:lnTo>
                <a:lnTo>
                  <a:pt x="282272" y="157790"/>
                </a:lnTo>
                <a:lnTo>
                  <a:pt x="274249" y="198938"/>
                </a:lnTo>
                <a:lnTo>
                  <a:pt x="246958" y="243250"/>
                </a:lnTo>
                <a:lnTo>
                  <a:pt x="218236" y="259581"/>
                </a:lnTo>
                <a:lnTo>
                  <a:pt x="221660" y="270563"/>
                </a:lnTo>
                <a:lnTo>
                  <a:pt x="258564" y="253252"/>
                </a:lnTo>
                <a:lnTo>
                  <a:pt x="285699" y="223282"/>
                </a:lnTo>
                <a:lnTo>
                  <a:pt x="302386" y="183151"/>
                </a:lnTo>
                <a:lnTo>
                  <a:pt x="307949" y="135354"/>
                </a:lnTo>
                <a:lnTo>
                  <a:pt x="306554" y="110550"/>
                </a:lnTo>
                <a:lnTo>
                  <a:pt x="295393" y="66585"/>
                </a:lnTo>
                <a:lnTo>
                  <a:pt x="273259" y="30794"/>
                </a:lnTo>
                <a:lnTo>
                  <a:pt x="241275" y="7082"/>
                </a:lnTo>
                <a:lnTo>
                  <a:pt x="221660" y="0"/>
                </a:lnTo>
                <a:close/>
              </a:path>
              <a:path w="307975" h="271145">
                <a:moveTo>
                  <a:pt x="86290" y="0"/>
                </a:moveTo>
                <a:lnTo>
                  <a:pt x="49474" y="17347"/>
                </a:lnTo>
                <a:lnTo>
                  <a:pt x="22321" y="47424"/>
                </a:lnTo>
                <a:lnTo>
                  <a:pt x="5580" y="87627"/>
                </a:lnTo>
                <a:lnTo>
                  <a:pt x="0" y="135354"/>
                </a:lnTo>
                <a:lnTo>
                  <a:pt x="1390" y="160210"/>
                </a:lnTo>
                <a:lnTo>
                  <a:pt x="12515" y="204175"/>
                </a:lnTo>
                <a:lnTo>
                  <a:pt x="34596" y="239849"/>
                </a:lnTo>
                <a:lnTo>
                  <a:pt x="66616" y="263490"/>
                </a:lnTo>
                <a:lnTo>
                  <a:pt x="86290" y="270563"/>
                </a:lnTo>
                <a:lnTo>
                  <a:pt x="89712" y="259581"/>
                </a:lnTo>
                <a:lnTo>
                  <a:pt x="74295" y="252753"/>
                </a:lnTo>
                <a:lnTo>
                  <a:pt x="60991" y="243250"/>
                </a:lnTo>
                <a:lnTo>
                  <a:pt x="33700" y="198938"/>
                </a:lnTo>
                <a:lnTo>
                  <a:pt x="25677" y="157790"/>
                </a:lnTo>
                <a:lnTo>
                  <a:pt x="24674" y="133927"/>
                </a:lnTo>
                <a:lnTo>
                  <a:pt x="25677" y="110843"/>
                </a:lnTo>
                <a:lnTo>
                  <a:pt x="33700" y="70801"/>
                </a:lnTo>
                <a:lnTo>
                  <a:pt x="61097" y="27188"/>
                </a:lnTo>
                <a:lnTo>
                  <a:pt x="90140" y="10982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9489" y="3110484"/>
            <a:ext cx="4681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21360" algn="l"/>
                <a:tab pos="3458210" algn="l"/>
                <a:tab pos="4219575" algn="l"/>
                <a:tab pos="4474210" algn="l"/>
              </a:tabLst>
            </a:pPr>
            <a:r>
              <a:rPr sz="3200" spc="95" dirty="0">
                <a:latin typeface="Cambria Math"/>
                <a:cs typeface="Cambria Math"/>
              </a:rPr>
              <a:t>𝑊</a:t>
            </a:r>
            <a:r>
              <a:rPr sz="3450" spc="142" baseline="27777" dirty="0">
                <a:latin typeface="Cambria Math"/>
                <a:cs typeface="Cambria Math"/>
              </a:rPr>
              <a:t>∗	</a:t>
            </a:r>
            <a:r>
              <a:rPr sz="3200" dirty="0">
                <a:latin typeface="Cambria Math"/>
                <a:cs typeface="Cambria Math"/>
              </a:rPr>
              <a:t>= </a:t>
            </a:r>
            <a:r>
              <a:rPr sz="3200" spc="-10" dirty="0">
                <a:latin typeface="Cambria Math"/>
                <a:cs typeface="Cambria Math"/>
              </a:rPr>
              <a:t>arg</a:t>
            </a:r>
            <a:r>
              <a:rPr sz="3200" spc="1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max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3055" dirty="0">
                <a:latin typeface="Cambria Math"/>
                <a:cs typeface="Cambria Math"/>
              </a:rPr>
              <a:t>2	</a:t>
            </a:r>
            <a:r>
              <a:rPr sz="3200" spc="10" dirty="0">
                <a:latin typeface="Cambria Math"/>
                <a:cs typeface="Cambria Math"/>
              </a:rPr>
              <a:t>𝑝(𝑥	</a:t>
            </a:r>
            <a:r>
              <a:rPr sz="3450" spc="-225" baseline="27777" dirty="0">
                <a:latin typeface="Cambria Math"/>
                <a:cs typeface="Cambria Math"/>
              </a:rPr>
              <a:t>)	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7001" y="4541520"/>
            <a:ext cx="3124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270" dirty="0">
                <a:latin typeface="Cambria Math"/>
                <a:cs typeface="Cambria Math"/>
              </a:rPr>
              <a:t>*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91456" y="4229807"/>
            <a:ext cx="307975" cy="271145"/>
          </a:xfrm>
          <a:custGeom>
            <a:avLst/>
            <a:gdLst/>
            <a:ahLst/>
            <a:cxnLst/>
            <a:rect l="l" t="t" r="r" b="b"/>
            <a:pathLst>
              <a:path w="307975" h="271145">
                <a:moveTo>
                  <a:pt x="221659" y="0"/>
                </a:moveTo>
                <a:lnTo>
                  <a:pt x="217808" y="10982"/>
                </a:lnTo>
                <a:lnTo>
                  <a:pt x="233471" y="17780"/>
                </a:lnTo>
                <a:lnTo>
                  <a:pt x="246940" y="27188"/>
                </a:lnTo>
                <a:lnTo>
                  <a:pt x="274289" y="70801"/>
                </a:lnTo>
                <a:lnTo>
                  <a:pt x="282276" y="110844"/>
                </a:lnTo>
                <a:lnTo>
                  <a:pt x="283274" y="133927"/>
                </a:lnTo>
                <a:lnTo>
                  <a:pt x="282272" y="157790"/>
                </a:lnTo>
                <a:lnTo>
                  <a:pt x="274249" y="198938"/>
                </a:lnTo>
                <a:lnTo>
                  <a:pt x="246958" y="243250"/>
                </a:lnTo>
                <a:lnTo>
                  <a:pt x="218236" y="259581"/>
                </a:lnTo>
                <a:lnTo>
                  <a:pt x="221659" y="270563"/>
                </a:lnTo>
                <a:lnTo>
                  <a:pt x="258564" y="253252"/>
                </a:lnTo>
                <a:lnTo>
                  <a:pt x="285699" y="223282"/>
                </a:lnTo>
                <a:lnTo>
                  <a:pt x="302386" y="183151"/>
                </a:lnTo>
                <a:lnTo>
                  <a:pt x="307949" y="135354"/>
                </a:lnTo>
                <a:lnTo>
                  <a:pt x="306554" y="110550"/>
                </a:lnTo>
                <a:lnTo>
                  <a:pt x="295393" y="66585"/>
                </a:lnTo>
                <a:lnTo>
                  <a:pt x="273259" y="30794"/>
                </a:lnTo>
                <a:lnTo>
                  <a:pt x="241275" y="7082"/>
                </a:lnTo>
                <a:lnTo>
                  <a:pt x="221659" y="0"/>
                </a:lnTo>
                <a:close/>
              </a:path>
              <a:path w="307975" h="271145">
                <a:moveTo>
                  <a:pt x="86290" y="0"/>
                </a:moveTo>
                <a:lnTo>
                  <a:pt x="49474" y="17347"/>
                </a:lnTo>
                <a:lnTo>
                  <a:pt x="22321" y="47424"/>
                </a:lnTo>
                <a:lnTo>
                  <a:pt x="5580" y="87627"/>
                </a:lnTo>
                <a:lnTo>
                  <a:pt x="0" y="135354"/>
                </a:lnTo>
                <a:lnTo>
                  <a:pt x="1390" y="160210"/>
                </a:lnTo>
                <a:lnTo>
                  <a:pt x="12515" y="204175"/>
                </a:lnTo>
                <a:lnTo>
                  <a:pt x="34596" y="239849"/>
                </a:lnTo>
                <a:lnTo>
                  <a:pt x="66616" y="263490"/>
                </a:lnTo>
                <a:lnTo>
                  <a:pt x="86290" y="270563"/>
                </a:lnTo>
                <a:lnTo>
                  <a:pt x="89712" y="259581"/>
                </a:lnTo>
                <a:lnTo>
                  <a:pt x="74295" y="252753"/>
                </a:lnTo>
                <a:lnTo>
                  <a:pt x="60991" y="243250"/>
                </a:lnTo>
                <a:lnTo>
                  <a:pt x="33700" y="198938"/>
                </a:lnTo>
                <a:lnTo>
                  <a:pt x="25677" y="157790"/>
                </a:lnTo>
                <a:lnTo>
                  <a:pt x="24674" y="133927"/>
                </a:lnTo>
                <a:lnTo>
                  <a:pt x="25677" y="110844"/>
                </a:lnTo>
                <a:lnTo>
                  <a:pt x="33700" y="70801"/>
                </a:lnTo>
                <a:lnTo>
                  <a:pt x="61097" y="27188"/>
                </a:lnTo>
                <a:lnTo>
                  <a:pt x="90140" y="10982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14014" y="4177284"/>
            <a:ext cx="4337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516505" algn="l"/>
                <a:tab pos="3874770" algn="l"/>
                <a:tab pos="4129404" algn="l"/>
              </a:tabLst>
            </a:pPr>
            <a:r>
              <a:rPr sz="3200" dirty="0">
                <a:latin typeface="Cambria Math"/>
                <a:cs typeface="Cambria Math"/>
              </a:rPr>
              <a:t>= </a:t>
            </a:r>
            <a:r>
              <a:rPr sz="3200" spc="-10" dirty="0">
                <a:latin typeface="Cambria Math"/>
                <a:cs typeface="Cambria Math"/>
              </a:rPr>
              <a:t>arg</a:t>
            </a:r>
            <a:r>
              <a:rPr sz="3200" spc="20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max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4800" spc="-120" baseline="1736" dirty="0">
                <a:latin typeface="Cambria Math"/>
                <a:cs typeface="Cambria Math"/>
              </a:rPr>
              <a:t>∑</a:t>
            </a:r>
            <a:r>
              <a:rPr sz="3450" spc="-120" baseline="-19323" dirty="0">
                <a:latin typeface="Cambria Math"/>
                <a:cs typeface="Cambria Math"/>
              </a:rPr>
              <a:t>)	</a:t>
            </a:r>
            <a:r>
              <a:rPr sz="3200" dirty="0">
                <a:latin typeface="Cambria Math"/>
                <a:cs typeface="Cambria Math"/>
              </a:rPr>
              <a:t>log</a:t>
            </a:r>
            <a:r>
              <a:rPr sz="3200" spc="-160" dirty="0">
                <a:latin typeface="Cambria Math"/>
                <a:cs typeface="Cambria Math"/>
              </a:rPr>
              <a:t> </a:t>
            </a:r>
            <a:r>
              <a:rPr sz="3200" spc="10" dirty="0">
                <a:latin typeface="Cambria Math"/>
                <a:cs typeface="Cambria Math"/>
              </a:rPr>
              <a:t>𝑝(𝑥	</a:t>
            </a:r>
            <a:r>
              <a:rPr sz="3450" spc="-225" baseline="27777" dirty="0">
                <a:latin typeface="Cambria Math"/>
                <a:cs typeface="Cambria Math"/>
              </a:rPr>
              <a:t>)	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28922" y="4227067"/>
            <a:ext cx="4681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Log trick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exchange </a:t>
            </a:r>
            <a:r>
              <a:rPr sz="2400" spc="-10" dirty="0">
                <a:latin typeface="Calibri"/>
                <a:cs typeface="Calibri"/>
              </a:rPr>
              <a:t>product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3835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Explicit Density</a:t>
            </a:r>
            <a:r>
              <a:rPr spc="-40" dirty="0"/>
              <a:t> </a:t>
            </a:r>
            <a:r>
              <a:rPr spc="-15" dirty="0"/>
              <a:t>Estimation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895935" y="1280041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5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6"/>
                </a:lnTo>
                <a:lnTo>
                  <a:pt x="437554" y="74909"/>
                </a:lnTo>
                <a:lnTo>
                  <a:pt x="454222" y="124941"/>
                </a:lnTo>
                <a:lnTo>
                  <a:pt x="459779" y="186333"/>
                </a:lnTo>
                <a:lnTo>
                  <a:pt x="458383" y="219533"/>
                </a:lnTo>
                <a:lnTo>
                  <a:pt x="447221" y="276783"/>
                </a:lnTo>
                <a:lnTo>
                  <a:pt x="424823" y="321493"/>
                </a:lnTo>
                <a:lnTo>
                  <a:pt x="390741" y="351655"/>
                </a:lnTo>
                <a:lnTo>
                  <a:pt x="369291" y="361156"/>
                </a:lnTo>
                <a:lnTo>
                  <a:pt x="374054" y="376435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6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3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5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889" y="1165859"/>
            <a:ext cx="9527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3920" algn="l"/>
                <a:tab pos="7743190" algn="l"/>
              </a:tabLst>
            </a:pPr>
            <a:r>
              <a:rPr sz="3200" b="1" spc="-5" dirty="0">
                <a:latin typeface="Calibri"/>
                <a:cs typeface="Calibri"/>
              </a:rPr>
              <a:t>Goal</a:t>
            </a:r>
            <a:r>
              <a:rPr sz="3200" spc="-5" dirty="0">
                <a:latin typeface="Calibri"/>
                <a:cs typeface="Calibri"/>
              </a:rPr>
              <a:t>: </a:t>
            </a:r>
            <a:r>
              <a:rPr sz="3200" spc="-30" dirty="0">
                <a:latin typeface="Calibri"/>
                <a:cs typeface="Calibri"/>
              </a:rPr>
              <a:t>Write </a:t>
            </a:r>
            <a:r>
              <a:rPr sz="3200" spc="-5" dirty="0">
                <a:latin typeface="Calibri"/>
                <a:cs typeface="Calibri"/>
              </a:rPr>
              <a:t>down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0" dirty="0">
                <a:latin typeface="Calibri"/>
                <a:cs typeface="Calibri"/>
              </a:rPr>
              <a:t>explicit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𝑝	𝑥	= </a:t>
            </a:r>
            <a:r>
              <a:rPr sz="3200" spc="45" dirty="0">
                <a:latin typeface="Cambria Math"/>
                <a:cs typeface="Cambria Math"/>
              </a:rPr>
              <a:t>𝑓(𝑥,</a:t>
            </a:r>
            <a:r>
              <a:rPr sz="3200" spc="-80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𝑊)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55997" y="2232543"/>
            <a:ext cx="424180" cy="271145"/>
          </a:xfrm>
          <a:custGeom>
            <a:avLst/>
            <a:gdLst/>
            <a:ahLst/>
            <a:cxnLst/>
            <a:rect l="l" t="t" r="r" b="b"/>
            <a:pathLst>
              <a:path w="424179" h="271144">
                <a:moveTo>
                  <a:pt x="337483" y="0"/>
                </a:moveTo>
                <a:lnTo>
                  <a:pt x="333632" y="10981"/>
                </a:lnTo>
                <a:lnTo>
                  <a:pt x="349295" y="17778"/>
                </a:lnTo>
                <a:lnTo>
                  <a:pt x="362764" y="27187"/>
                </a:lnTo>
                <a:lnTo>
                  <a:pt x="390113" y="70800"/>
                </a:lnTo>
                <a:lnTo>
                  <a:pt x="398100" y="110843"/>
                </a:lnTo>
                <a:lnTo>
                  <a:pt x="399098" y="133926"/>
                </a:lnTo>
                <a:lnTo>
                  <a:pt x="398095" y="157789"/>
                </a:lnTo>
                <a:lnTo>
                  <a:pt x="390072" y="198937"/>
                </a:lnTo>
                <a:lnTo>
                  <a:pt x="362782" y="243249"/>
                </a:lnTo>
                <a:lnTo>
                  <a:pt x="334060" y="259580"/>
                </a:lnTo>
                <a:lnTo>
                  <a:pt x="337483" y="270563"/>
                </a:lnTo>
                <a:lnTo>
                  <a:pt x="374388" y="253251"/>
                </a:lnTo>
                <a:lnTo>
                  <a:pt x="401523" y="223282"/>
                </a:lnTo>
                <a:lnTo>
                  <a:pt x="418210" y="183150"/>
                </a:lnTo>
                <a:lnTo>
                  <a:pt x="423773" y="135352"/>
                </a:lnTo>
                <a:lnTo>
                  <a:pt x="422378" y="110548"/>
                </a:lnTo>
                <a:lnTo>
                  <a:pt x="411217" y="66584"/>
                </a:lnTo>
                <a:lnTo>
                  <a:pt x="389083" y="30793"/>
                </a:lnTo>
                <a:lnTo>
                  <a:pt x="357099" y="7082"/>
                </a:lnTo>
                <a:lnTo>
                  <a:pt x="337483" y="0"/>
                </a:lnTo>
                <a:close/>
              </a:path>
              <a:path w="424179" h="271144">
                <a:moveTo>
                  <a:pt x="86290" y="0"/>
                </a:moveTo>
                <a:lnTo>
                  <a:pt x="49474" y="17346"/>
                </a:lnTo>
                <a:lnTo>
                  <a:pt x="22321" y="47423"/>
                </a:lnTo>
                <a:lnTo>
                  <a:pt x="5580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6" y="239849"/>
                </a:lnTo>
                <a:lnTo>
                  <a:pt x="66616" y="263489"/>
                </a:lnTo>
                <a:lnTo>
                  <a:pt x="86290" y="270563"/>
                </a:lnTo>
                <a:lnTo>
                  <a:pt x="89712" y="259580"/>
                </a:lnTo>
                <a:lnTo>
                  <a:pt x="74295" y="252752"/>
                </a:lnTo>
                <a:lnTo>
                  <a:pt x="60991" y="243249"/>
                </a:lnTo>
                <a:lnTo>
                  <a:pt x="33700" y="198937"/>
                </a:lnTo>
                <a:lnTo>
                  <a:pt x="25677" y="157789"/>
                </a:lnTo>
                <a:lnTo>
                  <a:pt x="24674" y="133926"/>
                </a:lnTo>
                <a:lnTo>
                  <a:pt x="25677" y="110843"/>
                </a:lnTo>
                <a:lnTo>
                  <a:pt x="33700" y="70800"/>
                </a:lnTo>
                <a:lnTo>
                  <a:pt x="61097" y="27187"/>
                </a:lnTo>
                <a:lnTo>
                  <a:pt x="90140" y="10981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9489" y="2180844"/>
            <a:ext cx="10559415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83455" algn="l"/>
                <a:tab pos="5154295" algn="l"/>
              </a:tabLst>
            </a:pPr>
            <a:r>
              <a:rPr sz="3200" spc="-10" dirty="0">
                <a:latin typeface="Calibri"/>
                <a:cs typeface="Calibri"/>
              </a:rPr>
              <a:t>Given </a:t>
            </a:r>
            <a:r>
              <a:rPr sz="3200" spc="-15" dirty="0">
                <a:latin typeface="Calibri"/>
                <a:cs typeface="Calibri"/>
              </a:rPr>
              <a:t>dataset </a:t>
            </a:r>
            <a:r>
              <a:rPr sz="3200" spc="50" dirty="0">
                <a:latin typeface="Cambria Math"/>
                <a:cs typeface="Cambria Math"/>
              </a:rPr>
              <a:t>𝑥</a:t>
            </a:r>
            <a:r>
              <a:rPr sz="3450" spc="75" baseline="28985" dirty="0">
                <a:latin typeface="Cambria Math"/>
                <a:cs typeface="Cambria Math"/>
              </a:rPr>
              <a:t>(#)</a:t>
            </a:r>
            <a:r>
              <a:rPr sz="3200" spc="50" dirty="0">
                <a:latin typeface="Cambria Math"/>
                <a:cs typeface="Cambria Math"/>
              </a:rPr>
              <a:t>, </a:t>
            </a:r>
            <a:r>
              <a:rPr sz="3200" spc="-75" dirty="0">
                <a:latin typeface="Cambria Math"/>
                <a:cs typeface="Cambria Math"/>
              </a:rPr>
              <a:t>𝑥</a:t>
            </a:r>
            <a:r>
              <a:rPr sz="3450" spc="-112" baseline="28985" dirty="0">
                <a:latin typeface="Cambria Math"/>
                <a:cs typeface="Cambria Math"/>
              </a:rPr>
              <a:t>(%)</a:t>
            </a:r>
            <a:r>
              <a:rPr sz="3200" spc="-75" dirty="0">
                <a:latin typeface="Cambria Math"/>
                <a:cs typeface="Cambria Math"/>
              </a:rPr>
              <a:t>,</a:t>
            </a:r>
            <a:r>
              <a:rPr sz="3200" spc="-31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…</a:t>
            </a:r>
            <a:r>
              <a:rPr sz="3200" spc="-15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𝑥	</a:t>
            </a:r>
            <a:r>
              <a:rPr sz="3450" spc="232" baseline="28985" dirty="0">
                <a:latin typeface="Cambria Math"/>
                <a:cs typeface="Cambria Math"/>
              </a:rPr>
              <a:t>&amp;	</a:t>
            </a:r>
            <a:r>
              <a:rPr sz="3200" dirty="0">
                <a:latin typeface="Calibri"/>
                <a:cs typeface="Calibri"/>
              </a:rPr>
              <a:t>, </a:t>
            </a:r>
            <a:r>
              <a:rPr sz="3200" spc="-15" dirty="0">
                <a:latin typeface="Calibri"/>
                <a:cs typeface="Calibri"/>
              </a:rPr>
              <a:t>train </a:t>
            </a:r>
            <a:r>
              <a:rPr sz="3200" dirty="0">
                <a:latin typeface="Calibri"/>
                <a:cs typeface="Calibri"/>
              </a:rPr>
              <a:t>the model </a:t>
            </a:r>
            <a:r>
              <a:rPr sz="3200" spc="-5" dirty="0">
                <a:latin typeface="Calibri"/>
                <a:cs typeface="Calibri"/>
              </a:rPr>
              <a:t>by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solving:</a:t>
            </a:r>
            <a:endParaRPr sz="3200">
              <a:latin typeface="Calibri"/>
              <a:cs typeface="Calibri"/>
            </a:endParaRPr>
          </a:p>
          <a:p>
            <a:pPr marL="5971540">
              <a:lnSpc>
                <a:spcPct val="100000"/>
              </a:lnSpc>
              <a:spcBef>
                <a:spcPts val="2765"/>
              </a:spcBef>
            </a:pPr>
            <a:r>
              <a:rPr sz="2400" spc="-15" dirty="0">
                <a:latin typeface="Calibri"/>
                <a:cs typeface="Calibri"/>
              </a:rPr>
              <a:t>Maximize </a:t>
            </a: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922" y="3388867"/>
            <a:ext cx="4117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(Maximum </a:t>
            </a:r>
            <a:r>
              <a:rPr sz="2400" spc="-15" dirty="0">
                <a:latin typeface="Calibri"/>
                <a:cs typeface="Calibri"/>
              </a:rPr>
              <a:t>likelihood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estimation)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2815" y="3474720"/>
            <a:ext cx="3244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395" dirty="0">
                <a:latin typeface="Cambria Math"/>
                <a:cs typeface="Cambria Math"/>
              </a:rPr>
              <a:t>(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2076" y="3560064"/>
            <a:ext cx="1282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50" dirty="0">
                <a:latin typeface="Cambria Math"/>
                <a:cs typeface="Cambria Math"/>
              </a:rPr>
              <a:t>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91863" y="3163007"/>
            <a:ext cx="307975" cy="271145"/>
          </a:xfrm>
          <a:custGeom>
            <a:avLst/>
            <a:gdLst/>
            <a:ahLst/>
            <a:cxnLst/>
            <a:rect l="l" t="t" r="r" b="b"/>
            <a:pathLst>
              <a:path w="307975" h="271145">
                <a:moveTo>
                  <a:pt x="221660" y="0"/>
                </a:moveTo>
                <a:lnTo>
                  <a:pt x="217808" y="10982"/>
                </a:lnTo>
                <a:lnTo>
                  <a:pt x="233471" y="17779"/>
                </a:lnTo>
                <a:lnTo>
                  <a:pt x="246940" y="27188"/>
                </a:lnTo>
                <a:lnTo>
                  <a:pt x="274289" y="70801"/>
                </a:lnTo>
                <a:lnTo>
                  <a:pt x="282276" y="110843"/>
                </a:lnTo>
                <a:lnTo>
                  <a:pt x="283274" y="133927"/>
                </a:lnTo>
                <a:lnTo>
                  <a:pt x="282272" y="157790"/>
                </a:lnTo>
                <a:lnTo>
                  <a:pt x="274249" y="198938"/>
                </a:lnTo>
                <a:lnTo>
                  <a:pt x="246958" y="243250"/>
                </a:lnTo>
                <a:lnTo>
                  <a:pt x="218236" y="259581"/>
                </a:lnTo>
                <a:lnTo>
                  <a:pt x="221660" y="270563"/>
                </a:lnTo>
                <a:lnTo>
                  <a:pt x="258564" y="253252"/>
                </a:lnTo>
                <a:lnTo>
                  <a:pt x="285699" y="223282"/>
                </a:lnTo>
                <a:lnTo>
                  <a:pt x="302386" y="183151"/>
                </a:lnTo>
                <a:lnTo>
                  <a:pt x="307949" y="135354"/>
                </a:lnTo>
                <a:lnTo>
                  <a:pt x="306554" y="110550"/>
                </a:lnTo>
                <a:lnTo>
                  <a:pt x="295393" y="66585"/>
                </a:lnTo>
                <a:lnTo>
                  <a:pt x="273259" y="30794"/>
                </a:lnTo>
                <a:lnTo>
                  <a:pt x="241275" y="7082"/>
                </a:lnTo>
                <a:lnTo>
                  <a:pt x="221660" y="0"/>
                </a:lnTo>
                <a:close/>
              </a:path>
              <a:path w="307975" h="271145">
                <a:moveTo>
                  <a:pt x="86290" y="0"/>
                </a:moveTo>
                <a:lnTo>
                  <a:pt x="49474" y="17347"/>
                </a:lnTo>
                <a:lnTo>
                  <a:pt x="22321" y="47424"/>
                </a:lnTo>
                <a:lnTo>
                  <a:pt x="5580" y="87627"/>
                </a:lnTo>
                <a:lnTo>
                  <a:pt x="0" y="135354"/>
                </a:lnTo>
                <a:lnTo>
                  <a:pt x="1390" y="160210"/>
                </a:lnTo>
                <a:lnTo>
                  <a:pt x="12515" y="204175"/>
                </a:lnTo>
                <a:lnTo>
                  <a:pt x="34596" y="239849"/>
                </a:lnTo>
                <a:lnTo>
                  <a:pt x="66616" y="263490"/>
                </a:lnTo>
                <a:lnTo>
                  <a:pt x="86290" y="270563"/>
                </a:lnTo>
                <a:lnTo>
                  <a:pt x="89712" y="259581"/>
                </a:lnTo>
                <a:lnTo>
                  <a:pt x="74295" y="252753"/>
                </a:lnTo>
                <a:lnTo>
                  <a:pt x="60991" y="243250"/>
                </a:lnTo>
                <a:lnTo>
                  <a:pt x="33700" y="198938"/>
                </a:lnTo>
                <a:lnTo>
                  <a:pt x="25677" y="157790"/>
                </a:lnTo>
                <a:lnTo>
                  <a:pt x="24674" y="133927"/>
                </a:lnTo>
                <a:lnTo>
                  <a:pt x="25677" y="110843"/>
                </a:lnTo>
                <a:lnTo>
                  <a:pt x="33700" y="70801"/>
                </a:lnTo>
                <a:lnTo>
                  <a:pt x="61097" y="27188"/>
                </a:lnTo>
                <a:lnTo>
                  <a:pt x="90140" y="10982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9489" y="3110484"/>
            <a:ext cx="4681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21360" algn="l"/>
                <a:tab pos="3458210" algn="l"/>
                <a:tab pos="4219575" algn="l"/>
                <a:tab pos="4474210" algn="l"/>
              </a:tabLst>
            </a:pPr>
            <a:r>
              <a:rPr sz="3200" spc="95" dirty="0">
                <a:latin typeface="Cambria Math"/>
                <a:cs typeface="Cambria Math"/>
              </a:rPr>
              <a:t>𝑊</a:t>
            </a:r>
            <a:r>
              <a:rPr sz="3450" spc="142" baseline="27777" dirty="0">
                <a:latin typeface="Cambria Math"/>
                <a:cs typeface="Cambria Math"/>
              </a:rPr>
              <a:t>∗	</a:t>
            </a:r>
            <a:r>
              <a:rPr sz="3200" dirty="0">
                <a:latin typeface="Cambria Math"/>
                <a:cs typeface="Cambria Math"/>
              </a:rPr>
              <a:t>= </a:t>
            </a:r>
            <a:r>
              <a:rPr sz="3200" spc="-10" dirty="0">
                <a:latin typeface="Cambria Math"/>
                <a:cs typeface="Cambria Math"/>
              </a:rPr>
              <a:t>arg</a:t>
            </a:r>
            <a:r>
              <a:rPr sz="3200" spc="1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max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3055" dirty="0">
                <a:latin typeface="Cambria Math"/>
                <a:cs typeface="Cambria Math"/>
              </a:rPr>
              <a:t>2	</a:t>
            </a:r>
            <a:r>
              <a:rPr sz="3200" spc="10" dirty="0">
                <a:latin typeface="Cambria Math"/>
                <a:cs typeface="Cambria Math"/>
              </a:rPr>
              <a:t>𝑝(𝑥	</a:t>
            </a:r>
            <a:r>
              <a:rPr sz="3450" spc="-225" baseline="27777" dirty="0">
                <a:latin typeface="Cambria Math"/>
                <a:cs typeface="Cambria Math"/>
              </a:rPr>
              <a:t>)	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7001" y="4541520"/>
            <a:ext cx="3124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270" dirty="0">
                <a:latin typeface="Cambria Math"/>
                <a:cs typeface="Cambria Math"/>
              </a:rPr>
              <a:t>*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91456" y="4229807"/>
            <a:ext cx="307975" cy="271145"/>
          </a:xfrm>
          <a:custGeom>
            <a:avLst/>
            <a:gdLst/>
            <a:ahLst/>
            <a:cxnLst/>
            <a:rect l="l" t="t" r="r" b="b"/>
            <a:pathLst>
              <a:path w="307975" h="271145">
                <a:moveTo>
                  <a:pt x="221659" y="0"/>
                </a:moveTo>
                <a:lnTo>
                  <a:pt x="217808" y="10982"/>
                </a:lnTo>
                <a:lnTo>
                  <a:pt x="233471" y="17780"/>
                </a:lnTo>
                <a:lnTo>
                  <a:pt x="246940" y="27188"/>
                </a:lnTo>
                <a:lnTo>
                  <a:pt x="274289" y="70801"/>
                </a:lnTo>
                <a:lnTo>
                  <a:pt x="282276" y="110844"/>
                </a:lnTo>
                <a:lnTo>
                  <a:pt x="283274" y="133927"/>
                </a:lnTo>
                <a:lnTo>
                  <a:pt x="282272" y="157790"/>
                </a:lnTo>
                <a:lnTo>
                  <a:pt x="274249" y="198938"/>
                </a:lnTo>
                <a:lnTo>
                  <a:pt x="246958" y="243250"/>
                </a:lnTo>
                <a:lnTo>
                  <a:pt x="218236" y="259581"/>
                </a:lnTo>
                <a:lnTo>
                  <a:pt x="221659" y="270563"/>
                </a:lnTo>
                <a:lnTo>
                  <a:pt x="258564" y="253252"/>
                </a:lnTo>
                <a:lnTo>
                  <a:pt x="285699" y="223282"/>
                </a:lnTo>
                <a:lnTo>
                  <a:pt x="302386" y="183151"/>
                </a:lnTo>
                <a:lnTo>
                  <a:pt x="307949" y="135354"/>
                </a:lnTo>
                <a:lnTo>
                  <a:pt x="306554" y="110550"/>
                </a:lnTo>
                <a:lnTo>
                  <a:pt x="295393" y="66585"/>
                </a:lnTo>
                <a:lnTo>
                  <a:pt x="273259" y="30794"/>
                </a:lnTo>
                <a:lnTo>
                  <a:pt x="241275" y="7082"/>
                </a:lnTo>
                <a:lnTo>
                  <a:pt x="221659" y="0"/>
                </a:lnTo>
                <a:close/>
              </a:path>
              <a:path w="307975" h="271145">
                <a:moveTo>
                  <a:pt x="86290" y="0"/>
                </a:moveTo>
                <a:lnTo>
                  <a:pt x="49474" y="17347"/>
                </a:lnTo>
                <a:lnTo>
                  <a:pt x="22321" y="47424"/>
                </a:lnTo>
                <a:lnTo>
                  <a:pt x="5580" y="87627"/>
                </a:lnTo>
                <a:lnTo>
                  <a:pt x="0" y="135354"/>
                </a:lnTo>
                <a:lnTo>
                  <a:pt x="1390" y="160210"/>
                </a:lnTo>
                <a:lnTo>
                  <a:pt x="12515" y="204175"/>
                </a:lnTo>
                <a:lnTo>
                  <a:pt x="34596" y="239849"/>
                </a:lnTo>
                <a:lnTo>
                  <a:pt x="66616" y="263490"/>
                </a:lnTo>
                <a:lnTo>
                  <a:pt x="86290" y="270563"/>
                </a:lnTo>
                <a:lnTo>
                  <a:pt x="89712" y="259581"/>
                </a:lnTo>
                <a:lnTo>
                  <a:pt x="74295" y="252753"/>
                </a:lnTo>
                <a:lnTo>
                  <a:pt x="60991" y="243250"/>
                </a:lnTo>
                <a:lnTo>
                  <a:pt x="33700" y="198938"/>
                </a:lnTo>
                <a:lnTo>
                  <a:pt x="25677" y="157790"/>
                </a:lnTo>
                <a:lnTo>
                  <a:pt x="24674" y="133927"/>
                </a:lnTo>
                <a:lnTo>
                  <a:pt x="25677" y="110844"/>
                </a:lnTo>
                <a:lnTo>
                  <a:pt x="33700" y="70801"/>
                </a:lnTo>
                <a:lnTo>
                  <a:pt x="61097" y="27188"/>
                </a:lnTo>
                <a:lnTo>
                  <a:pt x="90140" y="10982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14014" y="4177284"/>
            <a:ext cx="4337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516505" algn="l"/>
                <a:tab pos="3874770" algn="l"/>
                <a:tab pos="4129404" algn="l"/>
              </a:tabLst>
            </a:pPr>
            <a:r>
              <a:rPr sz="3200" dirty="0">
                <a:latin typeface="Cambria Math"/>
                <a:cs typeface="Cambria Math"/>
              </a:rPr>
              <a:t>= </a:t>
            </a:r>
            <a:r>
              <a:rPr sz="3200" spc="-10" dirty="0">
                <a:latin typeface="Cambria Math"/>
                <a:cs typeface="Cambria Math"/>
              </a:rPr>
              <a:t>arg</a:t>
            </a:r>
            <a:r>
              <a:rPr sz="3200" spc="20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max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4800" spc="-120" baseline="1736" dirty="0">
                <a:latin typeface="Cambria Math"/>
                <a:cs typeface="Cambria Math"/>
              </a:rPr>
              <a:t>∑</a:t>
            </a:r>
            <a:r>
              <a:rPr sz="3450" spc="-120" baseline="-19323" dirty="0">
                <a:latin typeface="Cambria Math"/>
                <a:cs typeface="Cambria Math"/>
              </a:rPr>
              <a:t>)	</a:t>
            </a:r>
            <a:r>
              <a:rPr sz="3200" dirty="0">
                <a:latin typeface="Cambria Math"/>
                <a:cs typeface="Cambria Math"/>
              </a:rPr>
              <a:t>log</a:t>
            </a:r>
            <a:r>
              <a:rPr sz="3200" spc="-160" dirty="0">
                <a:latin typeface="Cambria Math"/>
                <a:cs typeface="Cambria Math"/>
              </a:rPr>
              <a:t> </a:t>
            </a:r>
            <a:r>
              <a:rPr sz="3200" spc="10" dirty="0">
                <a:latin typeface="Cambria Math"/>
                <a:cs typeface="Cambria Math"/>
              </a:rPr>
              <a:t>𝑝(𝑥	</a:t>
            </a:r>
            <a:r>
              <a:rPr sz="3450" spc="-225" baseline="27777" dirty="0">
                <a:latin typeface="Cambria Math"/>
                <a:cs typeface="Cambria Math"/>
              </a:rPr>
              <a:t>)	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07001" y="5596128"/>
            <a:ext cx="3124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270" dirty="0">
                <a:latin typeface="Cambria Math"/>
                <a:cs typeface="Cambria Math"/>
              </a:rPr>
              <a:t>*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5266" y="5283907"/>
            <a:ext cx="307975" cy="271145"/>
          </a:xfrm>
          <a:custGeom>
            <a:avLst/>
            <a:gdLst/>
            <a:ahLst/>
            <a:cxnLst/>
            <a:rect l="l" t="t" r="r" b="b"/>
            <a:pathLst>
              <a:path w="307975" h="271145">
                <a:moveTo>
                  <a:pt x="221659" y="0"/>
                </a:moveTo>
                <a:lnTo>
                  <a:pt x="217808" y="10982"/>
                </a:lnTo>
                <a:lnTo>
                  <a:pt x="233470" y="17780"/>
                </a:lnTo>
                <a:lnTo>
                  <a:pt x="246940" y="27188"/>
                </a:lnTo>
                <a:lnTo>
                  <a:pt x="274289" y="70801"/>
                </a:lnTo>
                <a:lnTo>
                  <a:pt x="282276" y="110844"/>
                </a:lnTo>
                <a:lnTo>
                  <a:pt x="283274" y="133927"/>
                </a:lnTo>
                <a:lnTo>
                  <a:pt x="282272" y="157790"/>
                </a:lnTo>
                <a:lnTo>
                  <a:pt x="274249" y="198938"/>
                </a:lnTo>
                <a:lnTo>
                  <a:pt x="246958" y="243250"/>
                </a:lnTo>
                <a:lnTo>
                  <a:pt x="218236" y="259581"/>
                </a:lnTo>
                <a:lnTo>
                  <a:pt x="221659" y="270563"/>
                </a:lnTo>
                <a:lnTo>
                  <a:pt x="258564" y="253252"/>
                </a:lnTo>
                <a:lnTo>
                  <a:pt x="285699" y="223282"/>
                </a:lnTo>
                <a:lnTo>
                  <a:pt x="302386" y="183151"/>
                </a:lnTo>
                <a:lnTo>
                  <a:pt x="307949" y="135354"/>
                </a:lnTo>
                <a:lnTo>
                  <a:pt x="306554" y="110550"/>
                </a:lnTo>
                <a:lnTo>
                  <a:pt x="295393" y="66585"/>
                </a:lnTo>
                <a:lnTo>
                  <a:pt x="273259" y="30794"/>
                </a:lnTo>
                <a:lnTo>
                  <a:pt x="241275" y="7082"/>
                </a:lnTo>
                <a:lnTo>
                  <a:pt x="221659" y="0"/>
                </a:lnTo>
                <a:close/>
              </a:path>
              <a:path w="307975" h="271145">
                <a:moveTo>
                  <a:pt x="86290" y="0"/>
                </a:moveTo>
                <a:lnTo>
                  <a:pt x="49474" y="17347"/>
                </a:lnTo>
                <a:lnTo>
                  <a:pt x="22321" y="47424"/>
                </a:lnTo>
                <a:lnTo>
                  <a:pt x="5580" y="87627"/>
                </a:lnTo>
                <a:lnTo>
                  <a:pt x="0" y="135354"/>
                </a:lnTo>
                <a:lnTo>
                  <a:pt x="1390" y="160211"/>
                </a:lnTo>
                <a:lnTo>
                  <a:pt x="12515" y="204175"/>
                </a:lnTo>
                <a:lnTo>
                  <a:pt x="34596" y="239849"/>
                </a:lnTo>
                <a:lnTo>
                  <a:pt x="66616" y="263490"/>
                </a:lnTo>
                <a:lnTo>
                  <a:pt x="86290" y="270563"/>
                </a:lnTo>
                <a:lnTo>
                  <a:pt x="89712" y="259581"/>
                </a:lnTo>
                <a:lnTo>
                  <a:pt x="74295" y="252753"/>
                </a:lnTo>
                <a:lnTo>
                  <a:pt x="60991" y="243250"/>
                </a:lnTo>
                <a:lnTo>
                  <a:pt x="33700" y="198938"/>
                </a:lnTo>
                <a:lnTo>
                  <a:pt x="25677" y="157790"/>
                </a:lnTo>
                <a:lnTo>
                  <a:pt x="24674" y="133927"/>
                </a:lnTo>
                <a:lnTo>
                  <a:pt x="25677" y="110844"/>
                </a:lnTo>
                <a:lnTo>
                  <a:pt x="33700" y="70801"/>
                </a:lnTo>
                <a:lnTo>
                  <a:pt x="61097" y="27188"/>
                </a:lnTo>
                <a:lnTo>
                  <a:pt x="90140" y="10982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14014" y="5231892"/>
            <a:ext cx="4894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516505" algn="l"/>
                <a:tab pos="3878579" algn="l"/>
                <a:tab pos="4133215" algn="l"/>
              </a:tabLst>
            </a:pPr>
            <a:r>
              <a:rPr sz="3200" dirty="0">
                <a:latin typeface="Cambria Math"/>
                <a:cs typeface="Cambria Math"/>
              </a:rPr>
              <a:t>= </a:t>
            </a:r>
            <a:r>
              <a:rPr sz="3200" spc="-10" dirty="0">
                <a:latin typeface="Cambria Math"/>
                <a:cs typeface="Cambria Math"/>
              </a:rPr>
              <a:t>arg</a:t>
            </a:r>
            <a:r>
              <a:rPr sz="3200" spc="20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max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4800" spc="-120" baseline="1736" dirty="0">
                <a:latin typeface="Cambria Math"/>
                <a:cs typeface="Cambria Math"/>
              </a:rPr>
              <a:t>∑</a:t>
            </a:r>
            <a:r>
              <a:rPr sz="3450" spc="-120" baseline="-19323" dirty="0">
                <a:latin typeface="Cambria Math"/>
                <a:cs typeface="Cambria Math"/>
              </a:rPr>
              <a:t>)	</a:t>
            </a:r>
            <a:r>
              <a:rPr sz="3200" dirty="0">
                <a:latin typeface="Cambria Math"/>
                <a:cs typeface="Cambria Math"/>
              </a:rPr>
              <a:t>log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30" dirty="0">
                <a:latin typeface="Cambria Math"/>
                <a:cs typeface="Cambria Math"/>
              </a:rPr>
              <a:t>𝑓(𝑥	</a:t>
            </a:r>
            <a:r>
              <a:rPr sz="3450" spc="-225" baseline="28985" dirty="0">
                <a:latin typeface="Cambria Math"/>
                <a:cs typeface="Cambria Math"/>
              </a:rPr>
              <a:t>)	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225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𝑊)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28922" y="4227067"/>
            <a:ext cx="4681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Log trick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exchange </a:t>
            </a:r>
            <a:r>
              <a:rPr sz="2400" spc="-10" dirty="0">
                <a:latin typeface="Calibri"/>
                <a:cs typeface="Calibri"/>
              </a:rPr>
              <a:t>product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28922" y="5156708"/>
            <a:ext cx="363474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will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spc="-5" dirty="0">
                <a:latin typeface="Calibri"/>
                <a:cs typeface="Calibri"/>
              </a:rPr>
              <a:t>our loss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function!  </a:t>
            </a:r>
            <a:r>
              <a:rPr sz="2400" spc="-40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5" dirty="0"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012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Explicit Density: </a:t>
            </a:r>
            <a:r>
              <a:rPr spc="-20" dirty="0"/>
              <a:t>Autoregressive</a:t>
            </a:r>
            <a:r>
              <a:rPr spc="-2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7895935" y="1280041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5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6"/>
                </a:lnTo>
                <a:lnTo>
                  <a:pt x="437554" y="74909"/>
                </a:lnTo>
                <a:lnTo>
                  <a:pt x="454222" y="124941"/>
                </a:lnTo>
                <a:lnTo>
                  <a:pt x="459779" y="186333"/>
                </a:lnTo>
                <a:lnTo>
                  <a:pt x="458383" y="219533"/>
                </a:lnTo>
                <a:lnTo>
                  <a:pt x="447221" y="276783"/>
                </a:lnTo>
                <a:lnTo>
                  <a:pt x="424823" y="321493"/>
                </a:lnTo>
                <a:lnTo>
                  <a:pt x="390741" y="351655"/>
                </a:lnTo>
                <a:lnTo>
                  <a:pt x="369291" y="361156"/>
                </a:lnTo>
                <a:lnTo>
                  <a:pt x="374054" y="376435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6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3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5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889" y="1165859"/>
            <a:ext cx="9527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3920" algn="l"/>
                <a:tab pos="7743190" algn="l"/>
              </a:tabLst>
            </a:pPr>
            <a:r>
              <a:rPr sz="3200" b="1" spc="-5" dirty="0">
                <a:latin typeface="Calibri"/>
                <a:cs typeface="Calibri"/>
              </a:rPr>
              <a:t>Goal</a:t>
            </a:r>
            <a:r>
              <a:rPr sz="3200" spc="-5" dirty="0">
                <a:latin typeface="Calibri"/>
                <a:cs typeface="Calibri"/>
              </a:rPr>
              <a:t>: </a:t>
            </a:r>
            <a:r>
              <a:rPr sz="3200" spc="-30" dirty="0">
                <a:latin typeface="Calibri"/>
                <a:cs typeface="Calibri"/>
              </a:rPr>
              <a:t>Write </a:t>
            </a:r>
            <a:r>
              <a:rPr sz="3200" spc="-5" dirty="0">
                <a:latin typeface="Calibri"/>
                <a:cs typeface="Calibri"/>
              </a:rPr>
              <a:t>down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0" dirty="0">
                <a:latin typeface="Calibri"/>
                <a:cs typeface="Calibri"/>
              </a:rPr>
              <a:t>explicit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𝑝	𝑥	= </a:t>
            </a:r>
            <a:r>
              <a:rPr sz="3200" spc="45" dirty="0">
                <a:latin typeface="Cambria Math"/>
                <a:cs typeface="Cambria Math"/>
              </a:rPr>
              <a:t>𝑓(𝑥,</a:t>
            </a:r>
            <a:r>
              <a:rPr sz="3200" spc="-80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𝑊)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8212" y="2089435"/>
            <a:ext cx="3330575" cy="423545"/>
          </a:xfrm>
          <a:custGeom>
            <a:avLst/>
            <a:gdLst/>
            <a:ahLst/>
            <a:cxnLst/>
            <a:rect l="l" t="t" r="r" b="b"/>
            <a:pathLst>
              <a:path w="3330575" h="423544">
                <a:moveTo>
                  <a:pt x="3195490" y="0"/>
                </a:moveTo>
                <a:lnTo>
                  <a:pt x="3189462" y="17189"/>
                </a:lnTo>
                <a:lnTo>
                  <a:pt x="3213977" y="27828"/>
                </a:lnTo>
                <a:lnTo>
                  <a:pt x="3235059" y="42555"/>
                </a:lnTo>
                <a:lnTo>
                  <a:pt x="3266927" y="84273"/>
                </a:lnTo>
                <a:lnTo>
                  <a:pt x="3285680" y="140558"/>
                </a:lnTo>
                <a:lnTo>
                  <a:pt x="3291931" y="209623"/>
                </a:lnTo>
                <a:lnTo>
                  <a:pt x="3290361" y="246975"/>
                </a:lnTo>
                <a:lnTo>
                  <a:pt x="3277803" y="311380"/>
                </a:lnTo>
                <a:lnTo>
                  <a:pt x="3252605" y="361680"/>
                </a:lnTo>
                <a:lnTo>
                  <a:pt x="3214264" y="395612"/>
                </a:lnTo>
                <a:lnTo>
                  <a:pt x="3190133" y="406300"/>
                </a:lnTo>
                <a:lnTo>
                  <a:pt x="3195490" y="423490"/>
                </a:lnTo>
                <a:lnTo>
                  <a:pt x="3253254" y="396394"/>
                </a:lnTo>
                <a:lnTo>
                  <a:pt x="3295726" y="349484"/>
                </a:lnTo>
                <a:lnTo>
                  <a:pt x="3321845" y="286670"/>
                </a:lnTo>
                <a:lnTo>
                  <a:pt x="3330552" y="211856"/>
                </a:lnTo>
                <a:lnTo>
                  <a:pt x="3328368" y="173033"/>
                </a:lnTo>
                <a:lnTo>
                  <a:pt x="3310899" y="104219"/>
                </a:lnTo>
                <a:lnTo>
                  <a:pt x="3276255" y="48199"/>
                </a:lnTo>
                <a:lnTo>
                  <a:pt x="3226193" y="11085"/>
                </a:lnTo>
                <a:lnTo>
                  <a:pt x="3195490" y="0"/>
                </a:lnTo>
                <a:close/>
              </a:path>
              <a:path w="3330575" h="423544">
                <a:moveTo>
                  <a:pt x="135060" y="0"/>
                </a:moveTo>
                <a:lnTo>
                  <a:pt x="77436" y="27151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8" y="319577"/>
                </a:lnTo>
                <a:lnTo>
                  <a:pt x="54149" y="375416"/>
                </a:lnTo>
                <a:lnTo>
                  <a:pt x="104267" y="412418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2"/>
                </a:lnTo>
                <a:lnTo>
                  <a:pt x="95463" y="380739"/>
                </a:lnTo>
                <a:lnTo>
                  <a:pt x="63734" y="338434"/>
                </a:lnTo>
                <a:lnTo>
                  <a:pt x="44898" y="280894"/>
                </a:lnTo>
                <a:lnTo>
                  <a:pt x="38620" y="209623"/>
                </a:lnTo>
                <a:lnTo>
                  <a:pt x="40190" y="173493"/>
                </a:lnTo>
                <a:lnTo>
                  <a:pt x="52747" y="110818"/>
                </a:lnTo>
                <a:lnTo>
                  <a:pt x="77987" y="61370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97885" y="1962403"/>
            <a:ext cx="401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79500" algn="l"/>
              </a:tabLst>
            </a:pPr>
            <a:r>
              <a:rPr sz="3600" dirty="0">
                <a:latin typeface="Cambria Math"/>
                <a:cs typeface="Cambria Math"/>
              </a:rPr>
              <a:t>𝑥</a:t>
            </a:r>
            <a:r>
              <a:rPr sz="3600" spc="31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=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4957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10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4957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5" dirty="0">
                <a:latin typeface="Cambria Math"/>
                <a:cs typeface="Cambria Math"/>
              </a:rPr>
              <a:t>𝑥</a:t>
            </a:r>
            <a:r>
              <a:rPr sz="3900" spc="7" baseline="-14957" dirty="0">
                <a:latin typeface="Cambria Math"/>
                <a:cs typeface="Cambria Math"/>
              </a:rPr>
              <a:t>#</a:t>
            </a:r>
            <a:r>
              <a:rPr sz="3600" spc="5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180" dirty="0">
                <a:latin typeface="Cambria Math"/>
                <a:cs typeface="Cambria Math"/>
              </a:rPr>
              <a:t>𝑥</a:t>
            </a:r>
            <a:r>
              <a:rPr sz="3900" spc="270" baseline="-14957" dirty="0">
                <a:latin typeface="Cambria Math"/>
                <a:cs typeface="Cambria Math"/>
              </a:rPr>
              <a:t>$</a:t>
            </a:r>
            <a:endParaRPr sz="390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8586" y="1807971"/>
            <a:ext cx="298958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Assume x </a:t>
            </a:r>
            <a:r>
              <a:rPr sz="2800" spc="-10" dirty="0">
                <a:latin typeface="Calibri"/>
                <a:cs typeface="Calibri"/>
              </a:rPr>
              <a:t>consists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 multiple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subparts: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012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Explicit Density: </a:t>
            </a:r>
            <a:r>
              <a:rPr spc="-20" dirty="0"/>
              <a:t>Autoregressive</a:t>
            </a:r>
            <a:r>
              <a:rPr spc="-2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7895935" y="1280041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5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6"/>
                </a:lnTo>
                <a:lnTo>
                  <a:pt x="437554" y="74909"/>
                </a:lnTo>
                <a:lnTo>
                  <a:pt x="454222" y="124941"/>
                </a:lnTo>
                <a:lnTo>
                  <a:pt x="459779" y="186333"/>
                </a:lnTo>
                <a:lnTo>
                  <a:pt x="458383" y="219533"/>
                </a:lnTo>
                <a:lnTo>
                  <a:pt x="447221" y="276783"/>
                </a:lnTo>
                <a:lnTo>
                  <a:pt x="424823" y="321493"/>
                </a:lnTo>
                <a:lnTo>
                  <a:pt x="390741" y="351655"/>
                </a:lnTo>
                <a:lnTo>
                  <a:pt x="369291" y="361156"/>
                </a:lnTo>
                <a:lnTo>
                  <a:pt x="374054" y="376435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6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3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5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889" y="1165859"/>
            <a:ext cx="9527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3920" algn="l"/>
                <a:tab pos="7743190" algn="l"/>
              </a:tabLst>
            </a:pPr>
            <a:r>
              <a:rPr sz="3200" b="1" spc="-5" dirty="0">
                <a:latin typeface="Calibri"/>
                <a:cs typeface="Calibri"/>
              </a:rPr>
              <a:t>Goal</a:t>
            </a:r>
            <a:r>
              <a:rPr sz="3200" spc="-5" dirty="0">
                <a:latin typeface="Calibri"/>
                <a:cs typeface="Calibri"/>
              </a:rPr>
              <a:t>: </a:t>
            </a:r>
            <a:r>
              <a:rPr sz="3200" spc="-30" dirty="0">
                <a:latin typeface="Calibri"/>
                <a:cs typeface="Calibri"/>
              </a:rPr>
              <a:t>Write </a:t>
            </a:r>
            <a:r>
              <a:rPr sz="3200" spc="-5" dirty="0">
                <a:latin typeface="Calibri"/>
                <a:cs typeface="Calibri"/>
              </a:rPr>
              <a:t>down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0" dirty="0">
                <a:latin typeface="Calibri"/>
                <a:cs typeface="Calibri"/>
              </a:rPr>
              <a:t>explicit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𝑝	𝑥	= </a:t>
            </a:r>
            <a:r>
              <a:rPr sz="3200" spc="45" dirty="0">
                <a:latin typeface="Cambria Math"/>
                <a:cs typeface="Cambria Math"/>
              </a:rPr>
              <a:t>𝑓(𝑥,</a:t>
            </a:r>
            <a:r>
              <a:rPr sz="3200" spc="-80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𝑊)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8212" y="2089435"/>
            <a:ext cx="3330575" cy="423545"/>
          </a:xfrm>
          <a:custGeom>
            <a:avLst/>
            <a:gdLst/>
            <a:ahLst/>
            <a:cxnLst/>
            <a:rect l="l" t="t" r="r" b="b"/>
            <a:pathLst>
              <a:path w="3330575" h="423544">
                <a:moveTo>
                  <a:pt x="3195490" y="0"/>
                </a:moveTo>
                <a:lnTo>
                  <a:pt x="3189462" y="17189"/>
                </a:lnTo>
                <a:lnTo>
                  <a:pt x="3213977" y="27828"/>
                </a:lnTo>
                <a:lnTo>
                  <a:pt x="3235059" y="42555"/>
                </a:lnTo>
                <a:lnTo>
                  <a:pt x="3266927" y="84273"/>
                </a:lnTo>
                <a:lnTo>
                  <a:pt x="3285680" y="140558"/>
                </a:lnTo>
                <a:lnTo>
                  <a:pt x="3291931" y="209623"/>
                </a:lnTo>
                <a:lnTo>
                  <a:pt x="3290361" y="246975"/>
                </a:lnTo>
                <a:lnTo>
                  <a:pt x="3277803" y="311380"/>
                </a:lnTo>
                <a:lnTo>
                  <a:pt x="3252605" y="361680"/>
                </a:lnTo>
                <a:lnTo>
                  <a:pt x="3214264" y="395612"/>
                </a:lnTo>
                <a:lnTo>
                  <a:pt x="3190133" y="406300"/>
                </a:lnTo>
                <a:lnTo>
                  <a:pt x="3195490" y="423490"/>
                </a:lnTo>
                <a:lnTo>
                  <a:pt x="3253254" y="396394"/>
                </a:lnTo>
                <a:lnTo>
                  <a:pt x="3295726" y="349484"/>
                </a:lnTo>
                <a:lnTo>
                  <a:pt x="3321845" y="286670"/>
                </a:lnTo>
                <a:lnTo>
                  <a:pt x="3330552" y="211856"/>
                </a:lnTo>
                <a:lnTo>
                  <a:pt x="3328368" y="173033"/>
                </a:lnTo>
                <a:lnTo>
                  <a:pt x="3310899" y="104219"/>
                </a:lnTo>
                <a:lnTo>
                  <a:pt x="3276255" y="48199"/>
                </a:lnTo>
                <a:lnTo>
                  <a:pt x="3226193" y="11085"/>
                </a:lnTo>
                <a:lnTo>
                  <a:pt x="3195490" y="0"/>
                </a:lnTo>
                <a:close/>
              </a:path>
              <a:path w="3330575" h="423544">
                <a:moveTo>
                  <a:pt x="135060" y="0"/>
                </a:moveTo>
                <a:lnTo>
                  <a:pt x="77436" y="27151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8" y="319577"/>
                </a:lnTo>
                <a:lnTo>
                  <a:pt x="54149" y="375416"/>
                </a:lnTo>
                <a:lnTo>
                  <a:pt x="104267" y="412418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2"/>
                </a:lnTo>
                <a:lnTo>
                  <a:pt x="95463" y="380739"/>
                </a:lnTo>
                <a:lnTo>
                  <a:pt x="63734" y="338434"/>
                </a:lnTo>
                <a:lnTo>
                  <a:pt x="44898" y="280894"/>
                </a:lnTo>
                <a:lnTo>
                  <a:pt x="38620" y="209623"/>
                </a:lnTo>
                <a:lnTo>
                  <a:pt x="40190" y="173493"/>
                </a:lnTo>
                <a:lnTo>
                  <a:pt x="52747" y="110818"/>
                </a:lnTo>
                <a:lnTo>
                  <a:pt x="77987" y="61370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97885" y="1962403"/>
            <a:ext cx="401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79500" algn="l"/>
              </a:tabLst>
            </a:pPr>
            <a:r>
              <a:rPr sz="3600" dirty="0">
                <a:latin typeface="Cambria Math"/>
                <a:cs typeface="Cambria Math"/>
              </a:rPr>
              <a:t>𝑥</a:t>
            </a:r>
            <a:r>
              <a:rPr sz="3600" spc="31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=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4957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10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4957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5" dirty="0">
                <a:latin typeface="Cambria Math"/>
                <a:cs typeface="Cambria Math"/>
              </a:rPr>
              <a:t>𝑥</a:t>
            </a:r>
            <a:r>
              <a:rPr sz="3900" spc="7" baseline="-14957" dirty="0">
                <a:latin typeface="Cambria Math"/>
                <a:cs typeface="Cambria Math"/>
              </a:rPr>
              <a:t>#</a:t>
            </a:r>
            <a:r>
              <a:rPr sz="3600" spc="5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180" dirty="0">
                <a:latin typeface="Cambria Math"/>
                <a:cs typeface="Cambria Math"/>
              </a:rPr>
              <a:t>𝑥</a:t>
            </a:r>
            <a:r>
              <a:rPr sz="3900" spc="270" baseline="-14957" dirty="0">
                <a:latin typeface="Cambria Math"/>
                <a:cs typeface="Cambria Math"/>
              </a:rPr>
              <a:t>$</a:t>
            </a:r>
            <a:endParaRPr sz="390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019" y="1807971"/>
            <a:ext cx="3382645" cy="19945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86690" marR="222885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Assume x </a:t>
            </a:r>
            <a:r>
              <a:rPr sz="2800" spc="-10" dirty="0">
                <a:latin typeface="Calibri"/>
                <a:cs typeface="Calibri"/>
              </a:rPr>
              <a:t>consists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 multiple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subparts: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1920"/>
              </a:spcBef>
            </a:pPr>
            <a:r>
              <a:rPr sz="2800" spc="-15" dirty="0">
                <a:latin typeface="Calibri"/>
                <a:cs typeface="Calibri"/>
              </a:rPr>
              <a:t>Break </a:t>
            </a:r>
            <a:r>
              <a:rPr sz="2800" spc="-5" dirty="0">
                <a:latin typeface="Calibri"/>
                <a:cs typeface="Calibri"/>
              </a:rPr>
              <a:t>down </a:t>
            </a:r>
            <a:r>
              <a:rPr sz="2800" spc="-10" dirty="0">
                <a:latin typeface="Calibri"/>
                <a:cs typeface="Calibri"/>
              </a:rPr>
              <a:t>probability  </a:t>
            </a:r>
            <a:r>
              <a:rPr sz="2800" spc="-5" dirty="0">
                <a:latin typeface="Calibri"/>
                <a:cs typeface="Calibri"/>
              </a:rPr>
              <a:t>using the chain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rule: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6992" y="2983988"/>
            <a:ext cx="556260" cy="423545"/>
          </a:xfrm>
          <a:custGeom>
            <a:avLst/>
            <a:gdLst/>
            <a:ahLst/>
            <a:cxnLst/>
            <a:rect l="l" t="t" r="r" b="b"/>
            <a:pathLst>
              <a:path w="556260" h="423545">
                <a:moveTo>
                  <a:pt x="420795" y="0"/>
                </a:moveTo>
                <a:lnTo>
                  <a:pt x="414768" y="17189"/>
                </a:lnTo>
                <a:lnTo>
                  <a:pt x="439282" y="27828"/>
                </a:lnTo>
                <a:lnTo>
                  <a:pt x="460365" y="42555"/>
                </a:lnTo>
                <a:lnTo>
                  <a:pt x="492232" y="84274"/>
                </a:lnTo>
                <a:lnTo>
                  <a:pt x="510984" y="140558"/>
                </a:lnTo>
                <a:lnTo>
                  <a:pt x="517235" y="209624"/>
                </a:lnTo>
                <a:lnTo>
                  <a:pt x="515665" y="246975"/>
                </a:lnTo>
                <a:lnTo>
                  <a:pt x="503109" y="311381"/>
                </a:lnTo>
                <a:lnTo>
                  <a:pt x="477910" y="361680"/>
                </a:lnTo>
                <a:lnTo>
                  <a:pt x="439568" y="395613"/>
                </a:lnTo>
                <a:lnTo>
                  <a:pt x="415437" y="406300"/>
                </a:lnTo>
                <a:lnTo>
                  <a:pt x="420795" y="423490"/>
                </a:lnTo>
                <a:lnTo>
                  <a:pt x="478559" y="396394"/>
                </a:lnTo>
                <a:lnTo>
                  <a:pt x="521031" y="349486"/>
                </a:lnTo>
                <a:lnTo>
                  <a:pt x="547150" y="286670"/>
                </a:lnTo>
                <a:lnTo>
                  <a:pt x="555857" y="211857"/>
                </a:lnTo>
                <a:lnTo>
                  <a:pt x="553673" y="173034"/>
                </a:lnTo>
                <a:lnTo>
                  <a:pt x="536204" y="104219"/>
                </a:lnTo>
                <a:lnTo>
                  <a:pt x="501560" y="48199"/>
                </a:lnTo>
                <a:lnTo>
                  <a:pt x="451498" y="11085"/>
                </a:lnTo>
                <a:lnTo>
                  <a:pt x="420795" y="0"/>
                </a:lnTo>
                <a:close/>
              </a:path>
              <a:path w="556260" h="423545">
                <a:moveTo>
                  <a:pt x="135060" y="0"/>
                </a:moveTo>
                <a:lnTo>
                  <a:pt x="77436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72933" y="2855467"/>
            <a:ext cx="720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3550" algn="l"/>
              </a:tabLst>
            </a:pPr>
            <a:r>
              <a:rPr sz="3600" dirty="0">
                <a:latin typeface="Cambria Math"/>
                <a:cs typeface="Cambria Math"/>
              </a:rPr>
              <a:t>𝑝	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79687" y="2983988"/>
            <a:ext cx="3330575" cy="423545"/>
          </a:xfrm>
          <a:custGeom>
            <a:avLst/>
            <a:gdLst/>
            <a:ahLst/>
            <a:cxnLst/>
            <a:rect l="l" t="t" r="r" b="b"/>
            <a:pathLst>
              <a:path w="3330575" h="423545">
                <a:moveTo>
                  <a:pt x="3195491" y="0"/>
                </a:moveTo>
                <a:lnTo>
                  <a:pt x="3189464" y="17189"/>
                </a:lnTo>
                <a:lnTo>
                  <a:pt x="3213978" y="27828"/>
                </a:lnTo>
                <a:lnTo>
                  <a:pt x="3235061" y="42555"/>
                </a:lnTo>
                <a:lnTo>
                  <a:pt x="3266928" y="84274"/>
                </a:lnTo>
                <a:lnTo>
                  <a:pt x="3285680" y="140558"/>
                </a:lnTo>
                <a:lnTo>
                  <a:pt x="3291931" y="209624"/>
                </a:lnTo>
                <a:lnTo>
                  <a:pt x="3290361" y="246975"/>
                </a:lnTo>
                <a:lnTo>
                  <a:pt x="3277804" y="311381"/>
                </a:lnTo>
                <a:lnTo>
                  <a:pt x="3252606" y="361680"/>
                </a:lnTo>
                <a:lnTo>
                  <a:pt x="3214264" y="395613"/>
                </a:lnTo>
                <a:lnTo>
                  <a:pt x="3190133" y="406300"/>
                </a:lnTo>
                <a:lnTo>
                  <a:pt x="3195491" y="423490"/>
                </a:lnTo>
                <a:lnTo>
                  <a:pt x="3253255" y="396394"/>
                </a:lnTo>
                <a:lnTo>
                  <a:pt x="3295726" y="349486"/>
                </a:lnTo>
                <a:lnTo>
                  <a:pt x="3321845" y="286670"/>
                </a:lnTo>
                <a:lnTo>
                  <a:pt x="3330552" y="211857"/>
                </a:lnTo>
                <a:lnTo>
                  <a:pt x="3328368" y="173034"/>
                </a:lnTo>
                <a:lnTo>
                  <a:pt x="3310900" y="104219"/>
                </a:lnTo>
                <a:lnTo>
                  <a:pt x="3276256" y="48199"/>
                </a:lnTo>
                <a:lnTo>
                  <a:pt x="3226193" y="11085"/>
                </a:lnTo>
                <a:lnTo>
                  <a:pt x="3195491" y="0"/>
                </a:lnTo>
                <a:close/>
              </a:path>
              <a:path w="3330575" h="423545">
                <a:moveTo>
                  <a:pt x="135060" y="0"/>
                </a:moveTo>
                <a:lnTo>
                  <a:pt x="77436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5430" y="3530088"/>
            <a:ext cx="739775" cy="423545"/>
          </a:xfrm>
          <a:custGeom>
            <a:avLst/>
            <a:gdLst/>
            <a:ahLst/>
            <a:cxnLst/>
            <a:rect l="l" t="t" r="r" b="b"/>
            <a:pathLst>
              <a:path w="739775" h="423545">
                <a:moveTo>
                  <a:pt x="604564" y="0"/>
                </a:moveTo>
                <a:lnTo>
                  <a:pt x="598537" y="17189"/>
                </a:lnTo>
                <a:lnTo>
                  <a:pt x="623051" y="27828"/>
                </a:lnTo>
                <a:lnTo>
                  <a:pt x="644134" y="42555"/>
                </a:lnTo>
                <a:lnTo>
                  <a:pt x="676001" y="84274"/>
                </a:lnTo>
                <a:lnTo>
                  <a:pt x="694753" y="140558"/>
                </a:lnTo>
                <a:lnTo>
                  <a:pt x="701004" y="209624"/>
                </a:lnTo>
                <a:lnTo>
                  <a:pt x="699434" y="246975"/>
                </a:lnTo>
                <a:lnTo>
                  <a:pt x="686878" y="311381"/>
                </a:lnTo>
                <a:lnTo>
                  <a:pt x="661679" y="361680"/>
                </a:lnTo>
                <a:lnTo>
                  <a:pt x="623337" y="395613"/>
                </a:lnTo>
                <a:lnTo>
                  <a:pt x="599206" y="406300"/>
                </a:lnTo>
                <a:lnTo>
                  <a:pt x="604564" y="423490"/>
                </a:lnTo>
                <a:lnTo>
                  <a:pt x="662328" y="396394"/>
                </a:lnTo>
                <a:lnTo>
                  <a:pt x="704800" y="349486"/>
                </a:lnTo>
                <a:lnTo>
                  <a:pt x="730919" y="286671"/>
                </a:lnTo>
                <a:lnTo>
                  <a:pt x="739625" y="211857"/>
                </a:lnTo>
                <a:lnTo>
                  <a:pt x="737441" y="173034"/>
                </a:lnTo>
                <a:lnTo>
                  <a:pt x="719973" y="104219"/>
                </a:lnTo>
                <a:lnTo>
                  <a:pt x="685329" y="48199"/>
                </a:lnTo>
                <a:lnTo>
                  <a:pt x="635267" y="11085"/>
                </a:lnTo>
                <a:lnTo>
                  <a:pt x="604564" y="0"/>
                </a:lnTo>
                <a:close/>
              </a:path>
              <a:path w="739775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36581" y="3530088"/>
            <a:ext cx="790575" cy="423545"/>
          </a:xfrm>
          <a:custGeom>
            <a:avLst/>
            <a:gdLst/>
            <a:ahLst/>
            <a:cxnLst/>
            <a:rect l="l" t="t" r="r" b="b"/>
            <a:pathLst>
              <a:path w="790575" h="423545">
                <a:moveTo>
                  <a:pt x="790190" y="4014"/>
                </a:moveTo>
                <a:lnTo>
                  <a:pt x="755811" y="4014"/>
                </a:lnTo>
                <a:lnTo>
                  <a:pt x="755811" y="419468"/>
                </a:lnTo>
                <a:lnTo>
                  <a:pt x="790190" y="419468"/>
                </a:lnTo>
                <a:lnTo>
                  <a:pt x="790190" y="4014"/>
                </a:lnTo>
                <a:close/>
              </a:path>
              <a:path w="790575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14276" y="3530088"/>
            <a:ext cx="790575" cy="423545"/>
          </a:xfrm>
          <a:custGeom>
            <a:avLst/>
            <a:gdLst/>
            <a:ahLst/>
            <a:cxnLst/>
            <a:rect l="l" t="t" r="r" b="b"/>
            <a:pathLst>
              <a:path w="790575" h="423545">
                <a:moveTo>
                  <a:pt x="790190" y="4014"/>
                </a:moveTo>
                <a:lnTo>
                  <a:pt x="755811" y="4014"/>
                </a:lnTo>
                <a:lnTo>
                  <a:pt x="755811" y="419468"/>
                </a:lnTo>
                <a:lnTo>
                  <a:pt x="790190" y="419468"/>
                </a:lnTo>
                <a:lnTo>
                  <a:pt x="790190" y="4014"/>
                </a:lnTo>
                <a:close/>
              </a:path>
              <a:path w="790575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8" y="319578"/>
                </a:lnTo>
                <a:lnTo>
                  <a:pt x="54149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8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22258" y="2855467"/>
            <a:ext cx="443484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>
              <a:lnSpc>
                <a:spcPts val="4310"/>
              </a:lnSpc>
              <a:spcBef>
                <a:spcPts val="100"/>
              </a:spcBef>
              <a:tabLst>
                <a:tab pos="1006475" algn="l"/>
              </a:tabLst>
            </a:pP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6025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6025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,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spc="5" dirty="0">
                <a:latin typeface="Cambria Math"/>
                <a:cs typeface="Cambria Math"/>
              </a:rPr>
              <a:t>𝑥</a:t>
            </a:r>
            <a:r>
              <a:rPr sz="3900" spc="7" baseline="-16025" dirty="0">
                <a:latin typeface="Cambria Math"/>
                <a:cs typeface="Cambria Math"/>
              </a:rPr>
              <a:t>#</a:t>
            </a:r>
            <a:r>
              <a:rPr sz="3600" spc="5" dirty="0">
                <a:latin typeface="Cambria Math"/>
                <a:cs typeface="Cambria Math"/>
              </a:rPr>
              <a:t>,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r>
              <a:rPr sz="3600" spc="-19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,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spc="180" dirty="0">
                <a:latin typeface="Cambria Math"/>
                <a:cs typeface="Cambria Math"/>
              </a:rPr>
              <a:t>𝑥</a:t>
            </a:r>
            <a:r>
              <a:rPr sz="3900" spc="270" baseline="-16025" dirty="0">
                <a:latin typeface="Cambria Math"/>
                <a:cs typeface="Cambria Math"/>
              </a:rPr>
              <a:t>$</a:t>
            </a:r>
            <a:endParaRPr sz="3900" baseline="-16025">
              <a:latin typeface="Cambria Math"/>
              <a:cs typeface="Cambria Math"/>
            </a:endParaRPr>
          </a:p>
          <a:p>
            <a:pPr marL="63500">
              <a:lnSpc>
                <a:spcPts val="4310"/>
              </a:lnSpc>
              <a:tabLst>
                <a:tab pos="982344" algn="l"/>
                <a:tab pos="1612900" algn="l"/>
                <a:tab pos="2063750" algn="l"/>
                <a:tab pos="2859405" algn="l"/>
                <a:tab pos="3941445" algn="l"/>
              </a:tabLst>
            </a:pP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15" dirty="0">
                <a:latin typeface="Cambria Math"/>
                <a:cs typeface="Cambria Math"/>
              </a:rPr>
              <a:t>𝑥</a:t>
            </a:r>
            <a:r>
              <a:rPr sz="3900" spc="472" baseline="-16025" dirty="0">
                <a:latin typeface="Cambria Math"/>
                <a:cs typeface="Cambria Math"/>
              </a:rPr>
              <a:t>!	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220" dirty="0">
                <a:latin typeface="Cambria Math"/>
                <a:cs typeface="Cambria Math"/>
              </a:rPr>
              <a:t>𝑥</a:t>
            </a:r>
            <a:r>
              <a:rPr sz="3900" spc="330" baseline="-16025" dirty="0">
                <a:latin typeface="Cambria Math"/>
                <a:cs typeface="Cambria Math"/>
              </a:rPr>
              <a:t>"	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6025" dirty="0">
                <a:latin typeface="Cambria Math"/>
                <a:cs typeface="Cambria Math"/>
              </a:rPr>
              <a:t>!</a:t>
            </a:r>
            <a:r>
              <a:rPr sz="3600" spc="200" dirty="0">
                <a:latin typeface="Cambria Math"/>
                <a:cs typeface="Cambria Math"/>
              </a:rPr>
              <a:t>)𝑝	</a:t>
            </a:r>
            <a:r>
              <a:rPr sz="3600" spc="-75" dirty="0">
                <a:latin typeface="Cambria Math"/>
                <a:cs typeface="Cambria Math"/>
              </a:rPr>
              <a:t>𝑥</a:t>
            </a:r>
            <a:r>
              <a:rPr sz="3900" spc="-112" baseline="-16025" dirty="0">
                <a:latin typeface="Cambria Math"/>
                <a:cs typeface="Cambria Math"/>
              </a:rPr>
              <a:t>#</a:t>
            </a:r>
            <a:endParaRPr sz="3900" baseline="-16025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221500" y="3401059"/>
            <a:ext cx="1748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6025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25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6025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)</a:t>
            </a:r>
            <a:r>
              <a:rPr sz="3600" spc="-22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endParaRPr sz="36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012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Explicit Density: </a:t>
            </a:r>
            <a:r>
              <a:rPr spc="-20" dirty="0"/>
              <a:t>Autoregressive</a:t>
            </a:r>
            <a:r>
              <a:rPr spc="-2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7895935" y="1280041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5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6"/>
                </a:lnTo>
                <a:lnTo>
                  <a:pt x="437554" y="74909"/>
                </a:lnTo>
                <a:lnTo>
                  <a:pt x="454222" y="124941"/>
                </a:lnTo>
                <a:lnTo>
                  <a:pt x="459779" y="186333"/>
                </a:lnTo>
                <a:lnTo>
                  <a:pt x="458383" y="219533"/>
                </a:lnTo>
                <a:lnTo>
                  <a:pt x="447221" y="276783"/>
                </a:lnTo>
                <a:lnTo>
                  <a:pt x="424823" y="321493"/>
                </a:lnTo>
                <a:lnTo>
                  <a:pt x="390741" y="351655"/>
                </a:lnTo>
                <a:lnTo>
                  <a:pt x="369291" y="361156"/>
                </a:lnTo>
                <a:lnTo>
                  <a:pt x="374054" y="376435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6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3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5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889" y="1165859"/>
            <a:ext cx="9527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3920" algn="l"/>
                <a:tab pos="7743190" algn="l"/>
              </a:tabLst>
            </a:pPr>
            <a:r>
              <a:rPr sz="3200" b="1" spc="-5" dirty="0">
                <a:latin typeface="Calibri"/>
                <a:cs typeface="Calibri"/>
              </a:rPr>
              <a:t>Goal</a:t>
            </a:r>
            <a:r>
              <a:rPr sz="3200" spc="-5" dirty="0">
                <a:latin typeface="Calibri"/>
                <a:cs typeface="Calibri"/>
              </a:rPr>
              <a:t>: </a:t>
            </a:r>
            <a:r>
              <a:rPr sz="3200" spc="-30" dirty="0">
                <a:latin typeface="Calibri"/>
                <a:cs typeface="Calibri"/>
              </a:rPr>
              <a:t>Write </a:t>
            </a:r>
            <a:r>
              <a:rPr sz="3200" spc="-5" dirty="0">
                <a:latin typeface="Calibri"/>
                <a:cs typeface="Calibri"/>
              </a:rPr>
              <a:t>down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0" dirty="0">
                <a:latin typeface="Calibri"/>
                <a:cs typeface="Calibri"/>
              </a:rPr>
              <a:t>explicit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𝑝	𝑥	= </a:t>
            </a:r>
            <a:r>
              <a:rPr sz="3200" spc="45" dirty="0">
                <a:latin typeface="Cambria Math"/>
                <a:cs typeface="Cambria Math"/>
              </a:rPr>
              <a:t>𝑓(𝑥,</a:t>
            </a:r>
            <a:r>
              <a:rPr sz="3200" spc="-80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𝑊)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8212" y="2089435"/>
            <a:ext cx="3330575" cy="423545"/>
          </a:xfrm>
          <a:custGeom>
            <a:avLst/>
            <a:gdLst/>
            <a:ahLst/>
            <a:cxnLst/>
            <a:rect l="l" t="t" r="r" b="b"/>
            <a:pathLst>
              <a:path w="3330575" h="423544">
                <a:moveTo>
                  <a:pt x="3195490" y="0"/>
                </a:moveTo>
                <a:lnTo>
                  <a:pt x="3189462" y="17189"/>
                </a:lnTo>
                <a:lnTo>
                  <a:pt x="3213977" y="27828"/>
                </a:lnTo>
                <a:lnTo>
                  <a:pt x="3235059" y="42555"/>
                </a:lnTo>
                <a:lnTo>
                  <a:pt x="3266927" y="84273"/>
                </a:lnTo>
                <a:lnTo>
                  <a:pt x="3285680" y="140558"/>
                </a:lnTo>
                <a:lnTo>
                  <a:pt x="3291931" y="209623"/>
                </a:lnTo>
                <a:lnTo>
                  <a:pt x="3290361" y="246975"/>
                </a:lnTo>
                <a:lnTo>
                  <a:pt x="3277803" y="311380"/>
                </a:lnTo>
                <a:lnTo>
                  <a:pt x="3252605" y="361680"/>
                </a:lnTo>
                <a:lnTo>
                  <a:pt x="3214264" y="395612"/>
                </a:lnTo>
                <a:lnTo>
                  <a:pt x="3190133" y="406300"/>
                </a:lnTo>
                <a:lnTo>
                  <a:pt x="3195490" y="423490"/>
                </a:lnTo>
                <a:lnTo>
                  <a:pt x="3253254" y="396394"/>
                </a:lnTo>
                <a:lnTo>
                  <a:pt x="3295726" y="349484"/>
                </a:lnTo>
                <a:lnTo>
                  <a:pt x="3321845" y="286670"/>
                </a:lnTo>
                <a:lnTo>
                  <a:pt x="3330552" y="211856"/>
                </a:lnTo>
                <a:lnTo>
                  <a:pt x="3328368" y="173033"/>
                </a:lnTo>
                <a:lnTo>
                  <a:pt x="3310899" y="104219"/>
                </a:lnTo>
                <a:lnTo>
                  <a:pt x="3276255" y="48199"/>
                </a:lnTo>
                <a:lnTo>
                  <a:pt x="3226193" y="11085"/>
                </a:lnTo>
                <a:lnTo>
                  <a:pt x="3195490" y="0"/>
                </a:lnTo>
                <a:close/>
              </a:path>
              <a:path w="3330575" h="423544">
                <a:moveTo>
                  <a:pt x="135060" y="0"/>
                </a:moveTo>
                <a:lnTo>
                  <a:pt x="77436" y="27151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8" y="319577"/>
                </a:lnTo>
                <a:lnTo>
                  <a:pt x="54149" y="375416"/>
                </a:lnTo>
                <a:lnTo>
                  <a:pt x="104267" y="412418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2"/>
                </a:lnTo>
                <a:lnTo>
                  <a:pt x="95463" y="380739"/>
                </a:lnTo>
                <a:lnTo>
                  <a:pt x="63734" y="338434"/>
                </a:lnTo>
                <a:lnTo>
                  <a:pt x="44898" y="280894"/>
                </a:lnTo>
                <a:lnTo>
                  <a:pt x="38620" y="209623"/>
                </a:lnTo>
                <a:lnTo>
                  <a:pt x="40190" y="173493"/>
                </a:lnTo>
                <a:lnTo>
                  <a:pt x="52747" y="110818"/>
                </a:lnTo>
                <a:lnTo>
                  <a:pt x="77987" y="61370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97885" y="1962403"/>
            <a:ext cx="401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79500" algn="l"/>
              </a:tabLst>
            </a:pPr>
            <a:r>
              <a:rPr sz="3600" dirty="0">
                <a:latin typeface="Cambria Math"/>
                <a:cs typeface="Cambria Math"/>
              </a:rPr>
              <a:t>𝑥</a:t>
            </a:r>
            <a:r>
              <a:rPr sz="3600" spc="31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=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4957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10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4957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5" dirty="0">
                <a:latin typeface="Cambria Math"/>
                <a:cs typeface="Cambria Math"/>
              </a:rPr>
              <a:t>𝑥</a:t>
            </a:r>
            <a:r>
              <a:rPr sz="3900" spc="7" baseline="-14957" dirty="0">
                <a:latin typeface="Cambria Math"/>
                <a:cs typeface="Cambria Math"/>
              </a:rPr>
              <a:t>#</a:t>
            </a:r>
            <a:r>
              <a:rPr sz="3600" spc="5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180" dirty="0">
                <a:latin typeface="Cambria Math"/>
                <a:cs typeface="Cambria Math"/>
              </a:rPr>
              <a:t>𝑥</a:t>
            </a:r>
            <a:r>
              <a:rPr sz="3900" spc="270" baseline="-14957" dirty="0">
                <a:latin typeface="Cambria Math"/>
                <a:cs typeface="Cambria Math"/>
              </a:rPr>
              <a:t>$</a:t>
            </a:r>
            <a:endParaRPr sz="390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019" y="1807971"/>
            <a:ext cx="3382645" cy="19945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86690" marR="222885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Assume x </a:t>
            </a:r>
            <a:r>
              <a:rPr sz="2800" spc="-10" dirty="0">
                <a:latin typeface="Calibri"/>
                <a:cs typeface="Calibri"/>
              </a:rPr>
              <a:t>consists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 multiple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subparts: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1920"/>
              </a:spcBef>
            </a:pPr>
            <a:r>
              <a:rPr sz="2800" spc="-15" dirty="0">
                <a:latin typeface="Calibri"/>
                <a:cs typeface="Calibri"/>
              </a:rPr>
              <a:t>Break </a:t>
            </a:r>
            <a:r>
              <a:rPr sz="2800" spc="-5" dirty="0">
                <a:latin typeface="Calibri"/>
                <a:cs typeface="Calibri"/>
              </a:rPr>
              <a:t>down </a:t>
            </a:r>
            <a:r>
              <a:rPr sz="2800" spc="-10" dirty="0">
                <a:latin typeface="Calibri"/>
                <a:cs typeface="Calibri"/>
              </a:rPr>
              <a:t>probability  </a:t>
            </a:r>
            <a:r>
              <a:rPr sz="2800" spc="-5" dirty="0">
                <a:latin typeface="Calibri"/>
                <a:cs typeface="Calibri"/>
              </a:rPr>
              <a:t>using the chain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rule: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6992" y="2983988"/>
            <a:ext cx="556260" cy="423545"/>
          </a:xfrm>
          <a:custGeom>
            <a:avLst/>
            <a:gdLst/>
            <a:ahLst/>
            <a:cxnLst/>
            <a:rect l="l" t="t" r="r" b="b"/>
            <a:pathLst>
              <a:path w="556260" h="423545">
                <a:moveTo>
                  <a:pt x="420795" y="0"/>
                </a:moveTo>
                <a:lnTo>
                  <a:pt x="414768" y="17189"/>
                </a:lnTo>
                <a:lnTo>
                  <a:pt x="439282" y="27828"/>
                </a:lnTo>
                <a:lnTo>
                  <a:pt x="460365" y="42555"/>
                </a:lnTo>
                <a:lnTo>
                  <a:pt x="492232" y="84274"/>
                </a:lnTo>
                <a:lnTo>
                  <a:pt x="510984" y="140558"/>
                </a:lnTo>
                <a:lnTo>
                  <a:pt x="517235" y="209624"/>
                </a:lnTo>
                <a:lnTo>
                  <a:pt x="515665" y="246975"/>
                </a:lnTo>
                <a:lnTo>
                  <a:pt x="503109" y="311381"/>
                </a:lnTo>
                <a:lnTo>
                  <a:pt x="477910" y="361680"/>
                </a:lnTo>
                <a:lnTo>
                  <a:pt x="439568" y="395613"/>
                </a:lnTo>
                <a:lnTo>
                  <a:pt x="415437" y="406300"/>
                </a:lnTo>
                <a:lnTo>
                  <a:pt x="420795" y="423490"/>
                </a:lnTo>
                <a:lnTo>
                  <a:pt x="478559" y="396394"/>
                </a:lnTo>
                <a:lnTo>
                  <a:pt x="521031" y="349486"/>
                </a:lnTo>
                <a:lnTo>
                  <a:pt x="547150" y="286670"/>
                </a:lnTo>
                <a:lnTo>
                  <a:pt x="555857" y="211857"/>
                </a:lnTo>
                <a:lnTo>
                  <a:pt x="553673" y="173034"/>
                </a:lnTo>
                <a:lnTo>
                  <a:pt x="536204" y="104219"/>
                </a:lnTo>
                <a:lnTo>
                  <a:pt x="501560" y="48199"/>
                </a:lnTo>
                <a:lnTo>
                  <a:pt x="451498" y="11085"/>
                </a:lnTo>
                <a:lnTo>
                  <a:pt x="420795" y="0"/>
                </a:lnTo>
                <a:close/>
              </a:path>
              <a:path w="556260" h="423545">
                <a:moveTo>
                  <a:pt x="135060" y="0"/>
                </a:moveTo>
                <a:lnTo>
                  <a:pt x="77436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72933" y="2855467"/>
            <a:ext cx="720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3550" algn="l"/>
              </a:tabLst>
            </a:pPr>
            <a:r>
              <a:rPr sz="3600" dirty="0">
                <a:latin typeface="Cambria Math"/>
                <a:cs typeface="Cambria Math"/>
              </a:rPr>
              <a:t>𝑝	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79687" y="2983988"/>
            <a:ext cx="3330575" cy="423545"/>
          </a:xfrm>
          <a:custGeom>
            <a:avLst/>
            <a:gdLst/>
            <a:ahLst/>
            <a:cxnLst/>
            <a:rect l="l" t="t" r="r" b="b"/>
            <a:pathLst>
              <a:path w="3330575" h="423545">
                <a:moveTo>
                  <a:pt x="3195491" y="0"/>
                </a:moveTo>
                <a:lnTo>
                  <a:pt x="3189464" y="17189"/>
                </a:lnTo>
                <a:lnTo>
                  <a:pt x="3213978" y="27828"/>
                </a:lnTo>
                <a:lnTo>
                  <a:pt x="3235061" y="42555"/>
                </a:lnTo>
                <a:lnTo>
                  <a:pt x="3266928" y="84274"/>
                </a:lnTo>
                <a:lnTo>
                  <a:pt x="3285680" y="140558"/>
                </a:lnTo>
                <a:lnTo>
                  <a:pt x="3291931" y="209624"/>
                </a:lnTo>
                <a:lnTo>
                  <a:pt x="3290361" y="246975"/>
                </a:lnTo>
                <a:lnTo>
                  <a:pt x="3277804" y="311381"/>
                </a:lnTo>
                <a:lnTo>
                  <a:pt x="3252606" y="361680"/>
                </a:lnTo>
                <a:lnTo>
                  <a:pt x="3214264" y="395613"/>
                </a:lnTo>
                <a:lnTo>
                  <a:pt x="3190133" y="406300"/>
                </a:lnTo>
                <a:lnTo>
                  <a:pt x="3195491" y="423490"/>
                </a:lnTo>
                <a:lnTo>
                  <a:pt x="3253255" y="396394"/>
                </a:lnTo>
                <a:lnTo>
                  <a:pt x="3295726" y="349486"/>
                </a:lnTo>
                <a:lnTo>
                  <a:pt x="3321845" y="286670"/>
                </a:lnTo>
                <a:lnTo>
                  <a:pt x="3330552" y="211857"/>
                </a:lnTo>
                <a:lnTo>
                  <a:pt x="3328368" y="173034"/>
                </a:lnTo>
                <a:lnTo>
                  <a:pt x="3310900" y="104219"/>
                </a:lnTo>
                <a:lnTo>
                  <a:pt x="3276256" y="48199"/>
                </a:lnTo>
                <a:lnTo>
                  <a:pt x="3226193" y="11085"/>
                </a:lnTo>
                <a:lnTo>
                  <a:pt x="3195491" y="0"/>
                </a:lnTo>
                <a:close/>
              </a:path>
              <a:path w="3330575" h="423545">
                <a:moveTo>
                  <a:pt x="135060" y="0"/>
                </a:moveTo>
                <a:lnTo>
                  <a:pt x="77436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71915" y="2855467"/>
            <a:ext cx="3896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56944" algn="l"/>
              </a:tabLst>
            </a:pP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6025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10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6025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5" dirty="0">
                <a:latin typeface="Cambria Math"/>
                <a:cs typeface="Cambria Math"/>
              </a:rPr>
              <a:t>𝑥</a:t>
            </a:r>
            <a:r>
              <a:rPr sz="3900" spc="7" baseline="-16025" dirty="0">
                <a:latin typeface="Cambria Math"/>
                <a:cs typeface="Cambria Math"/>
              </a:rPr>
              <a:t>#</a:t>
            </a:r>
            <a:r>
              <a:rPr sz="3600" spc="5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180" dirty="0">
                <a:latin typeface="Cambria Math"/>
                <a:cs typeface="Cambria Math"/>
              </a:rPr>
              <a:t>𝑥</a:t>
            </a:r>
            <a:r>
              <a:rPr sz="3900" spc="270" baseline="-16025" dirty="0">
                <a:latin typeface="Cambria Math"/>
                <a:cs typeface="Cambria Math"/>
              </a:rPr>
              <a:t>$</a:t>
            </a:r>
            <a:endParaRPr sz="3900" baseline="-16025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55430" y="3530088"/>
            <a:ext cx="739775" cy="423545"/>
          </a:xfrm>
          <a:custGeom>
            <a:avLst/>
            <a:gdLst/>
            <a:ahLst/>
            <a:cxnLst/>
            <a:rect l="l" t="t" r="r" b="b"/>
            <a:pathLst>
              <a:path w="739775" h="423545">
                <a:moveTo>
                  <a:pt x="604564" y="0"/>
                </a:moveTo>
                <a:lnTo>
                  <a:pt x="598537" y="17189"/>
                </a:lnTo>
                <a:lnTo>
                  <a:pt x="623051" y="27828"/>
                </a:lnTo>
                <a:lnTo>
                  <a:pt x="644134" y="42555"/>
                </a:lnTo>
                <a:lnTo>
                  <a:pt x="676001" y="84274"/>
                </a:lnTo>
                <a:lnTo>
                  <a:pt x="694753" y="140558"/>
                </a:lnTo>
                <a:lnTo>
                  <a:pt x="701004" y="209624"/>
                </a:lnTo>
                <a:lnTo>
                  <a:pt x="699434" y="246975"/>
                </a:lnTo>
                <a:lnTo>
                  <a:pt x="686878" y="311381"/>
                </a:lnTo>
                <a:lnTo>
                  <a:pt x="661679" y="361680"/>
                </a:lnTo>
                <a:lnTo>
                  <a:pt x="623337" y="395613"/>
                </a:lnTo>
                <a:lnTo>
                  <a:pt x="599206" y="406300"/>
                </a:lnTo>
                <a:lnTo>
                  <a:pt x="604564" y="423490"/>
                </a:lnTo>
                <a:lnTo>
                  <a:pt x="662328" y="396394"/>
                </a:lnTo>
                <a:lnTo>
                  <a:pt x="704800" y="349486"/>
                </a:lnTo>
                <a:lnTo>
                  <a:pt x="730919" y="286671"/>
                </a:lnTo>
                <a:lnTo>
                  <a:pt x="739625" y="211857"/>
                </a:lnTo>
                <a:lnTo>
                  <a:pt x="737441" y="173034"/>
                </a:lnTo>
                <a:lnTo>
                  <a:pt x="719973" y="104219"/>
                </a:lnTo>
                <a:lnTo>
                  <a:pt x="685329" y="48199"/>
                </a:lnTo>
                <a:lnTo>
                  <a:pt x="635267" y="11085"/>
                </a:lnTo>
                <a:lnTo>
                  <a:pt x="604564" y="0"/>
                </a:lnTo>
                <a:close/>
              </a:path>
              <a:path w="739775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36581" y="3530088"/>
            <a:ext cx="790575" cy="423545"/>
          </a:xfrm>
          <a:custGeom>
            <a:avLst/>
            <a:gdLst/>
            <a:ahLst/>
            <a:cxnLst/>
            <a:rect l="l" t="t" r="r" b="b"/>
            <a:pathLst>
              <a:path w="790575" h="423545">
                <a:moveTo>
                  <a:pt x="790190" y="4014"/>
                </a:moveTo>
                <a:lnTo>
                  <a:pt x="755811" y="4014"/>
                </a:lnTo>
                <a:lnTo>
                  <a:pt x="755811" y="419468"/>
                </a:lnTo>
                <a:lnTo>
                  <a:pt x="790190" y="419468"/>
                </a:lnTo>
                <a:lnTo>
                  <a:pt x="790190" y="4014"/>
                </a:lnTo>
                <a:close/>
              </a:path>
              <a:path w="790575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14276" y="3530088"/>
            <a:ext cx="790575" cy="423545"/>
          </a:xfrm>
          <a:custGeom>
            <a:avLst/>
            <a:gdLst/>
            <a:ahLst/>
            <a:cxnLst/>
            <a:rect l="l" t="t" r="r" b="b"/>
            <a:pathLst>
              <a:path w="790575" h="423545">
                <a:moveTo>
                  <a:pt x="790190" y="4014"/>
                </a:moveTo>
                <a:lnTo>
                  <a:pt x="755811" y="4014"/>
                </a:lnTo>
                <a:lnTo>
                  <a:pt x="755811" y="419468"/>
                </a:lnTo>
                <a:lnTo>
                  <a:pt x="790190" y="419468"/>
                </a:lnTo>
                <a:lnTo>
                  <a:pt x="790190" y="4014"/>
                </a:lnTo>
                <a:close/>
              </a:path>
              <a:path w="790575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8" y="319578"/>
                </a:lnTo>
                <a:lnTo>
                  <a:pt x="54149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8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22258" y="3401059"/>
            <a:ext cx="6360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982344" algn="l"/>
                <a:tab pos="1612900" algn="l"/>
                <a:tab pos="2063750" algn="l"/>
                <a:tab pos="2859405" algn="l"/>
                <a:tab pos="3941445" algn="l"/>
                <a:tab pos="4636770" algn="l"/>
              </a:tabLst>
            </a:pP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15" dirty="0">
                <a:latin typeface="Cambria Math"/>
                <a:cs typeface="Cambria Math"/>
              </a:rPr>
              <a:t>𝑥</a:t>
            </a:r>
            <a:r>
              <a:rPr sz="3900" spc="472" baseline="-16025" dirty="0">
                <a:latin typeface="Cambria Math"/>
                <a:cs typeface="Cambria Math"/>
              </a:rPr>
              <a:t>!	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220" dirty="0">
                <a:latin typeface="Cambria Math"/>
                <a:cs typeface="Cambria Math"/>
              </a:rPr>
              <a:t>𝑥</a:t>
            </a:r>
            <a:r>
              <a:rPr sz="3900" spc="330" baseline="-16025" dirty="0">
                <a:latin typeface="Cambria Math"/>
                <a:cs typeface="Cambria Math"/>
              </a:rPr>
              <a:t>"	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6025" dirty="0">
                <a:latin typeface="Cambria Math"/>
                <a:cs typeface="Cambria Math"/>
              </a:rPr>
              <a:t>!</a:t>
            </a:r>
            <a:r>
              <a:rPr sz="3600" spc="200" dirty="0">
                <a:latin typeface="Cambria Math"/>
                <a:cs typeface="Cambria Math"/>
              </a:rPr>
              <a:t>)𝑝	</a:t>
            </a:r>
            <a:r>
              <a:rPr sz="3600" spc="-75" dirty="0">
                <a:latin typeface="Cambria Math"/>
                <a:cs typeface="Cambria Math"/>
              </a:rPr>
              <a:t>𝑥</a:t>
            </a:r>
            <a:r>
              <a:rPr sz="3900" spc="-112" baseline="-16025" dirty="0">
                <a:latin typeface="Cambria Math"/>
                <a:cs typeface="Cambria Math"/>
              </a:rPr>
              <a:t>#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6025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25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6025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)</a:t>
            </a:r>
            <a:r>
              <a:rPr sz="3600" spc="-22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0089" y="4189476"/>
            <a:ext cx="615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85" dirty="0">
                <a:latin typeface="Cambria Math"/>
                <a:cs typeface="Cambria Math"/>
              </a:rPr>
              <a:t>%</a:t>
            </a:r>
            <a:r>
              <a:rPr sz="2600" spc="120" dirty="0">
                <a:latin typeface="Cambria Math"/>
                <a:cs typeface="Cambria Math"/>
              </a:rPr>
              <a:t>&amp;</a:t>
            </a:r>
            <a:r>
              <a:rPr sz="2600" spc="760" dirty="0">
                <a:latin typeface="Cambria Math"/>
                <a:cs typeface="Cambria Math"/>
              </a:rPr>
              <a:t>!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5156" y="3785107"/>
            <a:ext cx="1118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aseline="-21604" dirty="0">
                <a:latin typeface="Cambria Math"/>
                <a:cs typeface="Cambria Math"/>
              </a:rPr>
              <a:t>=</a:t>
            </a:r>
            <a:r>
              <a:rPr sz="5400" spc="195" baseline="-21604" dirty="0">
                <a:latin typeface="Cambria Math"/>
                <a:cs typeface="Cambria Math"/>
              </a:rPr>
              <a:t> </a:t>
            </a:r>
            <a:r>
              <a:rPr sz="5400" spc="202" baseline="-19290" dirty="0">
                <a:latin typeface="Cambria Math"/>
                <a:cs typeface="Cambria Math"/>
              </a:rPr>
              <a:t>∏</a:t>
            </a:r>
            <a:r>
              <a:rPr sz="2600" spc="135" dirty="0">
                <a:latin typeface="Cambria Math"/>
                <a:cs typeface="Cambria Math"/>
              </a:rPr>
              <a:t>$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43503" y="4088888"/>
            <a:ext cx="753110" cy="423545"/>
          </a:xfrm>
          <a:custGeom>
            <a:avLst/>
            <a:gdLst/>
            <a:ahLst/>
            <a:cxnLst/>
            <a:rect l="l" t="t" r="r" b="b"/>
            <a:pathLst>
              <a:path w="753109" h="423545">
                <a:moveTo>
                  <a:pt x="753106" y="4014"/>
                </a:moveTo>
                <a:lnTo>
                  <a:pt x="718727" y="4014"/>
                </a:lnTo>
                <a:lnTo>
                  <a:pt x="718727" y="419468"/>
                </a:lnTo>
                <a:lnTo>
                  <a:pt x="753106" y="419468"/>
                </a:lnTo>
                <a:lnTo>
                  <a:pt x="753106" y="4014"/>
                </a:lnTo>
                <a:close/>
              </a:path>
              <a:path w="753109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4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4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178643" y="3878290"/>
            <a:ext cx="4536440" cy="15824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55"/>
              </a:spcBef>
              <a:tabLst>
                <a:tab pos="514350" algn="l"/>
                <a:tab pos="1272540" algn="l"/>
              </a:tabLst>
            </a:pP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-605" dirty="0">
                <a:latin typeface="Cambria Math"/>
                <a:cs typeface="Cambria Math"/>
              </a:rPr>
              <a:t>𝑥</a:t>
            </a:r>
            <a:r>
              <a:rPr sz="3900" spc="-907" baseline="-14957" dirty="0">
                <a:latin typeface="Cambria Math"/>
                <a:cs typeface="Cambria Math"/>
              </a:rPr>
              <a:t>%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4957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6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 , </a:t>
            </a:r>
            <a:r>
              <a:rPr sz="3600" spc="220" dirty="0">
                <a:latin typeface="Cambria Math"/>
                <a:cs typeface="Cambria Math"/>
              </a:rPr>
              <a:t>𝑥</a:t>
            </a:r>
            <a:r>
              <a:rPr sz="3900" spc="330" baseline="-14957" dirty="0">
                <a:latin typeface="Cambria Math"/>
                <a:cs typeface="Cambria Math"/>
              </a:rPr>
              <a:t>%'!</a:t>
            </a:r>
            <a:r>
              <a:rPr sz="3600" spc="220" dirty="0">
                <a:latin typeface="Cambria Math"/>
                <a:cs typeface="Cambria Math"/>
              </a:rPr>
              <a:t>)</a:t>
            </a:r>
            <a:endParaRPr sz="3600">
              <a:latin typeface="Cambria Math"/>
              <a:cs typeface="Cambria Math"/>
            </a:endParaRPr>
          </a:p>
          <a:p>
            <a:pPr marL="91440" marR="30480">
              <a:lnSpc>
                <a:spcPct val="101400"/>
              </a:lnSpc>
              <a:spcBef>
                <a:spcPts val="465"/>
              </a:spcBef>
            </a:pPr>
            <a:r>
              <a:rPr sz="2800" spc="-10" dirty="0">
                <a:latin typeface="Calibri"/>
                <a:cs typeface="Calibri"/>
              </a:rPr>
              <a:t>Probability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15" dirty="0">
                <a:latin typeface="Calibri"/>
                <a:cs typeface="Calibri"/>
              </a:rPr>
              <a:t>next </a:t>
            </a:r>
            <a:r>
              <a:rPr sz="2800" spc="-5" dirty="0">
                <a:latin typeface="Calibri"/>
                <a:cs typeface="Calibri"/>
              </a:rPr>
              <a:t>subpart  </a:t>
            </a:r>
            <a:r>
              <a:rPr sz="2800" spc="-15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all the </a:t>
            </a:r>
            <a:r>
              <a:rPr sz="2800" spc="-10" dirty="0">
                <a:latin typeface="Calibri"/>
                <a:cs typeface="Calibri"/>
              </a:rPr>
              <a:t>previous</a:t>
            </a:r>
            <a:r>
              <a:rPr sz="2800" spc="-5" dirty="0">
                <a:latin typeface="Calibri"/>
                <a:cs typeface="Calibri"/>
              </a:rPr>
              <a:t> subparts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012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Explicit Density: </a:t>
            </a:r>
            <a:r>
              <a:rPr spc="-20" dirty="0"/>
              <a:t>Autoregressive</a:t>
            </a:r>
            <a:r>
              <a:rPr spc="-2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7895935" y="1280041"/>
            <a:ext cx="494665" cy="376555"/>
          </a:xfrm>
          <a:custGeom>
            <a:avLst/>
            <a:gdLst/>
            <a:ahLst/>
            <a:cxnLst/>
            <a:rect l="l" t="t" r="r" b="b"/>
            <a:pathLst>
              <a:path w="494665" h="376555">
                <a:moveTo>
                  <a:pt x="374054" y="0"/>
                </a:moveTo>
                <a:lnTo>
                  <a:pt x="368696" y="15279"/>
                </a:lnTo>
                <a:lnTo>
                  <a:pt x="390487" y="24736"/>
                </a:lnTo>
                <a:lnTo>
                  <a:pt x="409227" y="37826"/>
                </a:lnTo>
                <a:lnTo>
                  <a:pt x="437554" y="74909"/>
                </a:lnTo>
                <a:lnTo>
                  <a:pt x="454222" y="124941"/>
                </a:lnTo>
                <a:lnTo>
                  <a:pt x="459779" y="186333"/>
                </a:lnTo>
                <a:lnTo>
                  <a:pt x="458383" y="219533"/>
                </a:lnTo>
                <a:lnTo>
                  <a:pt x="447221" y="276783"/>
                </a:lnTo>
                <a:lnTo>
                  <a:pt x="424823" y="321493"/>
                </a:lnTo>
                <a:lnTo>
                  <a:pt x="390741" y="351655"/>
                </a:lnTo>
                <a:lnTo>
                  <a:pt x="369291" y="361156"/>
                </a:lnTo>
                <a:lnTo>
                  <a:pt x="374054" y="376435"/>
                </a:lnTo>
                <a:lnTo>
                  <a:pt x="425399" y="352350"/>
                </a:lnTo>
                <a:lnTo>
                  <a:pt x="463152" y="310653"/>
                </a:lnTo>
                <a:lnTo>
                  <a:pt x="486369" y="254818"/>
                </a:lnTo>
                <a:lnTo>
                  <a:pt x="494108" y="188316"/>
                </a:lnTo>
                <a:lnTo>
                  <a:pt x="492167" y="153807"/>
                </a:lnTo>
                <a:lnTo>
                  <a:pt x="476640" y="92639"/>
                </a:lnTo>
                <a:lnTo>
                  <a:pt x="445845" y="42843"/>
                </a:lnTo>
                <a:lnTo>
                  <a:pt x="401345" y="9853"/>
                </a:lnTo>
                <a:lnTo>
                  <a:pt x="374054" y="0"/>
                </a:lnTo>
                <a:close/>
              </a:path>
              <a:path w="494665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889" y="1165859"/>
            <a:ext cx="9527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3920" algn="l"/>
                <a:tab pos="7743190" algn="l"/>
              </a:tabLst>
            </a:pPr>
            <a:r>
              <a:rPr sz="3200" b="1" spc="-5" dirty="0">
                <a:latin typeface="Calibri"/>
                <a:cs typeface="Calibri"/>
              </a:rPr>
              <a:t>Goal</a:t>
            </a:r>
            <a:r>
              <a:rPr sz="3200" spc="-5" dirty="0">
                <a:latin typeface="Calibri"/>
                <a:cs typeface="Calibri"/>
              </a:rPr>
              <a:t>: </a:t>
            </a:r>
            <a:r>
              <a:rPr sz="3200" spc="-30" dirty="0">
                <a:latin typeface="Calibri"/>
                <a:cs typeface="Calibri"/>
              </a:rPr>
              <a:t>Write </a:t>
            </a:r>
            <a:r>
              <a:rPr sz="3200" spc="-5" dirty="0">
                <a:latin typeface="Calibri"/>
                <a:cs typeface="Calibri"/>
              </a:rPr>
              <a:t>down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0" dirty="0">
                <a:latin typeface="Calibri"/>
                <a:cs typeface="Calibri"/>
              </a:rPr>
              <a:t>explicit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𝑝	𝑥	= </a:t>
            </a:r>
            <a:r>
              <a:rPr sz="3200" spc="45" dirty="0">
                <a:latin typeface="Cambria Math"/>
                <a:cs typeface="Cambria Math"/>
              </a:rPr>
              <a:t>𝑓(𝑥,</a:t>
            </a:r>
            <a:r>
              <a:rPr sz="3200" spc="-80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𝑊)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8212" y="2089435"/>
            <a:ext cx="3330575" cy="423545"/>
          </a:xfrm>
          <a:custGeom>
            <a:avLst/>
            <a:gdLst/>
            <a:ahLst/>
            <a:cxnLst/>
            <a:rect l="l" t="t" r="r" b="b"/>
            <a:pathLst>
              <a:path w="3330575" h="423544">
                <a:moveTo>
                  <a:pt x="3195490" y="0"/>
                </a:moveTo>
                <a:lnTo>
                  <a:pt x="3189462" y="17189"/>
                </a:lnTo>
                <a:lnTo>
                  <a:pt x="3213977" y="27828"/>
                </a:lnTo>
                <a:lnTo>
                  <a:pt x="3235059" y="42555"/>
                </a:lnTo>
                <a:lnTo>
                  <a:pt x="3266927" y="84273"/>
                </a:lnTo>
                <a:lnTo>
                  <a:pt x="3285680" y="140558"/>
                </a:lnTo>
                <a:lnTo>
                  <a:pt x="3291931" y="209623"/>
                </a:lnTo>
                <a:lnTo>
                  <a:pt x="3290361" y="246975"/>
                </a:lnTo>
                <a:lnTo>
                  <a:pt x="3277803" y="311380"/>
                </a:lnTo>
                <a:lnTo>
                  <a:pt x="3252605" y="361680"/>
                </a:lnTo>
                <a:lnTo>
                  <a:pt x="3214264" y="395612"/>
                </a:lnTo>
                <a:lnTo>
                  <a:pt x="3190133" y="406300"/>
                </a:lnTo>
                <a:lnTo>
                  <a:pt x="3195490" y="423490"/>
                </a:lnTo>
                <a:lnTo>
                  <a:pt x="3253254" y="396394"/>
                </a:lnTo>
                <a:lnTo>
                  <a:pt x="3295726" y="349484"/>
                </a:lnTo>
                <a:lnTo>
                  <a:pt x="3321845" y="286670"/>
                </a:lnTo>
                <a:lnTo>
                  <a:pt x="3330552" y="211856"/>
                </a:lnTo>
                <a:lnTo>
                  <a:pt x="3328368" y="173033"/>
                </a:lnTo>
                <a:lnTo>
                  <a:pt x="3310899" y="104219"/>
                </a:lnTo>
                <a:lnTo>
                  <a:pt x="3276255" y="48199"/>
                </a:lnTo>
                <a:lnTo>
                  <a:pt x="3226193" y="11085"/>
                </a:lnTo>
                <a:lnTo>
                  <a:pt x="3195490" y="0"/>
                </a:lnTo>
                <a:close/>
              </a:path>
              <a:path w="3330575" h="423544">
                <a:moveTo>
                  <a:pt x="135060" y="0"/>
                </a:moveTo>
                <a:lnTo>
                  <a:pt x="77436" y="27151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8" y="319577"/>
                </a:lnTo>
                <a:lnTo>
                  <a:pt x="54149" y="375416"/>
                </a:lnTo>
                <a:lnTo>
                  <a:pt x="104267" y="412418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2"/>
                </a:lnTo>
                <a:lnTo>
                  <a:pt x="95463" y="380739"/>
                </a:lnTo>
                <a:lnTo>
                  <a:pt x="63734" y="338434"/>
                </a:lnTo>
                <a:lnTo>
                  <a:pt x="44898" y="280894"/>
                </a:lnTo>
                <a:lnTo>
                  <a:pt x="38620" y="209623"/>
                </a:lnTo>
                <a:lnTo>
                  <a:pt x="40190" y="173493"/>
                </a:lnTo>
                <a:lnTo>
                  <a:pt x="52747" y="110818"/>
                </a:lnTo>
                <a:lnTo>
                  <a:pt x="77987" y="61370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97885" y="1962403"/>
            <a:ext cx="401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79500" algn="l"/>
              </a:tabLst>
            </a:pPr>
            <a:r>
              <a:rPr sz="3600" dirty="0">
                <a:latin typeface="Cambria Math"/>
                <a:cs typeface="Cambria Math"/>
              </a:rPr>
              <a:t>𝑥</a:t>
            </a:r>
            <a:r>
              <a:rPr sz="3600" spc="31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=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4957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10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4957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5" dirty="0">
                <a:latin typeface="Cambria Math"/>
                <a:cs typeface="Cambria Math"/>
              </a:rPr>
              <a:t>𝑥</a:t>
            </a:r>
            <a:r>
              <a:rPr sz="3900" spc="7" baseline="-14957" dirty="0">
                <a:latin typeface="Cambria Math"/>
                <a:cs typeface="Cambria Math"/>
              </a:rPr>
              <a:t>#</a:t>
            </a:r>
            <a:r>
              <a:rPr sz="3600" spc="5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180" dirty="0">
                <a:latin typeface="Cambria Math"/>
                <a:cs typeface="Cambria Math"/>
              </a:rPr>
              <a:t>𝑥</a:t>
            </a:r>
            <a:r>
              <a:rPr sz="3900" spc="270" baseline="-14957" dirty="0">
                <a:latin typeface="Cambria Math"/>
                <a:cs typeface="Cambria Math"/>
              </a:rPr>
              <a:t>$</a:t>
            </a:r>
            <a:endParaRPr sz="390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019" y="1807971"/>
            <a:ext cx="3382645" cy="19945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86690" marR="222885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Calibri"/>
                <a:cs typeface="Calibri"/>
              </a:rPr>
              <a:t>Assume x </a:t>
            </a:r>
            <a:r>
              <a:rPr sz="2800" spc="-10" dirty="0">
                <a:latin typeface="Calibri"/>
                <a:cs typeface="Calibri"/>
              </a:rPr>
              <a:t>consists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 multiple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subparts: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1920"/>
              </a:spcBef>
            </a:pPr>
            <a:r>
              <a:rPr sz="2800" spc="-15" dirty="0">
                <a:latin typeface="Calibri"/>
                <a:cs typeface="Calibri"/>
              </a:rPr>
              <a:t>Break </a:t>
            </a:r>
            <a:r>
              <a:rPr sz="2800" spc="-5" dirty="0">
                <a:latin typeface="Calibri"/>
                <a:cs typeface="Calibri"/>
              </a:rPr>
              <a:t>down </a:t>
            </a:r>
            <a:r>
              <a:rPr sz="2800" spc="-10" dirty="0">
                <a:latin typeface="Calibri"/>
                <a:cs typeface="Calibri"/>
              </a:rPr>
              <a:t>probability  </a:t>
            </a:r>
            <a:r>
              <a:rPr sz="2800" spc="-5" dirty="0">
                <a:latin typeface="Calibri"/>
                <a:cs typeface="Calibri"/>
              </a:rPr>
              <a:t>using the chain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rule: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6992" y="2983988"/>
            <a:ext cx="556260" cy="423545"/>
          </a:xfrm>
          <a:custGeom>
            <a:avLst/>
            <a:gdLst/>
            <a:ahLst/>
            <a:cxnLst/>
            <a:rect l="l" t="t" r="r" b="b"/>
            <a:pathLst>
              <a:path w="556260" h="423545">
                <a:moveTo>
                  <a:pt x="420795" y="0"/>
                </a:moveTo>
                <a:lnTo>
                  <a:pt x="414768" y="17189"/>
                </a:lnTo>
                <a:lnTo>
                  <a:pt x="439282" y="27828"/>
                </a:lnTo>
                <a:lnTo>
                  <a:pt x="460365" y="42555"/>
                </a:lnTo>
                <a:lnTo>
                  <a:pt x="492232" y="84274"/>
                </a:lnTo>
                <a:lnTo>
                  <a:pt x="510984" y="140558"/>
                </a:lnTo>
                <a:lnTo>
                  <a:pt x="517235" y="209624"/>
                </a:lnTo>
                <a:lnTo>
                  <a:pt x="515665" y="246975"/>
                </a:lnTo>
                <a:lnTo>
                  <a:pt x="503109" y="311381"/>
                </a:lnTo>
                <a:lnTo>
                  <a:pt x="477910" y="361680"/>
                </a:lnTo>
                <a:lnTo>
                  <a:pt x="439568" y="395613"/>
                </a:lnTo>
                <a:lnTo>
                  <a:pt x="415437" y="406300"/>
                </a:lnTo>
                <a:lnTo>
                  <a:pt x="420795" y="423490"/>
                </a:lnTo>
                <a:lnTo>
                  <a:pt x="478559" y="396394"/>
                </a:lnTo>
                <a:lnTo>
                  <a:pt x="521031" y="349486"/>
                </a:lnTo>
                <a:lnTo>
                  <a:pt x="547150" y="286670"/>
                </a:lnTo>
                <a:lnTo>
                  <a:pt x="555857" y="211857"/>
                </a:lnTo>
                <a:lnTo>
                  <a:pt x="553673" y="173034"/>
                </a:lnTo>
                <a:lnTo>
                  <a:pt x="536204" y="104219"/>
                </a:lnTo>
                <a:lnTo>
                  <a:pt x="501560" y="48199"/>
                </a:lnTo>
                <a:lnTo>
                  <a:pt x="451498" y="11085"/>
                </a:lnTo>
                <a:lnTo>
                  <a:pt x="420795" y="0"/>
                </a:lnTo>
                <a:close/>
              </a:path>
              <a:path w="556260" h="423545">
                <a:moveTo>
                  <a:pt x="135060" y="0"/>
                </a:moveTo>
                <a:lnTo>
                  <a:pt x="77436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9687" y="2983988"/>
            <a:ext cx="3330575" cy="423545"/>
          </a:xfrm>
          <a:custGeom>
            <a:avLst/>
            <a:gdLst/>
            <a:ahLst/>
            <a:cxnLst/>
            <a:rect l="l" t="t" r="r" b="b"/>
            <a:pathLst>
              <a:path w="3330575" h="423545">
                <a:moveTo>
                  <a:pt x="3195491" y="0"/>
                </a:moveTo>
                <a:lnTo>
                  <a:pt x="3189464" y="17189"/>
                </a:lnTo>
                <a:lnTo>
                  <a:pt x="3213978" y="27828"/>
                </a:lnTo>
                <a:lnTo>
                  <a:pt x="3235061" y="42555"/>
                </a:lnTo>
                <a:lnTo>
                  <a:pt x="3266928" y="84274"/>
                </a:lnTo>
                <a:lnTo>
                  <a:pt x="3285680" y="140558"/>
                </a:lnTo>
                <a:lnTo>
                  <a:pt x="3291931" y="209624"/>
                </a:lnTo>
                <a:lnTo>
                  <a:pt x="3290361" y="246975"/>
                </a:lnTo>
                <a:lnTo>
                  <a:pt x="3277804" y="311381"/>
                </a:lnTo>
                <a:lnTo>
                  <a:pt x="3252606" y="361680"/>
                </a:lnTo>
                <a:lnTo>
                  <a:pt x="3214264" y="395613"/>
                </a:lnTo>
                <a:lnTo>
                  <a:pt x="3190133" y="406300"/>
                </a:lnTo>
                <a:lnTo>
                  <a:pt x="3195491" y="423490"/>
                </a:lnTo>
                <a:lnTo>
                  <a:pt x="3253255" y="396394"/>
                </a:lnTo>
                <a:lnTo>
                  <a:pt x="3295726" y="349486"/>
                </a:lnTo>
                <a:lnTo>
                  <a:pt x="3321845" y="286670"/>
                </a:lnTo>
                <a:lnTo>
                  <a:pt x="3330552" y="211857"/>
                </a:lnTo>
                <a:lnTo>
                  <a:pt x="3328368" y="173034"/>
                </a:lnTo>
                <a:lnTo>
                  <a:pt x="3310900" y="104219"/>
                </a:lnTo>
                <a:lnTo>
                  <a:pt x="3276256" y="48199"/>
                </a:lnTo>
                <a:lnTo>
                  <a:pt x="3226193" y="11085"/>
                </a:lnTo>
                <a:lnTo>
                  <a:pt x="3195491" y="0"/>
                </a:lnTo>
                <a:close/>
              </a:path>
              <a:path w="3330575" h="423545">
                <a:moveTo>
                  <a:pt x="135060" y="0"/>
                </a:moveTo>
                <a:lnTo>
                  <a:pt x="77436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5430" y="3530088"/>
            <a:ext cx="739775" cy="423545"/>
          </a:xfrm>
          <a:custGeom>
            <a:avLst/>
            <a:gdLst/>
            <a:ahLst/>
            <a:cxnLst/>
            <a:rect l="l" t="t" r="r" b="b"/>
            <a:pathLst>
              <a:path w="739775" h="423545">
                <a:moveTo>
                  <a:pt x="604564" y="0"/>
                </a:moveTo>
                <a:lnTo>
                  <a:pt x="598537" y="17189"/>
                </a:lnTo>
                <a:lnTo>
                  <a:pt x="623051" y="27828"/>
                </a:lnTo>
                <a:lnTo>
                  <a:pt x="644134" y="42555"/>
                </a:lnTo>
                <a:lnTo>
                  <a:pt x="676001" y="84274"/>
                </a:lnTo>
                <a:lnTo>
                  <a:pt x="694753" y="140558"/>
                </a:lnTo>
                <a:lnTo>
                  <a:pt x="701004" y="209624"/>
                </a:lnTo>
                <a:lnTo>
                  <a:pt x="699434" y="246975"/>
                </a:lnTo>
                <a:lnTo>
                  <a:pt x="686878" y="311381"/>
                </a:lnTo>
                <a:lnTo>
                  <a:pt x="661679" y="361680"/>
                </a:lnTo>
                <a:lnTo>
                  <a:pt x="623337" y="395613"/>
                </a:lnTo>
                <a:lnTo>
                  <a:pt x="599206" y="406300"/>
                </a:lnTo>
                <a:lnTo>
                  <a:pt x="604564" y="423490"/>
                </a:lnTo>
                <a:lnTo>
                  <a:pt x="662328" y="396394"/>
                </a:lnTo>
                <a:lnTo>
                  <a:pt x="704800" y="349486"/>
                </a:lnTo>
                <a:lnTo>
                  <a:pt x="730919" y="286671"/>
                </a:lnTo>
                <a:lnTo>
                  <a:pt x="739625" y="211857"/>
                </a:lnTo>
                <a:lnTo>
                  <a:pt x="737441" y="173034"/>
                </a:lnTo>
                <a:lnTo>
                  <a:pt x="719973" y="104219"/>
                </a:lnTo>
                <a:lnTo>
                  <a:pt x="685329" y="48199"/>
                </a:lnTo>
                <a:lnTo>
                  <a:pt x="635267" y="11085"/>
                </a:lnTo>
                <a:lnTo>
                  <a:pt x="604564" y="0"/>
                </a:lnTo>
                <a:close/>
              </a:path>
              <a:path w="739775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36581" y="3530088"/>
            <a:ext cx="790575" cy="423545"/>
          </a:xfrm>
          <a:custGeom>
            <a:avLst/>
            <a:gdLst/>
            <a:ahLst/>
            <a:cxnLst/>
            <a:rect l="l" t="t" r="r" b="b"/>
            <a:pathLst>
              <a:path w="790575" h="423545">
                <a:moveTo>
                  <a:pt x="790190" y="4014"/>
                </a:moveTo>
                <a:lnTo>
                  <a:pt x="755811" y="4014"/>
                </a:lnTo>
                <a:lnTo>
                  <a:pt x="755811" y="419468"/>
                </a:lnTo>
                <a:lnTo>
                  <a:pt x="790190" y="419468"/>
                </a:lnTo>
                <a:lnTo>
                  <a:pt x="790190" y="4014"/>
                </a:lnTo>
                <a:close/>
              </a:path>
              <a:path w="790575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14276" y="3530088"/>
            <a:ext cx="790575" cy="423545"/>
          </a:xfrm>
          <a:custGeom>
            <a:avLst/>
            <a:gdLst/>
            <a:ahLst/>
            <a:cxnLst/>
            <a:rect l="l" t="t" r="r" b="b"/>
            <a:pathLst>
              <a:path w="790575" h="423545">
                <a:moveTo>
                  <a:pt x="790190" y="4014"/>
                </a:moveTo>
                <a:lnTo>
                  <a:pt x="755811" y="4014"/>
                </a:lnTo>
                <a:lnTo>
                  <a:pt x="755811" y="419468"/>
                </a:lnTo>
                <a:lnTo>
                  <a:pt x="790190" y="419468"/>
                </a:lnTo>
                <a:lnTo>
                  <a:pt x="790190" y="4014"/>
                </a:lnTo>
                <a:close/>
              </a:path>
              <a:path w="790575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8" y="319578"/>
                </a:lnTo>
                <a:lnTo>
                  <a:pt x="54149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8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22133" y="2855467"/>
            <a:ext cx="7360284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381250" algn="ctr">
              <a:lnSpc>
                <a:spcPts val="4310"/>
              </a:lnSpc>
              <a:spcBef>
                <a:spcPts val="100"/>
              </a:spcBef>
              <a:tabLst>
                <a:tab pos="450850" algn="l"/>
                <a:tab pos="1024255" algn="l"/>
                <a:tab pos="1943100" algn="l"/>
              </a:tabLst>
            </a:pPr>
            <a:r>
              <a:rPr sz="3600" dirty="0">
                <a:latin typeface="Cambria Math"/>
                <a:cs typeface="Cambria Math"/>
              </a:rPr>
              <a:t>𝑝	𝑥	=</a:t>
            </a:r>
            <a:r>
              <a:rPr sz="3600" spc="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6025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10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6025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5" dirty="0">
                <a:latin typeface="Cambria Math"/>
                <a:cs typeface="Cambria Math"/>
              </a:rPr>
              <a:t>𝑥</a:t>
            </a:r>
            <a:r>
              <a:rPr sz="3900" spc="7" baseline="-16025" dirty="0">
                <a:latin typeface="Cambria Math"/>
                <a:cs typeface="Cambria Math"/>
              </a:rPr>
              <a:t>#</a:t>
            </a:r>
            <a:r>
              <a:rPr sz="3600" spc="5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,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180" dirty="0">
                <a:latin typeface="Cambria Math"/>
                <a:cs typeface="Cambria Math"/>
              </a:rPr>
              <a:t>𝑥</a:t>
            </a:r>
            <a:r>
              <a:rPr sz="3900" spc="270" baseline="-16025" dirty="0">
                <a:latin typeface="Cambria Math"/>
                <a:cs typeface="Cambria Math"/>
              </a:rPr>
              <a:t>$</a:t>
            </a:r>
            <a:endParaRPr sz="3900" baseline="-16025">
              <a:latin typeface="Cambria Math"/>
              <a:cs typeface="Cambria Math"/>
            </a:endParaRPr>
          </a:p>
          <a:p>
            <a:pPr marL="1012825" algn="ctr">
              <a:lnSpc>
                <a:spcPts val="4310"/>
              </a:lnSpc>
              <a:tabLst>
                <a:tab pos="1931670" algn="l"/>
                <a:tab pos="2562225" algn="l"/>
                <a:tab pos="3013075" algn="l"/>
                <a:tab pos="3808729" algn="l"/>
                <a:tab pos="4890770" algn="l"/>
                <a:tab pos="5586095" algn="l"/>
              </a:tabLst>
            </a:pP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4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15" dirty="0">
                <a:latin typeface="Cambria Math"/>
                <a:cs typeface="Cambria Math"/>
              </a:rPr>
              <a:t>𝑥</a:t>
            </a:r>
            <a:r>
              <a:rPr sz="3900" spc="472" baseline="-16025" dirty="0">
                <a:latin typeface="Cambria Math"/>
                <a:cs typeface="Cambria Math"/>
              </a:rPr>
              <a:t>!	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220" dirty="0">
                <a:latin typeface="Cambria Math"/>
                <a:cs typeface="Cambria Math"/>
              </a:rPr>
              <a:t>𝑥</a:t>
            </a:r>
            <a:r>
              <a:rPr sz="3900" spc="330" baseline="-16025" dirty="0">
                <a:latin typeface="Cambria Math"/>
                <a:cs typeface="Cambria Math"/>
              </a:rPr>
              <a:t>"	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6025" dirty="0">
                <a:latin typeface="Cambria Math"/>
                <a:cs typeface="Cambria Math"/>
              </a:rPr>
              <a:t>!</a:t>
            </a:r>
            <a:r>
              <a:rPr sz="3600" spc="200" dirty="0">
                <a:latin typeface="Cambria Math"/>
                <a:cs typeface="Cambria Math"/>
              </a:rPr>
              <a:t>)𝑝	</a:t>
            </a:r>
            <a:r>
              <a:rPr sz="3600" spc="-75" dirty="0">
                <a:latin typeface="Cambria Math"/>
                <a:cs typeface="Cambria Math"/>
              </a:rPr>
              <a:t>𝑥</a:t>
            </a:r>
            <a:r>
              <a:rPr sz="3900" spc="-112" baseline="-16025" dirty="0">
                <a:latin typeface="Cambria Math"/>
                <a:cs typeface="Cambria Math"/>
              </a:rPr>
              <a:t>#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6025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225" dirty="0">
                <a:latin typeface="Cambria Math"/>
                <a:cs typeface="Cambria Math"/>
              </a:rPr>
              <a:t> </a:t>
            </a:r>
            <a:r>
              <a:rPr sz="3600" spc="200" dirty="0">
                <a:latin typeface="Cambria Math"/>
                <a:cs typeface="Cambria Math"/>
              </a:rPr>
              <a:t>𝑥</a:t>
            </a:r>
            <a:r>
              <a:rPr sz="3900" spc="300" baseline="-16025" dirty="0">
                <a:latin typeface="Cambria Math"/>
                <a:cs typeface="Cambria Math"/>
              </a:rPr>
              <a:t>"</a:t>
            </a:r>
            <a:r>
              <a:rPr sz="3600" spc="200" dirty="0">
                <a:latin typeface="Cambria Math"/>
                <a:cs typeface="Cambria Math"/>
              </a:rPr>
              <a:t>)</a:t>
            </a:r>
            <a:r>
              <a:rPr sz="3600" spc="-22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60089" y="4189476"/>
            <a:ext cx="615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85" dirty="0">
                <a:latin typeface="Cambria Math"/>
                <a:cs typeface="Cambria Math"/>
              </a:rPr>
              <a:t>%</a:t>
            </a:r>
            <a:r>
              <a:rPr sz="2600" spc="120" dirty="0">
                <a:latin typeface="Cambria Math"/>
                <a:cs typeface="Cambria Math"/>
              </a:rPr>
              <a:t>&amp;</a:t>
            </a:r>
            <a:r>
              <a:rPr sz="2600" spc="760" dirty="0">
                <a:latin typeface="Cambria Math"/>
                <a:cs typeface="Cambria Math"/>
              </a:rPr>
              <a:t>!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45443" y="4035044"/>
            <a:ext cx="3068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87550" algn="l"/>
              </a:tabLst>
            </a:pPr>
            <a:r>
              <a:rPr sz="2400" spc="-30" dirty="0">
                <a:latin typeface="Calibri"/>
                <a:cs typeface="Calibri"/>
              </a:rPr>
              <a:t>We’ve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already	</a:t>
            </a:r>
            <a:r>
              <a:rPr sz="5400" baseline="9259" dirty="0">
                <a:latin typeface="Cambria Math"/>
                <a:cs typeface="Cambria Math"/>
              </a:rPr>
              <a:t>=</a:t>
            </a:r>
            <a:r>
              <a:rPr sz="5400" spc="202" baseline="9259" dirty="0">
                <a:latin typeface="Cambria Math"/>
                <a:cs typeface="Cambria Math"/>
              </a:rPr>
              <a:t> </a:t>
            </a:r>
            <a:r>
              <a:rPr sz="5400" spc="202" baseline="10802" dirty="0">
                <a:latin typeface="Cambria Math"/>
                <a:cs typeface="Cambria Math"/>
              </a:rPr>
              <a:t>∏</a:t>
            </a:r>
            <a:r>
              <a:rPr sz="3900" spc="202" baseline="41666" dirty="0">
                <a:latin typeface="Cambria Math"/>
                <a:cs typeface="Cambria Math"/>
              </a:rPr>
              <a:t>$</a:t>
            </a:r>
            <a:endParaRPr sz="3900" baseline="41666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3503" y="4088888"/>
            <a:ext cx="753110" cy="423545"/>
          </a:xfrm>
          <a:custGeom>
            <a:avLst/>
            <a:gdLst/>
            <a:ahLst/>
            <a:cxnLst/>
            <a:rect l="l" t="t" r="r" b="b"/>
            <a:pathLst>
              <a:path w="753109" h="423545">
                <a:moveTo>
                  <a:pt x="753106" y="4014"/>
                </a:moveTo>
                <a:lnTo>
                  <a:pt x="718727" y="4014"/>
                </a:lnTo>
                <a:lnTo>
                  <a:pt x="718727" y="419468"/>
                </a:lnTo>
                <a:lnTo>
                  <a:pt x="753106" y="419468"/>
                </a:lnTo>
                <a:lnTo>
                  <a:pt x="753106" y="4014"/>
                </a:lnTo>
                <a:close/>
              </a:path>
              <a:path w="753109" h="423545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4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4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78643" y="3878290"/>
            <a:ext cx="4536440" cy="15824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55"/>
              </a:spcBef>
              <a:tabLst>
                <a:tab pos="514350" algn="l"/>
                <a:tab pos="1272540" algn="l"/>
              </a:tabLst>
            </a:pP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-605" dirty="0">
                <a:latin typeface="Cambria Math"/>
                <a:cs typeface="Cambria Math"/>
              </a:rPr>
              <a:t>𝑥</a:t>
            </a:r>
            <a:r>
              <a:rPr sz="3900" spc="-907" baseline="-14957" dirty="0">
                <a:latin typeface="Cambria Math"/>
                <a:cs typeface="Cambria Math"/>
              </a:rPr>
              <a:t>%	</a:t>
            </a:r>
            <a:r>
              <a:rPr sz="3600" spc="265" dirty="0">
                <a:latin typeface="Cambria Math"/>
                <a:cs typeface="Cambria Math"/>
              </a:rPr>
              <a:t>𝑥</a:t>
            </a:r>
            <a:r>
              <a:rPr sz="3900" spc="397" baseline="-14957" dirty="0">
                <a:latin typeface="Cambria Math"/>
                <a:cs typeface="Cambria Math"/>
              </a:rPr>
              <a:t>!</a:t>
            </a:r>
            <a:r>
              <a:rPr sz="3600" spc="265" dirty="0">
                <a:latin typeface="Cambria Math"/>
                <a:cs typeface="Cambria Math"/>
              </a:rPr>
              <a:t>,</a:t>
            </a:r>
            <a:r>
              <a:rPr sz="3600" spc="-6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… , </a:t>
            </a:r>
            <a:r>
              <a:rPr sz="3600" spc="220" dirty="0">
                <a:latin typeface="Cambria Math"/>
                <a:cs typeface="Cambria Math"/>
              </a:rPr>
              <a:t>𝑥</a:t>
            </a:r>
            <a:r>
              <a:rPr sz="3900" spc="330" baseline="-14957" dirty="0">
                <a:latin typeface="Cambria Math"/>
                <a:cs typeface="Cambria Math"/>
              </a:rPr>
              <a:t>%'!</a:t>
            </a:r>
            <a:r>
              <a:rPr sz="3600" spc="220" dirty="0">
                <a:latin typeface="Cambria Math"/>
                <a:cs typeface="Cambria Math"/>
              </a:rPr>
              <a:t>)</a:t>
            </a:r>
            <a:endParaRPr sz="3600">
              <a:latin typeface="Cambria Math"/>
              <a:cs typeface="Cambria Math"/>
            </a:endParaRPr>
          </a:p>
          <a:p>
            <a:pPr marL="91440" marR="30480">
              <a:lnSpc>
                <a:spcPct val="101400"/>
              </a:lnSpc>
              <a:spcBef>
                <a:spcPts val="465"/>
              </a:spcBef>
            </a:pPr>
            <a:r>
              <a:rPr sz="2800" spc="-10" dirty="0">
                <a:latin typeface="Calibri"/>
                <a:cs typeface="Calibri"/>
              </a:rPr>
              <a:t>Probability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15" dirty="0">
                <a:latin typeface="Calibri"/>
                <a:cs typeface="Calibri"/>
              </a:rPr>
              <a:t>next </a:t>
            </a:r>
            <a:r>
              <a:rPr sz="2800" spc="-5" dirty="0">
                <a:latin typeface="Calibri"/>
                <a:cs typeface="Calibri"/>
              </a:rPr>
              <a:t>subpart  </a:t>
            </a:r>
            <a:r>
              <a:rPr sz="2800" spc="-15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all the </a:t>
            </a:r>
            <a:r>
              <a:rPr sz="2800" spc="-10" dirty="0">
                <a:latin typeface="Calibri"/>
                <a:cs typeface="Calibri"/>
              </a:rPr>
              <a:t>previous</a:t>
            </a:r>
            <a:r>
              <a:rPr sz="2800" spc="-5" dirty="0">
                <a:latin typeface="Calibri"/>
                <a:cs typeface="Calibri"/>
              </a:rPr>
              <a:t> subparts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8069" y="4870195"/>
            <a:ext cx="310642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955675" algn="l"/>
                <a:tab pos="1861185" algn="l"/>
                <a:tab pos="2766060" algn="l"/>
              </a:tabLst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7361" dirty="0">
                <a:latin typeface="Calibri"/>
                <a:cs typeface="Calibri"/>
              </a:rPr>
              <a:t>1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7361" dirty="0">
                <a:latin typeface="Calibri"/>
                <a:cs typeface="Calibri"/>
              </a:rPr>
              <a:t>2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7361" dirty="0">
                <a:latin typeface="Calibri"/>
                <a:cs typeface="Calibri"/>
              </a:rPr>
              <a:t>3	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7361" dirty="0">
                <a:latin typeface="Calibri"/>
                <a:cs typeface="Calibri"/>
              </a:rPr>
              <a:t>4</a:t>
            </a:r>
            <a:endParaRPr sz="2400" baseline="-17361">
              <a:latin typeface="Calibri"/>
              <a:cs typeface="Calibri"/>
            </a:endParaRPr>
          </a:p>
          <a:p>
            <a:pPr marL="60960">
              <a:lnSpc>
                <a:spcPct val="100000"/>
              </a:lnSpc>
              <a:spcBef>
                <a:spcPts val="2855"/>
              </a:spcBef>
              <a:tabLst>
                <a:tab pos="965835" algn="l"/>
                <a:tab pos="1871345" algn="l"/>
                <a:tab pos="27762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0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2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3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2814" y="4160011"/>
            <a:ext cx="3371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42975" algn="l"/>
                <a:tab pos="1848485" algn="l"/>
                <a:tab pos="2753360" algn="l"/>
              </a:tabLst>
            </a:pPr>
            <a:r>
              <a:rPr sz="2400" spc="-5" dirty="0">
                <a:latin typeface="Calibri"/>
                <a:cs typeface="Calibri"/>
              </a:rPr>
              <a:t>p(x</a:t>
            </a:r>
            <a:r>
              <a:rPr sz="2400" spc="-7" baseline="-17361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)	p(x</a:t>
            </a:r>
            <a:r>
              <a:rPr sz="2400" spc="-7" baseline="-17361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	p(x</a:t>
            </a:r>
            <a:r>
              <a:rPr sz="2400" spc="-7" baseline="-17361" dirty="0">
                <a:latin typeface="Calibri"/>
                <a:cs typeface="Calibri"/>
              </a:rPr>
              <a:t>3</a:t>
            </a:r>
            <a:r>
              <a:rPr sz="2400" spc="-5" dirty="0">
                <a:latin typeface="Calibri"/>
                <a:cs typeface="Calibri"/>
              </a:rPr>
              <a:t>)	p(x</a:t>
            </a:r>
            <a:r>
              <a:rPr sz="2400" spc="-7" baseline="-17361" dirty="0">
                <a:latin typeface="Calibri"/>
                <a:cs typeface="Calibri"/>
              </a:rPr>
              <a:t>4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4545" y="5320146"/>
            <a:ext cx="76200" cy="27432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49212" y="63500"/>
                </a:moveTo>
                <a:lnTo>
                  <a:pt x="26987" y="63500"/>
                </a:lnTo>
                <a:lnTo>
                  <a:pt x="26986" y="274320"/>
                </a:lnTo>
                <a:lnTo>
                  <a:pt x="49211" y="274320"/>
                </a:lnTo>
                <a:lnTo>
                  <a:pt x="49212" y="63500"/>
                </a:lnTo>
                <a:close/>
              </a:path>
              <a:path w="76200" h="274320">
                <a:moveTo>
                  <a:pt x="38100" y="0"/>
                </a:moveTo>
                <a:lnTo>
                  <a:pt x="0" y="76200"/>
                </a:lnTo>
                <a:lnTo>
                  <a:pt x="26987" y="76200"/>
                </a:lnTo>
                <a:lnTo>
                  <a:pt x="2698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4320">
                <a:moveTo>
                  <a:pt x="69850" y="63500"/>
                </a:moveTo>
                <a:lnTo>
                  <a:pt x="49212" y="63500"/>
                </a:lnTo>
                <a:lnTo>
                  <a:pt x="4921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4545" y="4588626"/>
            <a:ext cx="76200" cy="27432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49212" y="63499"/>
                </a:moveTo>
                <a:lnTo>
                  <a:pt x="26987" y="63499"/>
                </a:lnTo>
                <a:lnTo>
                  <a:pt x="26986" y="274319"/>
                </a:lnTo>
                <a:lnTo>
                  <a:pt x="49211" y="274319"/>
                </a:lnTo>
                <a:lnTo>
                  <a:pt x="49212" y="63499"/>
                </a:lnTo>
                <a:close/>
              </a:path>
              <a:path w="76200" h="274320">
                <a:moveTo>
                  <a:pt x="38100" y="0"/>
                </a:moveTo>
                <a:lnTo>
                  <a:pt x="0" y="76199"/>
                </a:lnTo>
                <a:lnTo>
                  <a:pt x="26987" y="76199"/>
                </a:lnTo>
                <a:lnTo>
                  <a:pt x="2698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4320">
                <a:moveTo>
                  <a:pt x="69850" y="63499"/>
                </a:moveTo>
                <a:lnTo>
                  <a:pt x="49212" y="63499"/>
                </a:lnTo>
                <a:lnTo>
                  <a:pt x="4921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3791" y="5320146"/>
            <a:ext cx="76200" cy="27432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49212" y="63500"/>
                </a:moveTo>
                <a:lnTo>
                  <a:pt x="26987" y="63500"/>
                </a:lnTo>
                <a:lnTo>
                  <a:pt x="26986" y="274320"/>
                </a:lnTo>
                <a:lnTo>
                  <a:pt x="49211" y="274320"/>
                </a:lnTo>
                <a:lnTo>
                  <a:pt x="49212" y="63500"/>
                </a:lnTo>
                <a:close/>
              </a:path>
              <a:path w="76200" h="274320">
                <a:moveTo>
                  <a:pt x="38100" y="0"/>
                </a:moveTo>
                <a:lnTo>
                  <a:pt x="0" y="76200"/>
                </a:lnTo>
                <a:lnTo>
                  <a:pt x="26987" y="76200"/>
                </a:lnTo>
                <a:lnTo>
                  <a:pt x="2698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4320">
                <a:moveTo>
                  <a:pt x="69850" y="63500"/>
                </a:moveTo>
                <a:lnTo>
                  <a:pt x="49212" y="63500"/>
                </a:lnTo>
                <a:lnTo>
                  <a:pt x="4921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3791" y="4588626"/>
            <a:ext cx="76200" cy="27432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49212" y="63499"/>
                </a:moveTo>
                <a:lnTo>
                  <a:pt x="26987" y="63499"/>
                </a:lnTo>
                <a:lnTo>
                  <a:pt x="26986" y="274319"/>
                </a:lnTo>
                <a:lnTo>
                  <a:pt x="49211" y="274319"/>
                </a:lnTo>
                <a:lnTo>
                  <a:pt x="49212" y="63499"/>
                </a:lnTo>
                <a:close/>
              </a:path>
              <a:path w="76200" h="274320">
                <a:moveTo>
                  <a:pt x="38100" y="0"/>
                </a:moveTo>
                <a:lnTo>
                  <a:pt x="0" y="76199"/>
                </a:lnTo>
                <a:lnTo>
                  <a:pt x="26987" y="76199"/>
                </a:lnTo>
                <a:lnTo>
                  <a:pt x="2698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4320">
                <a:moveTo>
                  <a:pt x="69850" y="63499"/>
                </a:moveTo>
                <a:lnTo>
                  <a:pt x="49212" y="63499"/>
                </a:lnTo>
                <a:lnTo>
                  <a:pt x="4921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9042" y="5320146"/>
            <a:ext cx="76200" cy="27432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49212" y="63500"/>
                </a:moveTo>
                <a:lnTo>
                  <a:pt x="26987" y="63500"/>
                </a:lnTo>
                <a:lnTo>
                  <a:pt x="26986" y="274320"/>
                </a:lnTo>
                <a:lnTo>
                  <a:pt x="49211" y="274320"/>
                </a:lnTo>
                <a:lnTo>
                  <a:pt x="49212" y="63500"/>
                </a:lnTo>
                <a:close/>
              </a:path>
              <a:path w="76200" h="274320">
                <a:moveTo>
                  <a:pt x="38100" y="0"/>
                </a:moveTo>
                <a:lnTo>
                  <a:pt x="0" y="76200"/>
                </a:lnTo>
                <a:lnTo>
                  <a:pt x="26987" y="76200"/>
                </a:lnTo>
                <a:lnTo>
                  <a:pt x="2698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4320">
                <a:moveTo>
                  <a:pt x="69850" y="63500"/>
                </a:moveTo>
                <a:lnTo>
                  <a:pt x="49212" y="63500"/>
                </a:lnTo>
                <a:lnTo>
                  <a:pt x="4921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99042" y="4588626"/>
            <a:ext cx="76200" cy="27432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49212" y="63499"/>
                </a:moveTo>
                <a:lnTo>
                  <a:pt x="26987" y="63499"/>
                </a:lnTo>
                <a:lnTo>
                  <a:pt x="26986" y="274319"/>
                </a:lnTo>
                <a:lnTo>
                  <a:pt x="49211" y="274319"/>
                </a:lnTo>
                <a:lnTo>
                  <a:pt x="49212" y="63499"/>
                </a:lnTo>
                <a:close/>
              </a:path>
              <a:path w="76200" h="274320">
                <a:moveTo>
                  <a:pt x="38100" y="0"/>
                </a:moveTo>
                <a:lnTo>
                  <a:pt x="0" y="76199"/>
                </a:lnTo>
                <a:lnTo>
                  <a:pt x="26987" y="76199"/>
                </a:lnTo>
                <a:lnTo>
                  <a:pt x="2698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4320">
                <a:moveTo>
                  <a:pt x="69850" y="63499"/>
                </a:moveTo>
                <a:lnTo>
                  <a:pt x="49212" y="63499"/>
                </a:lnTo>
                <a:lnTo>
                  <a:pt x="4921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04293" y="5320146"/>
            <a:ext cx="76200" cy="27432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49212" y="63500"/>
                </a:moveTo>
                <a:lnTo>
                  <a:pt x="26987" y="63500"/>
                </a:lnTo>
                <a:lnTo>
                  <a:pt x="26986" y="274320"/>
                </a:lnTo>
                <a:lnTo>
                  <a:pt x="49211" y="274320"/>
                </a:lnTo>
                <a:lnTo>
                  <a:pt x="49212" y="63500"/>
                </a:lnTo>
                <a:close/>
              </a:path>
              <a:path w="76200" h="274320">
                <a:moveTo>
                  <a:pt x="38100" y="0"/>
                </a:moveTo>
                <a:lnTo>
                  <a:pt x="0" y="76200"/>
                </a:lnTo>
                <a:lnTo>
                  <a:pt x="26987" y="76200"/>
                </a:lnTo>
                <a:lnTo>
                  <a:pt x="2698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4320">
                <a:moveTo>
                  <a:pt x="69850" y="63500"/>
                </a:moveTo>
                <a:lnTo>
                  <a:pt x="49212" y="63500"/>
                </a:lnTo>
                <a:lnTo>
                  <a:pt x="4921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04293" y="4588626"/>
            <a:ext cx="76200" cy="27432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49212" y="63499"/>
                </a:moveTo>
                <a:lnTo>
                  <a:pt x="26987" y="63499"/>
                </a:lnTo>
                <a:lnTo>
                  <a:pt x="26986" y="274319"/>
                </a:lnTo>
                <a:lnTo>
                  <a:pt x="49211" y="274319"/>
                </a:lnTo>
                <a:lnTo>
                  <a:pt x="49212" y="63499"/>
                </a:lnTo>
                <a:close/>
              </a:path>
              <a:path w="76200" h="274320">
                <a:moveTo>
                  <a:pt x="38100" y="0"/>
                </a:moveTo>
                <a:lnTo>
                  <a:pt x="0" y="76199"/>
                </a:lnTo>
                <a:lnTo>
                  <a:pt x="26987" y="76199"/>
                </a:lnTo>
                <a:lnTo>
                  <a:pt x="26987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4320">
                <a:moveTo>
                  <a:pt x="69850" y="63499"/>
                </a:moveTo>
                <a:lnTo>
                  <a:pt x="49212" y="63499"/>
                </a:lnTo>
                <a:lnTo>
                  <a:pt x="49212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73505" y="5112209"/>
            <a:ext cx="264160" cy="76200"/>
          </a:xfrm>
          <a:custGeom>
            <a:avLst/>
            <a:gdLst/>
            <a:ahLst/>
            <a:cxnLst/>
            <a:rect l="l" t="t" r="r" b="b"/>
            <a:pathLst>
              <a:path w="264160" h="76200">
                <a:moveTo>
                  <a:pt x="187867" y="49212"/>
                </a:moveTo>
                <a:lnTo>
                  <a:pt x="187867" y="76200"/>
                </a:lnTo>
                <a:lnTo>
                  <a:pt x="241842" y="49212"/>
                </a:lnTo>
                <a:lnTo>
                  <a:pt x="187867" y="49212"/>
                </a:lnTo>
                <a:close/>
              </a:path>
              <a:path w="264160" h="76200">
                <a:moveTo>
                  <a:pt x="187867" y="26987"/>
                </a:moveTo>
                <a:lnTo>
                  <a:pt x="187867" y="49212"/>
                </a:lnTo>
                <a:lnTo>
                  <a:pt x="200567" y="49212"/>
                </a:lnTo>
                <a:lnTo>
                  <a:pt x="200567" y="26987"/>
                </a:lnTo>
                <a:lnTo>
                  <a:pt x="187867" y="26987"/>
                </a:lnTo>
                <a:close/>
              </a:path>
              <a:path w="264160" h="76200">
                <a:moveTo>
                  <a:pt x="187867" y="0"/>
                </a:moveTo>
                <a:lnTo>
                  <a:pt x="187867" y="26987"/>
                </a:lnTo>
                <a:lnTo>
                  <a:pt x="200567" y="26987"/>
                </a:lnTo>
                <a:lnTo>
                  <a:pt x="200567" y="49212"/>
                </a:lnTo>
                <a:lnTo>
                  <a:pt x="241844" y="49211"/>
                </a:lnTo>
                <a:lnTo>
                  <a:pt x="264067" y="38100"/>
                </a:lnTo>
                <a:lnTo>
                  <a:pt x="187867" y="0"/>
                </a:lnTo>
                <a:close/>
              </a:path>
              <a:path w="264160" h="76200">
                <a:moveTo>
                  <a:pt x="0" y="26986"/>
                </a:moveTo>
                <a:lnTo>
                  <a:pt x="0" y="49211"/>
                </a:lnTo>
                <a:lnTo>
                  <a:pt x="187867" y="49212"/>
                </a:lnTo>
                <a:lnTo>
                  <a:pt x="187867" y="26987"/>
                </a:lnTo>
                <a:lnTo>
                  <a:pt x="0" y="26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28635" y="5069833"/>
            <a:ext cx="264160" cy="76200"/>
          </a:xfrm>
          <a:custGeom>
            <a:avLst/>
            <a:gdLst/>
            <a:ahLst/>
            <a:cxnLst/>
            <a:rect l="l" t="t" r="r" b="b"/>
            <a:pathLst>
              <a:path w="264160" h="76200">
                <a:moveTo>
                  <a:pt x="187866" y="49212"/>
                </a:moveTo>
                <a:lnTo>
                  <a:pt x="187866" y="76200"/>
                </a:lnTo>
                <a:lnTo>
                  <a:pt x="241841" y="49212"/>
                </a:lnTo>
                <a:lnTo>
                  <a:pt x="187866" y="49212"/>
                </a:lnTo>
                <a:close/>
              </a:path>
              <a:path w="264160" h="76200">
                <a:moveTo>
                  <a:pt x="187866" y="26987"/>
                </a:moveTo>
                <a:lnTo>
                  <a:pt x="187866" y="49212"/>
                </a:lnTo>
                <a:lnTo>
                  <a:pt x="200567" y="49212"/>
                </a:lnTo>
                <a:lnTo>
                  <a:pt x="200567" y="26987"/>
                </a:lnTo>
                <a:lnTo>
                  <a:pt x="187866" y="26987"/>
                </a:lnTo>
                <a:close/>
              </a:path>
              <a:path w="264160" h="76200">
                <a:moveTo>
                  <a:pt x="187867" y="0"/>
                </a:moveTo>
                <a:lnTo>
                  <a:pt x="187866" y="26987"/>
                </a:lnTo>
                <a:lnTo>
                  <a:pt x="200567" y="26987"/>
                </a:lnTo>
                <a:lnTo>
                  <a:pt x="200567" y="49212"/>
                </a:lnTo>
                <a:lnTo>
                  <a:pt x="241844" y="49211"/>
                </a:lnTo>
                <a:lnTo>
                  <a:pt x="264067" y="38100"/>
                </a:lnTo>
                <a:lnTo>
                  <a:pt x="187867" y="0"/>
                </a:lnTo>
                <a:close/>
              </a:path>
              <a:path w="264160" h="76200">
                <a:moveTo>
                  <a:pt x="0" y="26986"/>
                </a:moveTo>
                <a:lnTo>
                  <a:pt x="0" y="49211"/>
                </a:lnTo>
                <a:lnTo>
                  <a:pt x="187866" y="49212"/>
                </a:lnTo>
                <a:lnTo>
                  <a:pt x="187866" y="26987"/>
                </a:lnTo>
                <a:lnTo>
                  <a:pt x="0" y="26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8498" y="5077333"/>
            <a:ext cx="264160" cy="76200"/>
          </a:xfrm>
          <a:custGeom>
            <a:avLst/>
            <a:gdLst/>
            <a:ahLst/>
            <a:cxnLst/>
            <a:rect l="l" t="t" r="r" b="b"/>
            <a:pathLst>
              <a:path w="264159" h="76200">
                <a:moveTo>
                  <a:pt x="187867" y="0"/>
                </a:moveTo>
                <a:lnTo>
                  <a:pt x="187866" y="76200"/>
                </a:lnTo>
                <a:lnTo>
                  <a:pt x="241843" y="49212"/>
                </a:lnTo>
                <a:lnTo>
                  <a:pt x="200566" y="49212"/>
                </a:lnTo>
                <a:lnTo>
                  <a:pt x="200567" y="26987"/>
                </a:lnTo>
                <a:lnTo>
                  <a:pt x="241840" y="26987"/>
                </a:lnTo>
                <a:lnTo>
                  <a:pt x="187867" y="0"/>
                </a:lnTo>
                <a:close/>
              </a:path>
              <a:path w="264159" h="76200">
                <a:moveTo>
                  <a:pt x="187867" y="26987"/>
                </a:moveTo>
                <a:lnTo>
                  <a:pt x="0" y="26987"/>
                </a:lnTo>
                <a:lnTo>
                  <a:pt x="0" y="49212"/>
                </a:lnTo>
                <a:lnTo>
                  <a:pt x="187866" y="49212"/>
                </a:lnTo>
                <a:lnTo>
                  <a:pt x="187867" y="26987"/>
                </a:lnTo>
                <a:close/>
              </a:path>
              <a:path w="264159" h="76200">
                <a:moveTo>
                  <a:pt x="241840" y="26987"/>
                </a:moveTo>
                <a:lnTo>
                  <a:pt x="200567" y="26987"/>
                </a:lnTo>
                <a:lnTo>
                  <a:pt x="200566" y="49212"/>
                </a:lnTo>
                <a:lnTo>
                  <a:pt x="241843" y="49212"/>
                </a:lnTo>
                <a:lnTo>
                  <a:pt x="264067" y="38101"/>
                </a:lnTo>
                <a:lnTo>
                  <a:pt x="241840" y="26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770843" y="4556252"/>
            <a:ext cx="1800860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seen this!  </a:t>
            </a:r>
            <a:r>
              <a:rPr sz="2400" spc="-10" dirty="0">
                <a:latin typeface="Calibri"/>
                <a:cs typeface="Calibri"/>
              </a:rPr>
              <a:t>Language  </a:t>
            </a:r>
            <a:r>
              <a:rPr sz="2400" spc="-5" dirty="0">
                <a:latin typeface="Calibri"/>
                <a:cs typeface="Calibri"/>
              </a:rPr>
              <a:t>modeling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 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RNN!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7542904" y="2037198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42904" y="2656104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26294" y="2037198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6294" y="2656104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2904" y="3275009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2904" y="3893915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26294" y="3275009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26294" y="3893915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2904" y="4548511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26294" y="4548511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09680" y="2037198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09680" y="2656104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93069" y="2037198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93069" y="2656104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9680" y="3275009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09680" y="3893915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93069" y="3275009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93069" y="3893915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09680" y="4548511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93069" y="4548511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83538" y="2043094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83538" y="2656053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83538" y="3279709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83538" y="3893913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83538" y="4545564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7542904" y="2037198"/>
            <a:ext cx="243064" cy="24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42904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26294" y="2037198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6294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2904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2904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26294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26294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2904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26294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09680" y="2037198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09680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93069" y="2037198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93069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9680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09680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93069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93069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09680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93069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83538" y="204309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83538" y="2656053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83538" y="32797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83538" y="3893913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83538" y="454556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2904" y="2037198"/>
            <a:ext cx="926465" cy="862330"/>
            <a:chOff x="7542904" y="2037198"/>
            <a:chExt cx="926465" cy="862330"/>
          </a:xfrm>
        </p:grpSpPr>
        <p:sp>
          <p:nvSpPr>
            <p:cNvPr id="4" name="object 4"/>
            <p:cNvSpPr/>
            <p:nvPr/>
          </p:nvSpPr>
          <p:spPr>
            <a:xfrm>
              <a:off x="7542904" y="2037198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6294" y="2037198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81206" y="2120632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49" y="44449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73649" y="44449"/>
                  </a:lnTo>
                  <a:close/>
                </a:path>
                <a:path w="450215" h="76200">
                  <a:moveTo>
                    <a:pt x="373649" y="31749"/>
                  </a:moveTo>
                  <a:lnTo>
                    <a:pt x="373649" y="44449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373649" y="31749"/>
                  </a:lnTo>
                  <a:close/>
                </a:path>
                <a:path w="450215" h="76200">
                  <a:moveTo>
                    <a:pt x="373650" y="0"/>
                  </a:moveTo>
                  <a:lnTo>
                    <a:pt x="373649" y="31749"/>
                  </a:lnTo>
                  <a:lnTo>
                    <a:pt x="386349" y="31750"/>
                  </a:lnTo>
                  <a:lnTo>
                    <a:pt x="386349" y="44450"/>
                  </a:lnTo>
                  <a:lnTo>
                    <a:pt x="437151" y="44448"/>
                  </a:lnTo>
                  <a:lnTo>
                    <a:pt x="449849" y="38100"/>
                  </a:lnTo>
                  <a:lnTo>
                    <a:pt x="373650" y="0"/>
                  </a:lnTo>
                  <a:close/>
                </a:path>
                <a:path w="450215" h="76200">
                  <a:moveTo>
                    <a:pt x="0" y="31748"/>
                  </a:moveTo>
                  <a:lnTo>
                    <a:pt x="0" y="44448"/>
                  </a:lnTo>
                  <a:lnTo>
                    <a:pt x="373649" y="44449"/>
                  </a:lnTo>
                  <a:lnTo>
                    <a:pt x="373649" y="31749"/>
                  </a:lnTo>
                  <a:lnTo>
                    <a:pt x="0" y="317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42904" y="265610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6337" y="2275499"/>
              <a:ext cx="76200" cy="385445"/>
            </a:xfrm>
            <a:custGeom>
              <a:avLst/>
              <a:gdLst/>
              <a:ahLst/>
              <a:cxnLst/>
              <a:rect l="l" t="t" r="r" b="b"/>
              <a:pathLst>
                <a:path w="76200" h="385444">
                  <a:moveTo>
                    <a:pt x="31750" y="309167"/>
                  </a:moveTo>
                  <a:lnTo>
                    <a:pt x="0" y="309167"/>
                  </a:lnTo>
                  <a:lnTo>
                    <a:pt x="38100" y="385367"/>
                  </a:lnTo>
                  <a:lnTo>
                    <a:pt x="69850" y="321867"/>
                  </a:lnTo>
                  <a:lnTo>
                    <a:pt x="31750" y="321867"/>
                  </a:lnTo>
                  <a:lnTo>
                    <a:pt x="31750" y="309167"/>
                  </a:lnTo>
                  <a:close/>
                </a:path>
                <a:path w="76200" h="385444">
                  <a:moveTo>
                    <a:pt x="44450" y="0"/>
                  </a:moveTo>
                  <a:lnTo>
                    <a:pt x="31750" y="0"/>
                  </a:lnTo>
                  <a:lnTo>
                    <a:pt x="31750" y="321867"/>
                  </a:lnTo>
                  <a:lnTo>
                    <a:pt x="44450" y="321867"/>
                  </a:lnTo>
                  <a:lnTo>
                    <a:pt x="44450" y="0"/>
                  </a:lnTo>
                  <a:close/>
                </a:path>
                <a:path w="76200" h="385444">
                  <a:moveTo>
                    <a:pt x="76200" y="309167"/>
                  </a:moveTo>
                  <a:lnTo>
                    <a:pt x="44450" y="309167"/>
                  </a:lnTo>
                  <a:lnTo>
                    <a:pt x="44450" y="321867"/>
                  </a:lnTo>
                  <a:lnTo>
                    <a:pt x="69850" y="321867"/>
                  </a:lnTo>
                  <a:lnTo>
                    <a:pt x="76200" y="309167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226294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2904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2904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26294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26294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42904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6294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09680" y="2037198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9680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93069" y="2037198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93069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09680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09680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93069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93069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09680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93069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83538" y="204309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83538" y="2656053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83538" y="32797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83538" y="3893913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83538" y="454556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2904" y="2037198"/>
            <a:ext cx="1610360" cy="1481455"/>
            <a:chOff x="7542904" y="2037198"/>
            <a:chExt cx="1610360" cy="1481455"/>
          </a:xfrm>
        </p:grpSpPr>
        <p:sp>
          <p:nvSpPr>
            <p:cNvPr id="4" name="object 4"/>
            <p:cNvSpPr/>
            <p:nvPr/>
          </p:nvSpPr>
          <p:spPr>
            <a:xfrm>
              <a:off x="7542904" y="2037198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6294" y="2037198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81206" y="2120632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49" y="44449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73649" y="44449"/>
                  </a:lnTo>
                  <a:close/>
                </a:path>
                <a:path w="450215" h="76200">
                  <a:moveTo>
                    <a:pt x="373649" y="31749"/>
                  </a:moveTo>
                  <a:lnTo>
                    <a:pt x="373649" y="44449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373649" y="31749"/>
                  </a:lnTo>
                  <a:close/>
                </a:path>
                <a:path w="450215" h="76200">
                  <a:moveTo>
                    <a:pt x="373650" y="0"/>
                  </a:moveTo>
                  <a:lnTo>
                    <a:pt x="373649" y="31749"/>
                  </a:lnTo>
                  <a:lnTo>
                    <a:pt x="386349" y="31750"/>
                  </a:lnTo>
                  <a:lnTo>
                    <a:pt x="386349" y="44450"/>
                  </a:lnTo>
                  <a:lnTo>
                    <a:pt x="437151" y="44448"/>
                  </a:lnTo>
                  <a:lnTo>
                    <a:pt x="449849" y="38100"/>
                  </a:lnTo>
                  <a:lnTo>
                    <a:pt x="373650" y="0"/>
                  </a:lnTo>
                  <a:close/>
                </a:path>
                <a:path w="450215" h="76200">
                  <a:moveTo>
                    <a:pt x="0" y="31748"/>
                  </a:moveTo>
                  <a:lnTo>
                    <a:pt x="0" y="44448"/>
                  </a:lnTo>
                  <a:lnTo>
                    <a:pt x="373649" y="44449"/>
                  </a:lnTo>
                  <a:lnTo>
                    <a:pt x="373649" y="31749"/>
                  </a:lnTo>
                  <a:lnTo>
                    <a:pt x="0" y="317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42904" y="265610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6337" y="2275499"/>
              <a:ext cx="76200" cy="385445"/>
            </a:xfrm>
            <a:custGeom>
              <a:avLst/>
              <a:gdLst/>
              <a:ahLst/>
              <a:cxnLst/>
              <a:rect l="l" t="t" r="r" b="b"/>
              <a:pathLst>
                <a:path w="76200" h="385444">
                  <a:moveTo>
                    <a:pt x="31750" y="309167"/>
                  </a:moveTo>
                  <a:lnTo>
                    <a:pt x="0" y="309167"/>
                  </a:lnTo>
                  <a:lnTo>
                    <a:pt x="38100" y="385367"/>
                  </a:lnTo>
                  <a:lnTo>
                    <a:pt x="69850" y="321867"/>
                  </a:lnTo>
                  <a:lnTo>
                    <a:pt x="31750" y="321867"/>
                  </a:lnTo>
                  <a:lnTo>
                    <a:pt x="31750" y="309167"/>
                  </a:lnTo>
                  <a:close/>
                </a:path>
                <a:path w="76200" h="385444">
                  <a:moveTo>
                    <a:pt x="44450" y="0"/>
                  </a:moveTo>
                  <a:lnTo>
                    <a:pt x="31750" y="0"/>
                  </a:lnTo>
                  <a:lnTo>
                    <a:pt x="31750" y="321867"/>
                  </a:lnTo>
                  <a:lnTo>
                    <a:pt x="44450" y="321867"/>
                  </a:lnTo>
                  <a:lnTo>
                    <a:pt x="44450" y="0"/>
                  </a:lnTo>
                  <a:close/>
                </a:path>
                <a:path w="76200" h="385444">
                  <a:moveTo>
                    <a:pt x="76200" y="309167"/>
                  </a:moveTo>
                  <a:lnTo>
                    <a:pt x="44450" y="309167"/>
                  </a:lnTo>
                  <a:lnTo>
                    <a:pt x="44450" y="321867"/>
                  </a:lnTo>
                  <a:lnTo>
                    <a:pt x="69850" y="321867"/>
                  </a:lnTo>
                  <a:lnTo>
                    <a:pt x="76200" y="309167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9681" y="2037198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64594" y="2120632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49" y="44449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73649" y="44449"/>
                  </a:lnTo>
                  <a:close/>
                </a:path>
                <a:path w="450215" h="76200">
                  <a:moveTo>
                    <a:pt x="373649" y="31749"/>
                  </a:moveTo>
                  <a:lnTo>
                    <a:pt x="373649" y="44449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373649" y="31749"/>
                  </a:lnTo>
                  <a:close/>
                </a:path>
                <a:path w="450215" h="76200">
                  <a:moveTo>
                    <a:pt x="373649" y="0"/>
                  </a:moveTo>
                  <a:lnTo>
                    <a:pt x="373649" y="31749"/>
                  </a:lnTo>
                  <a:lnTo>
                    <a:pt x="386349" y="31750"/>
                  </a:lnTo>
                  <a:lnTo>
                    <a:pt x="386349" y="44450"/>
                  </a:lnTo>
                  <a:lnTo>
                    <a:pt x="437151" y="44448"/>
                  </a:lnTo>
                  <a:lnTo>
                    <a:pt x="449849" y="38100"/>
                  </a:lnTo>
                  <a:lnTo>
                    <a:pt x="373649" y="0"/>
                  </a:lnTo>
                  <a:close/>
                </a:path>
                <a:path w="450215" h="76200">
                  <a:moveTo>
                    <a:pt x="0" y="31748"/>
                  </a:moveTo>
                  <a:lnTo>
                    <a:pt x="0" y="44448"/>
                  </a:lnTo>
                  <a:lnTo>
                    <a:pt x="373649" y="44449"/>
                  </a:lnTo>
                  <a:lnTo>
                    <a:pt x="373649" y="31749"/>
                  </a:lnTo>
                  <a:lnTo>
                    <a:pt x="0" y="317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26294" y="265610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81206" y="2739537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50" y="0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437149" y="31750"/>
                  </a:lnTo>
                  <a:lnTo>
                    <a:pt x="373650" y="0"/>
                  </a:lnTo>
                  <a:close/>
                </a:path>
                <a:path w="450215" h="76200">
                  <a:moveTo>
                    <a:pt x="37364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73649" y="44450"/>
                  </a:lnTo>
                  <a:lnTo>
                    <a:pt x="373649" y="31750"/>
                  </a:lnTo>
                  <a:close/>
                </a:path>
                <a:path w="450215" h="76200">
                  <a:moveTo>
                    <a:pt x="437149" y="31750"/>
                  </a:moveTo>
                  <a:lnTo>
                    <a:pt x="386349" y="31750"/>
                  </a:lnTo>
                  <a:lnTo>
                    <a:pt x="386349" y="44450"/>
                  </a:lnTo>
                  <a:lnTo>
                    <a:pt x="437149" y="44450"/>
                  </a:lnTo>
                  <a:lnTo>
                    <a:pt x="449849" y="38100"/>
                  </a:lnTo>
                  <a:lnTo>
                    <a:pt x="437149" y="3175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9726" y="2275499"/>
              <a:ext cx="76200" cy="385445"/>
            </a:xfrm>
            <a:custGeom>
              <a:avLst/>
              <a:gdLst/>
              <a:ahLst/>
              <a:cxnLst/>
              <a:rect l="l" t="t" r="r" b="b"/>
              <a:pathLst>
                <a:path w="76200" h="385444">
                  <a:moveTo>
                    <a:pt x="31749" y="309167"/>
                  </a:moveTo>
                  <a:lnTo>
                    <a:pt x="0" y="309167"/>
                  </a:lnTo>
                  <a:lnTo>
                    <a:pt x="38100" y="385367"/>
                  </a:lnTo>
                  <a:lnTo>
                    <a:pt x="69850" y="321867"/>
                  </a:lnTo>
                  <a:lnTo>
                    <a:pt x="31750" y="321867"/>
                  </a:lnTo>
                  <a:lnTo>
                    <a:pt x="31749" y="309167"/>
                  </a:lnTo>
                  <a:close/>
                </a:path>
                <a:path w="76200" h="385444">
                  <a:moveTo>
                    <a:pt x="44448" y="0"/>
                  </a:moveTo>
                  <a:lnTo>
                    <a:pt x="31748" y="0"/>
                  </a:lnTo>
                  <a:lnTo>
                    <a:pt x="31750" y="321867"/>
                  </a:lnTo>
                  <a:lnTo>
                    <a:pt x="44450" y="321867"/>
                  </a:lnTo>
                  <a:lnTo>
                    <a:pt x="44448" y="0"/>
                  </a:lnTo>
                  <a:close/>
                </a:path>
                <a:path w="76200" h="385444">
                  <a:moveTo>
                    <a:pt x="76200" y="309167"/>
                  </a:moveTo>
                  <a:lnTo>
                    <a:pt x="44449" y="309167"/>
                  </a:lnTo>
                  <a:lnTo>
                    <a:pt x="44450" y="321867"/>
                  </a:lnTo>
                  <a:lnTo>
                    <a:pt x="69850" y="321867"/>
                  </a:lnTo>
                  <a:lnTo>
                    <a:pt x="76200" y="309167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42904" y="3275009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26337" y="2894406"/>
              <a:ext cx="76200" cy="385445"/>
            </a:xfrm>
            <a:custGeom>
              <a:avLst/>
              <a:gdLst/>
              <a:ahLst/>
              <a:cxnLst/>
              <a:rect l="l" t="t" r="r" b="b"/>
              <a:pathLst>
                <a:path w="76200" h="385445">
                  <a:moveTo>
                    <a:pt x="31750" y="309166"/>
                  </a:moveTo>
                  <a:lnTo>
                    <a:pt x="0" y="309166"/>
                  </a:lnTo>
                  <a:lnTo>
                    <a:pt x="38100" y="385366"/>
                  </a:lnTo>
                  <a:lnTo>
                    <a:pt x="69850" y="321866"/>
                  </a:lnTo>
                  <a:lnTo>
                    <a:pt x="31750" y="321866"/>
                  </a:lnTo>
                  <a:lnTo>
                    <a:pt x="31750" y="309166"/>
                  </a:lnTo>
                  <a:close/>
                </a:path>
                <a:path w="76200" h="385445">
                  <a:moveTo>
                    <a:pt x="44450" y="0"/>
                  </a:moveTo>
                  <a:lnTo>
                    <a:pt x="31750" y="0"/>
                  </a:lnTo>
                  <a:lnTo>
                    <a:pt x="31750" y="321866"/>
                  </a:lnTo>
                  <a:lnTo>
                    <a:pt x="44450" y="321866"/>
                  </a:lnTo>
                  <a:lnTo>
                    <a:pt x="44450" y="0"/>
                  </a:lnTo>
                  <a:close/>
                </a:path>
                <a:path w="76200" h="385445">
                  <a:moveTo>
                    <a:pt x="76200" y="309166"/>
                  </a:moveTo>
                  <a:lnTo>
                    <a:pt x="44450" y="309166"/>
                  </a:lnTo>
                  <a:lnTo>
                    <a:pt x="44450" y="321866"/>
                  </a:lnTo>
                  <a:lnTo>
                    <a:pt x="69850" y="321866"/>
                  </a:lnTo>
                  <a:lnTo>
                    <a:pt x="76200" y="309166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7542904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26294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6294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42904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26294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09680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93069" y="2037198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93069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09680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09680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3069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93069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09680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93069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83538" y="204309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83538" y="2656053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83538" y="32797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83538" y="3893913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283538" y="454556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6041" y="2282444"/>
            <a:ext cx="7980680" cy="17627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indent="2990850">
              <a:lnSpc>
                <a:spcPts val="6480"/>
              </a:lnSpc>
              <a:spcBef>
                <a:spcPts val="915"/>
              </a:spcBef>
              <a:tabLst>
                <a:tab pos="6165850" algn="l"/>
              </a:tabLst>
            </a:pPr>
            <a:r>
              <a:rPr sz="6000" spc="-114" dirty="0"/>
              <a:t>Today:  </a:t>
            </a:r>
            <a:r>
              <a:rPr sz="6000" spc="-30" dirty="0"/>
              <a:t>Generative</a:t>
            </a:r>
            <a:r>
              <a:rPr sz="6000" spc="15" dirty="0"/>
              <a:t> </a:t>
            </a:r>
            <a:r>
              <a:rPr sz="6000" spc="-5" dirty="0"/>
              <a:t>Models,	</a:t>
            </a:r>
            <a:r>
              <a:rPr sz="6000" spc="-35" dirty="0"/>
              <a:t>Part</a:t>
            </a:r>
            <a:r>
              <a:rPr sz="6000" spc="-90" dirty="0"/>
              <a:t> </a:t>
            </a:r>
            <a:r>
              <a:rPr sz="6000" dirty="0"/>
              <a:t>1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5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2904" y="2037198"/>
            <a:ext cx="2293620" cy="2099945"/>
            <a:chOff x="7542904" y="2037198"/>
            <a:chExt cx="2293620" cy="2099945"/>
          </a:xfrm>
        </p:grpSpPr>
        <p:sp>
          <p:nvSpPr>
            <p:cNvPr id="4" name="object 4"/>
            <p:cNvSpPr/>
            <p:nvPr/>
          </p:nvSpPr>
          <p:spPr>
            <a:xfrm>
              <a:off x="7542904" y="2037198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6294" y="2037198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81206" y="2120632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49" y="44449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73649" y="44449"/>
                  </a:lnTo>
                  <a:close/>
                </a:path>
                <a:path w="450215" h="76200">
                  <a:moveTo>
                    <a:pt x="373649" y="31749"/>
                  </a:moveTo>
                  <a:lnTo>
                    <a:pt x="373649" y="44449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373649" y="31749"/>
                  </a:lnTo>
                  <a:close/>
                </a:path>
                <a:path w="450215" h="76200">
                  <a:moveTo>
                    <a:pt x="373650" y="0"/>
                  </a:moveTo>
                  <a:lnTo>
                    <a:pt x="373649" y="31749"/>
                  </a:lnTo>
                  <a:lnTo>
                    <a:pt x="386349" y="31750"/>
                  </a:lnTo>
                  <a:lnTo>
                    <a:pt x="386349" y="44450"/>
                  </a:lnTo>
                  <a:lnTo>
                    <a:pt x="437151" y="44448"/>
                  </a:lnTo>
                  <a:lnTo>
                    <a:pt x="449849" y="38100"/>
                  </a:lnTo>
                  <a:lnTo>
                    <a:pt x="373650" y="0"/>
                  </a:lnTo>
                  <a:close/>
                </a:path>
                <a:path w="450215" h="76200">
                  <a:moveTo>
                    <a:pt x="0" y="31748"/>
                  </a:moveTo>
                  <a:lnTo>
                    <a:pt x="0" y="44448"/>
                  </a:lnTo>
                  <a:lnTo>
                    <a:pt x="373649" y="44449"/>
                  </a:lnTo>
                  <a:lnTo>
                    <a:pt x="373649" y="31749"/>
                  </a:lnTo>
                  <a:lnTo>
                    <a:pt x="0" y="317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42904" y="265610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6337" y="2275499"/>
              <a:ext cx="76200" cy="385445"/>
            </a:xfrm>
            <a:custGeom>
              <a:avLst/>
              <a:gdLst/>
              <a:ahLst/>
              <a:cxnLst/>
              <a:rect l="l" t="t" r="r" b="b"/>
              <a:pathLst>
                <a:path w="76200" h="385444">
                  <a:moveTo>
                    <a:pt x="31750" y="309167"/>
                  </a:moveTo>
                  <a:lnTo>
                    <a:pt x="0" y="309167"/>
                  </a:lnTo>
                  <a:lnTo>
                    <a:pt x="38100" y="385367"/>
                  </a:lnTo>
                  <a:lnTo>
                    <a:pt x="69850" y="321867"/>
                  </a:lnTo>
                  <a:lnTo>
                    <a:pt x="31750" y="321867"/>
                  </a:lnTo>
                  <a:lnTo>
                    <a:pt x="31750" y="309167"/>
                  </a:lnTo>
                  <a:close/>
                </a:path>
                <a:path w="76200" h="385444">
                  <a:moveTo>
                    <a:pt x="44450" y="0"/>
                  </a:moveTo>
                  <a:lnTo>
                    <a:pt x="31750" y="0"/>
                  </a:lnTo>
                  <a:lnTo>
                    <a:pt x="31750" y="321867"/>
                  </a:lnTo>
                  <a:lnTo>
                    <a:pt x="44450" y="321867"/>
                  </a:lnTo>
                  <a:lnTo>
                    <a:pt x="44450" y="0"/>
                  </a:lnTo>
                  <a:close/>
                </a:path>
                <a:path w="76200" h="385444">
                  <a:moveTo>
                    <a:pt x="76200" y="309167"/>
                  </a:moveTo>
                  <a:lnTo>
                    <a:pt x="44450" y="309167"/>
                  </a:lnTo>
                  <a:lnTo>
                    <a:pt x="44450" y="321867"/>
                  </a:lnTo>
                  <a:lnTo>
                    <a:pt x="69850" y="321867"/>
                  </a:lnTo>
                  <a:lnTo>
                    <a:pt x="76200" y="309167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9681" y="2037198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64594" y="2120632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49" y="44449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73649" y="44449"/>
                  </a:lnTo>
                  <a:close/>
                </a:path>
                <a:path w="450215" h="76200">
                  <a:moveTo>
                    <a:pt x="373649" y="31749"/>
                  </a:moveTo>
                  <a:lnTo>
                    <a:pt x="373649" y="44449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373649" y="31749"/>
                  </a:lnTo>
                  <a:close/>
                </a:path>
                <a:path w="450215" h="76200">
                  <a:moveTo>
                    <a:pt x="373649" y="0"/>
                  </a:moveTo>
                  <a:lnTo>
                    <a:pt x="373649" y="31749"/>
                  </a:lnTo>
                  <a:lnTo>
                    <a:pt x="386349" y="31750"/>
                  </a:lnTo>
                  <a:lnTo>
                    <a:pt x="386349" y="44450"/>
                  </a:lnTo>
                  <a:lnTo>
                    <a:pt x="437151" y="44448"/>
                  </a:lnTo>
                  <a:lnTo>
                    <a:pt x="449849" y="38100"/>
                  </a:lnTo>
                  <a:lnTo>
                    <a:pt x="373649" y="0"/>
                  </a:lnTo>
                  <a:close/>
                </a:path>
                <a:path w="450215" h="76200">
                  <a:moveTo>
                    <a:pt x="0" y="31748"/>
                  </a:moveTo>
                  <a:lnTo>
                    <a:pt x="0" y="44448"/>
                  </a:lnTo>
                  <a:lnTo>
                    <a:pt x="373649" y="44449"/>
                  </a:lnTo>
                  <a:lnTo>
                    <a:pt x="373649" y="31749"/>
                  </a:lnTo>
                  <a:lnTo>
                    <a:pt x="0" y="317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26294" y="265610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81206" y="2739537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50" y="0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437149" y="31750"/>
                  </a:lnTo>
                  <a:lnTo>
                    <a:pt x="373650" y="0"/>
                  </a:lnTo>
                  <a:close/>
                </a:path>
                <a:path w="450215" h="76200">
                  <a:moveTo>
                    <a:pt x="37364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73649" y="44450"/>
                  </a:lnTo>
                  <a:lnTo>
                    <a:pt x="373649" y="31750"/>
                  </a:lnTo>
                  <a:close/>
                </a:path>
                <a:path w="450215" h="76200">
                  <a:moveTo>
                    <a:pt x="437149" y="31750"/>
                  </a:moveTo>
                  <a:lnTo>
                    <a:pt x="386349" y="31750"/>
                  </a:lnTo>
                  <a:lnTo>
                    <a:pt x="386349" y="44450"/>
                  </a:lnTo>
                  <a:lnTo>
                    <a:pt x="437149" y="44450"/>
                  </a:lnTo>
                  <a:lnTo>
                    <a:pt x="449849" y="38100"/>
                  </a:lnTo>
                  <a:lnTo>
                    <a:pt x="437149" y="3175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9726" y="2275499"/>
              <a:ext cx="76200" cy="385445"/>
            </a:xfrm>
            <a:custGeom>
              <a:avLst/>
              <a:gdLst/>
              <a:ahLst/>
              <a:cxnLst/>
              <a:rect l="l" t="t" r="r" b="b"/>
              <a:pathLst>
                <a:path w="76200" h="385444">
                  <a:moveTo>
                    <a:pt x="31749" y="309167"/>
                  </a:moveTo>
                  <a:lnTo>
                    <a:pt x="0" y="309167"/>
                  </a:lnTo>
                  <a:lnTo>
                    <a:pt x="38100" y="385367"/>
                  </a:lnTo>
                  <a:lnTo>
                    <a:pt x="69850" y="321867"/>
                  </a:lnTo>
                  <a:lnTo>
                    <a:pt x="31750" y="321867"/>
                  </a:lnTo>
                  <a:lnTo>
                    <a:pt x="31749" y="309167"/>
                  </a:lnTo>
                  <a:close/>
                </a:path>
                <a:path w="76200" h="385444">
                  <a:moveTo>
                    <a:pt x="44448" y="0"/>
                  </a:moveTo>
                  <a:lnTo>
                    <a:pt x="31748" y="0"/>
                  </a:lnTo>
                  <a:lnTo>
                    <a:pt x="31750" y="321867"/>
                  </a:lnTo>
                  <a:lnTo>
                    <a:pt x="44450" y="321867"/>
                  </a:lnTo>
                  <a:lnTo>
                    <a:pt x="44448" y="0"/>
                  </a:lnTo>
                  <a:close/>
                </a:path>
                <a:path w="76200" h="385444">
                  <a:moveTo>
                    <a:pt x="76200" y="309167"/>
                  </a:moveTo>
                  <a:lnTo>
                    <a:pt x="44449" y="309167"/>
                  </a:lnTo>
                  <a:lnTo>
                    <a:pt x="44450" y="321867"/>
                  </a:lnTo>
                  <a:lnTo>
                    <a:pt x="69850" y="321867"/>
                  </a:lnTo>
                  <a:lnTo>
                    <a:pt x="76200" y="309167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42904" y="3275009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26337" y="2894406"/>
              <a:ext cx="76200" cy="385445"/>
            </a:xfrm>
            <a:custGeom>
              <a:avLst/>
              <a:gdLst/>
              <a:ahLst/>
              <a:cxnLst/>
              <a:rect l="l" t="t" r="r" b="b"/>
              <a:pathLst>
                <a:path w="76200" h="385445">
                  <a:moveTo>
                    <a:pt x="31750" y="309166"/>
                  </a:moveTo>
                  <a:lnTo>
                    <a:pt x="0" y="309166"/>
                  </a:lnTo>
                  <a:lnTo>
                    <a:pt x="38100" y="385366"/>
                  </a:lnTo>
                  <a:lnTo>
                    <a:pt x="69850" y="321866"/>
                  </a:lnTo>
                  <a:lnTo>
                    <a:pt x="31750" y="321866"/>
                  </a:lnTo>
                  <a:lnTo>
                    <a:pt x="31750" y="309166"/>
                  </a:lnTo>
                  <a:close/>
                </a:path>
                <a:path w="76200" h="385445">
                  <a:moveTo>
                    <a:pt x="44450" y="0"/>
                  </a:moveTo>
                  <a:lnTo>
                    <a:pt x="31750" y="0"/>
                  </a:lnTo>
                  <a:lnTo>
                    <a:pt x="31750" y="321866"/>
                  </a:lnTo>
                  <a:lnTo>
                    <a:pt x="44450" y="321866"/>
                  </a:lnTo>
                  <a:lnTo>
                    <a:pt x="44450" y="0"/>
                  </a:lnTo>
                  <a:close/>
                </a:path>
                <a:path w="76200" h="385445">
                  <a:moveTo>
                    <a:pt x="76200" y="309166"/>
                  </a:moveTo>
                  <a:lnTo>
                    <a:pt x="44450" y="309166"/>
                  </a:lnTo>
                  <a:lnTo>
                    <a:pt x="44450" y="321866"/>
                  </a:lnTo>
                  <a:lnTo>
                    <a:pt x="69850" y="321866"/>
                  </a:lnTo>
                  <a:lnTo>
                    <a:pt x="76200" y="309166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593069" y="2037198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7982" y="2120632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49" y="44449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73649" y="44449"/>
                  </a:lnTo>
                  <a:close/>
                </a:path>
                <a:path w="450215" h="76200">
                  <a:moveTo>
                    <a:pt x="373649" y="31749"/>
                  </a:moveTo>
                  <a:lnTo>
                    <a:pt x="373649" y="44449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373649" y="31749"/>
                  </a:lnTo>
                  <a:close/>
                </a:path>
                <a:path w="450215" h="76200">
                  <a:moveTo>
                    <a:pt x="373649" y="0"/>
                  </a:moveTo>
                  <a:lnTo>
                    <a:pt x="373649" y="31749"/>
                  </a:lnTo>
                  <a:lnTo>
                    <a:pt x="386349" y="31750"/>
                  </a:lnTo>
                  <a:lnTo>
                    <a:pt x="386349" y="44450"/>
                  </a:lnTo>
                  <a:lnTo>
                    <a:pt x="437151" y="44448"/>
                  </a:lnTo>
                  <a:lnTo>
                    <a:pt x="449849" y="38100"/>
                  </a:lnTo>
                  <a:lnTo>
                    <a:pt x="373649" y="0"/>
                  </a:lnTo>
                  <a:close/>
                </a:path>
                <a:path w="450215" h="76200">
                  <a:moveTo>
                    <a:pt x="0" y="31748"/>
                  </a:moveTo>
                  <a:lnTo>
                    <a:pt x="0" y="44448"/>
                  </a:lnTo>
                  <a:lnTo>
                    <a:pt x="373649" y="44449"/>
                  </a:lnTo>
                  <a:lnTo>
                    <a:pt x="373649" y="31749"/>
                  </a:lnTo>
                  <a:lnTo>
                    <a:pt x="0" y="317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09681" y="265610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64594" y="2739537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49" y="0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437149" y="31750"/>
                  </a:lnTo>
                  <a:lnTo>
                    <a:pt x="373649" y="0"/>
                  </a:lnTo>
                  <a:close/>
                </a:path>
                <a:path w="450215" h="76200">
                  <a:moveTo>
                    <a:pt x="37364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73649" y="44450"/>
                  </a:lnTo>
                  <a:lnTo>
                    <a:pt x="373649" y="31750"/>
                  </a:lnTo>
                  <a:close/>
                </a:path>
                <a:path w="450215" h="76200">
                  <a:moveTo>
                    <a:pt x="437149" y="31750"/>
                  </a:moveTo>
                  <a:lnTo>
                    <a:pt x="386349" y="31750"/>
                  </a:lnTo>
                  <a:lnTo>
                    <a:pt x="386349" y="44450"/>
                  </a:lnTo>
                  <a:lnTo>
                    <a:pt x="437149" y="44450"/>
                  </a:lnTo>
                  <a:lnTo>
                    <a:pt x="449849" y="38100"/>
                  </a:lnTo>
                  <a:lnTo>
                    <a:pt x="437149" y="3175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6294" y="3275009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81206" y="3358442"/>
              <a:ext cx="450215" cy="76200"/>
            </a:xfrm>
            <a:custGeom>
              <a:avLst/>
              <a:gdLst/>
              <a:ahLst/>
              <a:cxnLst/>
              <a:rect l="l" t="t" r="r" b="b"/>
              <a:pathLst>
                <a:path w="450215" h="76200">
                  <a:moveTo>
                    <a:pt x="373650" y="0"/>
                  </a:moveTo>
                  <a:lnTo>
                    <a:pt x="373649" y="76200"/>
                  </a:lnTo>
                  <a:lnTo>
                    <a:pt x="437149" y="44450"/>
                  </a:lnTo>
                  <a:lnTo>
                    <a:pt x="386349" y="44450"/>
                  </a:lnTo>
                  <a:lnTo>
                    <a:pt x="386349" y="31750"/>
                  </a:lnTo>
                  <a:lnTo>
                    <a:pt x="437149" y="31750"/>
                  </a:lnTo>
                  <a:lnTo>
                    <a:pt x="373650" y="0"/>
                  </a:lnTo>
                  <a:close/>
                </a:path>
                <a:path w="450215" h="76200">
                  <a:moveTo>
                    <a:pt x="37364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73649" y="44450"/>
                  </a:lnTo>
                  <a:lnTo>
                    <a:pt x="373649" y="31750"/>
                  </a:lnTo>
                  <a:close/>
                </a:path>
                <a:path w="450215" h="76200">
                  <a:moveTo>
                    <a:pt x="437149" y="31750"/>
                  </a:moveTo>
                  <a:lnTo>
                    <a:pt x="386349" y="31750"/>
                  </a:lnTo>
                  <a:lnTo>
                    <a:pt x="386349" y="44450"/>
                  </a:lnTo>
                  <a:lnTo>
                    <a:pt x="437149" y="44450"/>
                  </a:lnTo>
                  <a:lnTo>
                    <a:pt x="449849" y="38100"/>
                  </a:lnTo>
                  <a:lnTo>
                    <a:pt x="437149" y="3175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09724" y="2275509"/>
              <a:ext cx="760095" cy="1004569"/>
            </a:xfrm>
            <a:custGeom>
              <a:avLst/>
              <a:gdLst/>
              <a:ahLst/>
              <a:cxnLst/>
              <a:rect l="l" t="t" r="r" b="b"/>
              <a:pathLst>
                <a:path w="760095" h="1004570">
                  <a:moveTo>
                    <a:pt x="76200" y="928065"/>
                  </a:moveTo>
                  <a:lnTo>
                    <a:pt x="44450" y="928065"/>
                  </a:lnTo>
                  <a:lnTo>
                    <a:pt x="44450" y="618896"/>
                  </a:lnTo>
                  <a:lnTo>
                    <a:pt x="31750" y="618896"/>
                  </a:lnTo>
                  <a:lnTo>
                    <a:pt x="31750" y="928065"/>
                  </a:lnTo>
                  <a:lnTo>
                    <a:pt x="0" y="928065"/>
                  </a:lnTo>
                  <a:lnTo>
                    <a:pt x="38100" y="1004265"/>
                  </a:lnTo>
                  <a:lnTo>
                    <a:pt x="69850" y="940765"/>
                  </a:lnTo>
                  <a:lnTo>
                    <a:pt x="76200" y="928065"/>
                  </a:lnTo>
                  <a:close/>
                </a:path>
                <a:path w="760095" h="1004570">
                  <a:moveTo>
                    <a:pt x="759587" y="309168"/>
                  </a:moveTo>
                  <a:lnTo>
                    <a:pt x="727837" y="309168"/>
                  </a:lnTo>
                  <a:lnTo>
                    <a:pt x="727837" y="0"/>
                  </a:lnTo>
                  <a:lnTo>
                    <a:pt x="715137" y="0"/>
                  </a:lnTo>
                  <a:lnTo>
                    <a:pt x="715137" y="309168"/>
                  </a:lnTo>
                  <a:lnTo>
                    <a:pt x="683387" y="309168"/>
                  </a:lnTo>
                  <a:lnTo>
                    <a:pt x="721487" y="385368"/>
                  </a:lnTo>
                  <a:lnTo>
                    <a:pt x="753237" y="321868"/>
                  </a:lnTo>
                  <a:lnTo>
                    <a:pt x="759587" y="309168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42904" y="3893915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26337" y="3513311"/>
              <a:ext cx="76200" cy="385445"/>
            </a:xfrm>
            <a:custGeom>
              <a:avLst/>
              <a:gdLst/>
              <a:ahLst/>
              <a:cxnLst/>
              <a:rect l="l" t="t" r="r" b="b"/>
              <a:pathLst>
                <a:path w="76200" h="385445">
                  <a:moveTo>
                    <a:pt x="31750" y="309166"/>
                  </a:moveTo>
                  <a:lnTo>
                    <a:pt x="0" y="309166"/>
                  </a:lnTo>
                  <a:lnTo>
                    <a:pt x="38100" y="385366"/>
                  </a:lnTo>
                  <a:lnTo>
                    <a:pt x="69850" y="321866"/>
                  </a:lnTo>
                  <a:lnTo>
                    <a:pt x="31750" y="321866"/>
                  </a:lnTo>
                  <a:lnTo>
                    <a:pt x="31750" y="309166"/>
                  </a:lnTo>
                  <a:close/>
                </a:path>
                <a:path w="76200" h="385445">
                  <a:moveTo>
                    <a:pt x="44450" y="0"/>
                  </a:moveTo>
                  <a:lnTo>
                    <a:pt x="31750" y="0"/>
                  </a:lnTo>
                  <a:lnTo>
                    <a:pt x="31750" y="321866"/>
                  </a:lnTo>
                  <a:lnTo>
                    <a:pt x="44450" y="321866"/>
                  </a:lnTo>
                  <a:lnTo>
                    <a:pt x="44450" y="0"/>
                  </a:lnTo>
                  <a:close/>
                </a:path>
                <a:path w="76200" h="385445">
                  <a:moveTo>
                    <a:pt x="76200" y="309166"/>
                  </a:moveTo>
                  <a:lnTo>
                    <a:pt x="44450" y="309166"/>
                  </a:lnTo>
                  <a:lnTo>
                    <a:pt x="44450" y="321866"/>
                  </a:lnTo>
                  <a:lnTo>
                    <a:pt x="69850" y="321866"/>
                  </a:lnTo>
                  <a:lnTo>
                    <a:pt x="76200" y="309166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8226294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42904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26294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3069" y="265610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09680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09680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93069" y="32750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93069" y="3893915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09680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93069" y="4548511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283538" y="204309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83538" y="2656053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83538" y="3279709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83538" y="3893913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83538" y="4545564"/>
            <a:ext cx="243064" cy="24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2904" y="2037198"/>
            <a:ext cx="2983865" cy="2754630"/>
            <a:chOff x="7542904" y="2037198"/>
            <a:chExt cx="2983865" cy="2754630"/>
          </a:xfrm>
        </p:grpSpPr>
        <p:sp>
          <p:nvSpPr>
            <p:cNvPr id="4" name="object 4"/>
            <p:cNvSpPr/>
            <p:nvPr/>
          </p:nvSpPr>
          <p:spPr>
            <a:xfrm>
              <a:off x="8226294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09681" y="3893915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93069" y="3275009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93069" y="3893915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9681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93069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3539" y="2656053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3539" y="3279709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83539" y="389391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83539" y="454556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42904" y="2037198"/>
              <a:ext cx="2983698" cy="27543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2904" y="2037198"/>
            <a:ext cx="2983865" cy="2754630"/>
            <a:chOff x="7542904" y="2037198"/>
            <a:chExt cx="2983865" cy="2754630"/>
          </a:xfrm>
        </p:grpSpPr>
        <p:sp>
          <p:nvSpPr>
            <p:cNvPr id="4" name="object 4"/>
            <p:cNvSpPr/>
            <p:nvPr/>
          </p:nvSpPr>
          <p:spPr>
            <a:xfrm>
              <a:off x="9593069" y="3893915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09681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93069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83539" y="3279709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3539" y="389391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3539" y="454556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42904" y="2037198"/>
              <a:ext cx="2983698" cy="27543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2904" y="2037198"/>
            <a:ext cx="2983865" cy="2754630"/>
            <a:chOff x="7542904" y="2037198"/>
            <a:chExt cx="2983865" cy="2754630"/>
          </a:xfrm>
        </p:grpSpPr>
        <p:sp>
          <p:nvSpPr>
            <p:cNvPr id="4" name="object 4"/>
            <p:cNvSpPr/>
            <p:nvPr/>
          </p:nvSpPr>
          <p:spPr>
            <a:xfrm>
              <a:off x="9593069" y="3893915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09681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93069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83539" y="3279709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3539" y="389391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3539" y="454556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42904" y="2037198"/>
              <a:ext cx="2983698" cy="27543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281" y="5156053"/>
            <a:ext cx="5864860" cy="7543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135"/>
              </a:spcBef>
            </a:pPr>
            <a:r>
              <a:rPr sz="2400" spc="-15" dirty="0">
                <a:latin typeface="Calibri"/>
                <a:cs typeface="Calibri"/>
              </a:rPr>
              <a:t>Each pixel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b="1" spc="-5" dirty="0">
                <a:latin typeface="Calibri"/>
                <a:cs typeface="Calibri"/>
              </a:rPr>
              <a:t>implicity </a:t>
            </a:r>
            <a:r>
              <a:rPr sz="2400" spc="-5" dirty="0">
                <a:latin typeface="Calibri"/>
                <a:cs typeface="Calibri"/>
              </a:rPr>
              <a:t>on all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10" dirty="0">
                <a:latin typeface="Calibri"/>
                <a:cs typeface="Calibri"/>
              </a:rPr>
              <a:t>above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left: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2904" y="2037198"/>
            <a:ext cx="2983865" cy="2754630"/>
            <a:chOff x="7542904" y="2037198"/>
            <a:chExt cx="2983865" cy="2754630"/>
          </a:xfrm>
        </p:grpSpPr>
        <p:sp>
          <p:nvSpPr>
            <p:cNvPr id="4" name="object 4"/>
            <p:cNvSpPr/>
            <p:nvPr/>
          </p:nvSpPr>
          <p:spPr>
            <a:xfrm>
              <a:off x="9593069" y="3893915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09681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93069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83539" y="3279709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3539" y="389391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3539" y="454556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42904" y="2037198"/>
              <a:ext cx="2983698" cy="27543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281" y="5156053"/>
            <a:ext cx="5864860" cy="7543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135"/>
              </a:spcBef>
            </a:pPr>
            <a:r>
              <a:rPr sz="2400" spc="-15" dirty="0">
                <a:latin typeface="Calibri"/>
                <a:cs typeface="Calibri"/>
              </a:rPr>
              <a:t>Each pixel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b="1" spc="-5" dirty="0">
                <a:latin typeface="Calibri"/>
                <a:cs typeface="Calibri"/>
              </a:rPr>
              <a:t>implicity </a:t>
            </a:r>
            <a:r>
              <a:rPr sz="2400" spc="-5" dirty="0">
                <a:latin typeface="Calibri"/>
                <a:cs typeface="Calibri"/>
              </a:rPr>
              <a:t>on all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10" dirty="0">
                <a:latin typeface="Calibri"/>
                <a:cs typeface="Calibri"/>
              </a:rPr>
              <a:t>above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left: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8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2904" y="2037198"/>
            <a:ext cx="2983865" cy="2754630"/>
            <a:chOff x="7542904" y="2037198"/>
            <a:chExt cx="2983865" cy="2754630"/>
          </a:xfrm>
        </p:grpSpPr>
        <p:sp>
          <p:nvSpPr>
            <p:cNvPr id="4" name="object 4"/>
            <p:cNvSpPr/>
            <p:nvPr/>
          </p:nvSpPr>
          <p:spPr>
            <a:xfrm>
              <a:off x="9593069" y="3893915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09681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93069" y="4548511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83539" y="3279709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3539" y="389391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3539" y="4545564"/>
              <a:ext cx="243064" cy="243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42904" y="2037198"/>
              <a:ext cx="2983698" cy="27543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8481" y="1078484"/>
            <a:ext cx="6072505" cy="37198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16383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time, </a:t>
            </a:r>
            <a:r>
              <a:rPr sz="2400" spc="-10" dirty="0">
                <a:latin typeface="Calibri"/>
                <a:cs typeface="Calibri"/>
              </a:rPr>
              <a:t>starting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upper </a:t>
            </a:r>
            <a:r>
              <a:rPr sz="2400" spc="-5" dirty="0">
                <a:latin typeface="Calibri"/>
                <a:cs typeface="Calibri"/>
              </a:rPr>
              <a:t>left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63500" marR="182880">
              <a:lnSpc>
                <a:spcPct val="988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a hidden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spc="-5" dirty="0">
                <a:latin typeface="Calibri"/>
                <a:cs typeface="Calibri"/>
              </a:rPr>
              <a:t>on hidden </a:t>
            </a:r>
            <a:r>
              <a:rPr sz="2400" spc="-20" dirty="0">
                <a:latin typeface="Calibri"/>
                <a:cs typeface="Calibri"/>
              </a:rPr>
              <a:t>states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RGB </a:t>
            </a:r>
            <a:r>
              <a:rPr sz="2400" spc="-10" dirty="0">
                <a:latin typeface="Calibri"/>
                <a:cs typeface="Calibri"/>
              </a:rPr>
              <a:t>values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left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from above </a:t>
            </a:r>
            <a:r>
              <a:rPr sz="2400" spc="-5" dirty="0">
                <a:latin typeface="Calibri"/>
                <a:cs typeface="Calibri"/>
              </a:rPr>
              <a:t>(LSTM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recurrence)</a:t>
            </a:r>
            <a:endParaRPr sz="24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  <a:spcBef>
                <a:spcPts val="600"/>
              </a:spcBef>
            </a:pPr>
            <a:r>
              <a:rPr sz="3600" spc="217" baseline="11574" dirty="0">
                <a:latin typeface="Cambria Math"/>
                <a:cs typeface="Cambria Math"/>
              </a:rPr>
              <a:t>ℎ</a:t>
            </a:r>
            <a:r>
              <a:rPr sz="1800" spc="145" dirty="0">
                <a:latin typeface="Cambria Math"/>
                <a:cs typeface="Cambria Math"/>
              </a:rPr>
              <a:t>!,# </a:t>
            </a:r>
            <a:r>
              <a:rPr sz="3600" baseline="11574" dirty="0">
                <a:latin typeface="Cambria Math"/>
                <a:cs typeface="Cambria Math"/>
              </a:rPr>
              <a:t>= </a:t>
            </a:r>
            <a:r>
              <a:rPr sz="3600" spc="89" baseline="11574" dirty="0">
                <a:latin typeface="Cambria Math"/>
                <a:cs typeface="Cambria Math"/>
              </a:rPr>
              <a:t>𝑓(ℎ</a:t>
            </a:r>
            <a:r>
              <a:rPr sz="1800" spc="60" dirty="0">
                <a:latin typeface="Cambria Math"/>
                <a:cs typeface="Cambria Math"/>
              </a:rPr>
              <a:t>!$%,#</a:t>
            </a:r>
            <a:r>
              <a:rPr sz="3600" spc="89" baseline="11574" dirty="0">
                <a:latin typeface="Cambria Math"/>
                <a:cs typeface="Cambria Math"/>
              </a:rPr>
              <a:t>, </a:t>
            </a:r>
            <a:r>
              <a:rPr sz="3600" spc="97" baseline="11574" dirty="0">
                <a:latin typeface="Cambria Math"/>
                <a:cs typeface="Cambria Math"/>
              </a:rPr>
              <a:t>ℎ</a:t>
            </a:r>
            <a:r>
              <a:rPr sz="1800" spc="65" dirty="0">
                <a:latin typeface="Cambria Math"/>
                <a:cs typeface="Cambria Math"/>
              </a:rPr>
              <a:t>!,#$%</a:t>
            </a:r>
            <a:r>
              <a:rPr sz="3600" spc="97" baseline="11574" dirty="0">
                <a:latin typeface="Cambria Math"/>
                <a:cs typeface="Cambria Math"/>
              </a:rPr>
              <a:t>,</a:t>
            </a:r>
            <a:r>
              <a:rPr sz="3600" spc="37" baseline="11574" dirty="0">
                <a:latin typeface="Cambria Math"/>
                <a:cs typeface="Cambria Math"/>
              </a:rPr>
              <a:t> </a:t>
            </a:r>
            <a:r>
              <a:rPr sz="3600" spc="60" baseline="11574" dirty="0">
                <a:latin typeface="Cambria Math"/>
                <a:cs typeface="Cambria Math"/>
              </a:rPr>
              <a:t>𝑊)</a:t>
            </a:r>
            <a:endParaRPr sz="3600" baseline="11574">
              <a:latin typeface="Cambria Math"/>
              <a:cs typeface="Cambria Math"/>
            </a:endParaRPr>
          </a:p>
          <a:p>
            <a:pPr marL="63500" marR="17780">
              <a:lnSpc>
                <a:spcPct val="100800"/>
              </a:lnSpc>
              <a:spcBef>
                <a:spcPts val="2520"/>
              </a:spcBef>
            </a:pPr>
            <a:r>
              <a:rPr sz="2400" spc="-3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5" dirty="0">
                <a:latin typeface="Calibri"/>
                <a:cs typeface="Calibri"/>
              </a:rPr>
              <a:t>pixel, </a:t>
            </a:r>
            <a:r>
              <a:rPr sz="2400" spc="-10" dirty="0">
                <a:latin typeface="Calibri"/>
                <a:cs typeface="Calibri"/>
              </a:rPr>
              <a:t>predict red, </a:t>
            </a:r>
            <a:r>
              <a:rPr sz="2400" dirty="0">
                <a:latin typeface="Calibri"/>
                <a:cs typeface="Calibri"/>
              </a:rPr>
              <a:t>then blue, then </a:t>
            </a:r>
            <a:r>
              <a:rPr sz="2400" spc="-5" dirty="0">
                <a:latin typeface="Calibri"/>
                <a:cs typeface="Calibri"/>
              </a:rPr>
              <a:t>green:  </a:t>
            </a:r>
            <a:r>
              <a:rPr sz="2400" spc="-10" dirty="0">
                <a:latin typeface="Calibri"/>
                <a:cs typeface="Calibri"/>
              </a:rPr>
              <a:t>softmax over </a:t>
            </a:r>
            <a:r>
              <a:rPr sz="2400" spc="-5" dirty="0">
                <a:latin typeface="Calibri"/>
                <a:cs typeface="Calibri"/>
              </a:rPr>
              <a:t>[0, 1, </a:t>
            </a:r>
            <a:r>
              <a:rPr sz="2400" dirty="0">
                <a:latin typeface="Calibri"/>
                <a:cs typeface="Calibri"/>
              </a:rPr>
              <a:t>…,</a:t>
            </a:r>
            <a:r>
              <a:rPr sz="2400" spc="-5" dirty="0">
                <a:latin typeface="Calibri"/>
                <a:cs typeface="Calibri"/>
              </a:rPr>
              <a:t> 255]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281" y="5156053"/>
            <a:ext cx="5864860" cy="7543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135"/>
              </a:spcBef>
            </a:pPr>
            <a:r>
              <a:rPr sz="2400" spc="-15" dirty="0">
                <a:latin typeface="Calibri"/>
                <a:cs typeface="Calibri"/>
              </a:rPr>
              <a:t>Each pixel </a:t>
            </a:r>
            <a:r>
              <a:rPr sz="2400" dirty="0">
                <a:latin typeface="Calibri"/>
                <a:cs typeface="Calibri"/>
              </a:rPr>
              <a:t>depends </a:t>
            </a:r>
            <a:r>
              <a:rPr sz="2400" b="1" spc="-5" dirty="0">
                <a:latin typeface="Calibri"/>
                <a:cs typeface="Calibri"/>
              </a:rPr>
              <a:t>implicity </a:t>
            </a:r>
            <a:r>
              <a:rPr sz="2400" spc="-5" dirty="0">
                <a:latin typeface="Calibri"/>
                <a:cs typeface="Calibri"/>
              </a:rPr>
              <a:t>on all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10" dirty="0">
                <a:latin typeface="Calibri"/>
                <a:cs typeface="Calibri"/>
              </a:rPr>
              <a:t>above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left: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1232" y="6072504"/>
            <a:ext cx="4784090" cy="726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1943100">
              <a:lnSpc>
                <a:spcPct val="100000"/>
              </a:lnSpc>
              <a:spcBef>
                <a:spcPts val="1370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11, 2020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116676" y="499363"/>
            <a:ext cx="4052570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Problem: 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Very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slow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during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both 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training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testing;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 x N</a:t>
            </a:r>
            <a:r>
              <a:rPr sz="24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image  requires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2N-1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sequential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steps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9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CN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02" y="1654555"/>
            <a:ext cx="5774055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Still </a:t>
            </a:r>
            <a:r>
              <a:rPr sz="2400" spc="-20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10" dirty="0">
                <a:latin typeface="Calibri"/>
                <a:cs typeface="Calibri"/>
              </a:rPr>
              <a:t>starting from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16002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Dependency on </a:t>
            </a:r>
            <a:r>
              <a:rPr sz="2400" spc="-10" dirty="0">
                <a:latin typeface="Calibri"/>
                <a:cs typeface="Calibri"/>
              </a:rPr>
              <a:t>previous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now modeled  using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CNN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spc="-20" dirty="0">
                <a:latin typeface="Calibri"/>
                <a:cs typeface="Calibri"/>
              </a:rPr>
              <a:t>context </a:t>
            </a:r>
            <a:r>
              <a:rPr sz="2400" spc="-10" dirty="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32319" y="1280160"/>
            <a:ext cx="4255135" cy="3736975"/>
            <a:chOff x="7132319" y="1280160"/>
            <a:chExt cx="4255135" cy="3736975"/>
          </a:xfrm>
        </p:grpSpPr>
        <p:sp>
          <p:nvSpPr>
            <p:cNvPr id="5" name="object 5"/>
            <p:cNvSpPr/>
            <p:nvPr/>
          </p:nvSpPr>
          <p:spPr>
            <a:xfrm>
              <a:off x="7132319" y="1575816"/>
              <a:ext cx="4255008" cy="3441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87294" y="1280160"/>
              <a:ext cx="1837689" cy="1322070"/>
            </a:xfrm>
            <a:custGeom>
              <a:avLst/>
              <a:gdLst/>
              <a:ahLst/>
              <a:cxnLst/>
              <a:rect l="l" t="t" r="r" b="b"/>
              <a:pathLst>
                <a:path w="1837690" h="1322070">
                  <a:moveTo>
                    <a:pt x="1837112" y="0"/>
                  </a:moveTo>
                  <a:lnTo>
                    <a:pt x="0" y="0"/>
                  </a:lnTo>
                  <a:lnTo>
                    <a:pt x="0" y="1321724"/>
                  </a:lnTo>
                  <a:lnTo>
                    <a:pt x="1837112" y="1321724"/>
                  </a:lnTo>
                  <a:lnTo>
                    <a:pt x="1837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01953" y="6105832"/>
            <a:ext cx="56546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25" dirty="0">
                <a:latin typeface="Calibri"/>
                <a:cs typeface="Calibri"/>
              </a:rPr>
              <a:t>Van </a:t>
            </a:r>
            <a:r>
              <a:rPr sz="1200" spc="-5" dirty="0">
                <a:latin typeface="Calibri"/>
                <a:cs typeface="Calibri"/>
              </a:rPr>
              <a:t>den Oord et al, “Conditional Image </a:t>
            </a:r>
            <a:r>
              <a:rPr sz="1200" spc="-10" dirty="0">
                <a:latin typeface="Calibri"/>
                <a:cs typeface="Calibri"/>
              </a:rPr>
              <a:t>Generation </a:t>
            </a:r>
            <a:r>
              <a:rPr sz="1200" spc="-5" dirty="0">
                <a:latin typeface="Calibri"/>
                <a:cs typeface="Calibri"/>
              </a:rPr>
              <a:t>with PixelCNN </a:t>
            </a:r>
            <a:r>
              <a:rPr sz="1200" spc="-20" dirty="0">
                <a:latin typeface="Calibri"/>
                <a:cs typeface="Calibri"/>
              </a:rPr>
              <a:t>Decoders”, </a:t>
            </a:r>
            <a:r>
              <a:rPr sz="1200" spc="-5" dirty="0">
                <a:latin typeface="Calibri"/>
                <a:cs typeface="Calibri"/>
              </a:rPr>
              <a:t>NeurIPS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9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CN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02" y="1654555"/>
            <a:ext cx="586930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Still </a:t>
            </a:r>
            <a:r>
              <a:rPr sz="2400" spc="-20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10" dirty="0">
                <a:latin typeface="Calibri"/>
                <a:cs typeface="Calibri"/>
              </a:rPr>
              <a:t>starting 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255904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Dependency on </a:t>
            </a:r>
            <a:r>
              <a:rPr sz="2400" spc="-10" dirty="0">
                <a:latin typeface="Calibri"/>
                <a:cs typeface="Calibri"/>
              </a:rPr>
              <a:t>previous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now modeled  using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CNN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spc="-20" dirty="0">
                <a:latin typeface="Calibri"/>
                <a:cs typeface="Calibri"/>
              </a:rPr>
              <a:t>context </a:t>
            </a:r>
            <a:r>
              <a:rPr sz="2400" spc="-10" dirty="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Training: </a:t>
            </a:r>
            <a:r>
              <a:rPr sz="2400" spc="-15" dirty="0">
                <a:latin typeface="Calibri"/>
                <a:cs typeface="Calibri"/>
              </a:rPr>
              <a:t>maximize likelihood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2319" y="1575816"/>
            <a:ext cx="4255008" cy="3441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8824" y="4687823"/>
            <a:ext cx="4029455" cy="950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66116" y="687831"/>
            <a:ext cx="163576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5080" indent="-3810">
              <a:lnSpc>
                <a:spcPct val="100000"/>
              </a:lnSpc>
              <a:spcBef>
                <a:spcPts val="100"/>
              </a:spcBef>
            </a:pPr>
            <a:r>
              <a:rPr sz="2500" spc="-15" dirty="0">
                <a:latin typeface="Calibri"/>
                <a:cs typeface="Calibri"/>
              </a:rPr>
              <a:t>Softmax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loss  </a:t>
            </a:r>
            <a:r>
              <a:rPr sz="2500" spc="-20" dirty="0">
                <a:latin typeface="Calibri"/>
                <a:cs typeface="Calibri"/>
              </a:rPr>
              <a:t>at </a:t>
            </a:r>
            <a:r>
              <a:rPr sz="2500" spc="-10" dirty="0">
                <a:latin typeface="Calibri"/>
                <a:cs typeface="Calibri"/>
              </a:rPr>
              <a:t>each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pixel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1953" y="6105832"/>
            <a:ext cx="56546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25" dirty="0">
                <a:latin typeface="Calibri"/>
                <a:cs typeface="Calibri"/>
              </a:rPr>
              <a:t>Van </a:t>
            </a:r>
            <a:r>
              <a:rPr sz="1200" spc="-5" dirty="0">
                <a:latin typeface="Calibri"/>
                <a:cs typeface="Calibri"/>
              </a:rPr>
              <a:t>den Oord et al, “Conditional Image </a:t>
            </a:r>
            <a:r>
              <a:rPr sz="1200" spc="-10" dirty="0">
                <a:latin typeface="Calibri"/>
                <a:cs typeface="Calibri"/>
              </a:rPr>
              <a:t>Generation </a:t>
            </a:r>
            <a:r>
              <a:rPr sz="1200" spc="-5" dirty="0">
                <a:latin typeface="Calibri"/>
                <a:cs typeface="Calibri"/>
              </a:rPr>
              <a:t>with PixelCNN </a:t>
            </a:r>
            <a:r>
              <a:rPr sz="1200" spc="-20" dirty="0">
                <a:latin typeface="Calibri"/>
                <a:cs typeface="Calibri"/>
              </a:rPr>
              <a:t>Decoders”, </a:t>
            </a:r>
            <a:r>
              <a:rPr sz="1200" spc="-5" dirty="0">
                <a:latin typeface="Calibri"/>
                <a:cs typeface="Calibri"/>
              </a:rPr>
              <a:t>NeurIPS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879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Pi</a:t>
            </a:r>
            <a:r>
              <a:rPr spc="-110" dirty="0"/>
              <a:t>x</a:t>
            </a:r>
            <a:r>
              <a:rPr spc="-5" dirty="0"/>
              <a:t>e</a:t>
            </a:r>
            <a:r>
              <a:rPr spc="5" dirty="0"/>
              <a:t>l</a:t>
            </a:r>
            <a:r>
              <a:rPr spc="-5" dirty="0"/>
              <a:t>CN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102" y="1654555"/>
            <a:ext cx="5869305" cy="350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Still </a:t>
            </a:r>
            <a:r>
              <a:rPr sz="2400" spc="-20" dirty="0">
                <a:latin typeface="Calibri"/>
                <a:cs typeface="Calibri"/>
              </a:rPr>
              <a:t>generate </a:t>
            </a: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10" dirty="0">
                <a:latin typeface="Calibri"/>
                <a:cs typeface="Calibri"/>
              </a:rPr>
              <a:t>starting 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corner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255904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Dependency on </a:t>
            </a:r>
            <a:r>
              <a:rPr sz="2400" spc="-10" dirty="0">
                <a:latin typeface="Calibri"/>
                <a:cs typeface="Calibri"/>
              </a:rPr>
              <a:t>previous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now modeled  using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CNN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spc="-20" dirty="0">
                <a:latin typeface="Calibri"/>
                <a:cs typeface="Calibri"/>
              </a:rPr>
              <a:t>context </a:t>
            </a:r>
            <a:r>
              <a:rPr sz="2400" spc="-10" dirty="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  <a:p>
            <a:pPr marL="395605" marR="5080" indent="-383540">
              <a:lnSpc>
                <a:spcPct val="150000"/>
              </a:lnSpc>
              <a:spcBef>
                <a:spcPts val="1395"/>
              </a:spcBef>
            </a:pPr>
            <a:r>
              <a:rPr sz="2400" spc="-25" dirty="0">
                <a:latin typeface="Calibri"/>
                <a:cs typeface="Calibri"/>
              </a:rPr>
              <a:t>Training: </a:t>
            </a:r>
            <a:r>
              <a:rPr sz="2400" spc="-15" dirty="0">
                <a:latin typeface="Calibri"/>
                <a:cs typeface="Calibri"/>
              </a:rPr>
              <a:t>maximize likelihood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 images  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is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faster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than</a:t>
            </a:r>
            <a:r>
              <a:rPr sz="24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PixelRNN</a:t>
            </a:r>
            <a:endParaRPr sz="2400">
              <a:latin typeface="Calibri"/>
              <a:cs typeface="Calibri"/>
            </a:endParaRPr>
          </a:p>
          <a:p>
            <a:pPr marL="395605" marR="207645">
              <a:lnSpc>
                <a:spcPct val="10080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(can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parallelize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convolutions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since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context 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region values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known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from training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images)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2319" y="1575816"/>
            <a:ext cx="4255008" cy="3441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01953" y="6098540"/>
            <a:ext cx="5654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Van </a:t>
            </a:r>
            <a:r>
              <a:rPr sz="1200" spc="-5" dirty="0">
                <a:latin typeface="Calibri"/>
                <a:cs typeface="Calibri"/>
              </a:rPr>
              <a:t>den Oord et al, “Conditional Image </a:t>
            </a:r>
            <a:r>
              <a:rPr sz="1200" spc="-10" dirty="0">
                <a:latin typeface="Calibri"/>
                <a:cs typeface="Calibri"/>
              </a:rPr>
              <a:t>Generation </a:t>
            </a:r>
            <a:r>
              <a:rPr sz="1200" spc="-5" dirty="0">
                <a:latin typeface="Calibri"/>
                <a:cs typeface="Calibri"/>
              </a:rPr>
              <a:t>with PixelCNN </a:t>
            </a:r>
            <a:r>
              <a:rPr sz="1200" spc="-20" dirty="0">
                <a:latin typeface="Calibri"/>
                <a:cs typeface="Calibri"/>
              </a:rPr>
              <a:t>Decoders”, </a:t>
            </a:r>
            <a:r>
              <a:rPr sz="1200" spc="-5" dirty="0">
                <a:latin typeface="Calibri"/>
                <a:cs typeface="Calibri"/>
              </a:rPr>
              <a:t>NeurIPS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9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58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66116" y="687831"/>
            <a:ext cx="163576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5080" indent="-3810">
              <a:lnSpc>
                <a:spcPct val="100000"/>
              </a:lnSpc>
              <a:spcBef>
                <a:spcPts val="100"/>
              </a:spcBef>
            </a:pPr>
            <a:r>
              <a:rPr sz="2500" spc="-15" dirty="0">
                <a:latin typeface="Calibri"/>
                <a:cs typeface="Calibri"/>
              </a:rPr>
              <a:t>Softmax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loss  </a:t>
            </a:r>
            <a:r>
              <a:rPr sz="2500" spc="-20" dirty="0">
                <a:latin typeface="Calibri"/>
                <a:cs typeface="Calibri"/>
              </a:rPr>
              <a:t>at </a:t>
            </a:r>
            <a:r>
              <a:rPr sz="2500" spc="-10" dirty="0">
                <a:latin typeface="Calibri"/>
                <a:cs typeface="Calibri"/>
              </a:rPr>
              <a:t>each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pixel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8219" y="5504179"/>
            <a:ext cx="525208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Generation must still proceed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sequentially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=&gt;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still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slow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0921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PixelRNN: </a:t>
            </a:r>
            <a:r>
              <a:rPr spc="-25" dirty="0"/>
              <a:t>Generated</a:t>
            </a:r>
            <a:r>
              <a:rPr spc="-50" dirty="0"/>
              <a:t> </a:t>
            </a:r>
            <a:r>
              <a:rPr spc="-5" dirty="0"/>
              <a:t>Samples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1225296" y="1341119"/>
            <a:ext cx="4632959" cy="417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33159" y="1240535"/>
            <a:ext cx="4739640" cy="4370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8553" y="5538723"/>
            <a:ext cx="2277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32x32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CIFAR-10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81232" y="5323331"/>
            <a:ext cx="4784090" cy="979805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1745"/>
              </a:spcBef>
            </a:pPr>
            <a:r>
              <a:rPr sz="2800" dirty="0">
                <a:latin typeface="Calibri"/>
                <a:cs typeface="Calibri"/>
              </a:rPr>
              <a:t>32x32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ImageNet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400" spc="-25" dirty="0">
                <a:latin typeface="Calibri"/>
                <a:cs typeface="Calibri"/>
              </a:rPr>
              <a:t>Van </a:t>
            </a:r>
            <a:r>
              <a:rPr sz="1400" dirty="0">
                <a:latin typeface="Calibri"/>
                <a:cs typeface="Calibri"/>
              </a:rPr>
              <a:t>den </a:t>
            </a:r>
            <a:r>
              <a:rPr sz="1400" spc="-10" dirty="0">
                <a:latin typeface="Calibri"/>
                <a:cs typeface="Calibri"/>
              </a:rPr>
              <a:t>Oord </a:t>
            </a:r>
            <a:r>
              <a:rPr sz="1400" spc="-5" dirty="0">
                <a:latin typeface="Calibri"/>
                <a:cs typeface="Calibri"/>
              </a:rPr>
              <a:t>et </a:t>
            </a:r>
            <a:r>
              <a:rPr sz="1400" dirty="0">
                <a:latin typeface="Calibri"/>
                <a:cs typeface="Calibri"/>
              </a:rPr>
              <a:t>al, </a:t>
            </a:r>
            <a:r>
              <a:rPr sz="1400" spc="-10" dirty="0">
                <a:latin typeface="Calibri"/>
                <a:cs typeface="Calibri"/>
              </a:rPr>
              <a:t>“Pixel Recurrent Neural </a:t>
            </a:r>
            <a:r>
              <a:rPr sz="1400" spc="-20" dirty="0">
                <a:latin typeface="Calibri"/>
                <a:cs typeface="Calibri"/>
              </a:rPr>
              <a:t>Networks”, </a:t>
            </a:r>
            <a:r>
              <a:rPr sz="1400" spc="-5" dirty="0">
                <a:latin typeface="Calibri"/>
                <a:cs typeface="Calibri"/>
              </a:rPr>
              <a:t>ICML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5038851"/>
            <a:ext cx="5351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Classification, regression,  </a:t>
            </a:r>
            <a:r>
              <a:rPr sz="2800" spc="-5" dirty="0">
                <a:latin typeface="Calibri"/>
                <a:cs typeface="Calibri"/>
              </a:rPr>
              <a:t>object </a:t>
            </a:r>
            <a:r>
              <a:rPr sz="2800" spc="-10" dirty="0">
                <a:latin typeface="Calibri"/>
                <a:cs typeface="Calibri"/>
              </a:rPr>
              <a:t>detection, semantic  segmentation, image </a:t>
            </a:r>
            <a:r>
              <a:rPr sz="2800" spc="-5" dirty="0">
                <a:latin typeface="Calibri"/>
                <a:cs typeface="Calibri"/>
              </a:rPr>
              <a:t>captioning,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24928" y="2154935"/>
            <a:ext cx="3279648" cy="2840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1861" y="960628"/>
            <a:ext cx="9545955" cy="311912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-5" dirty="0">
                <a:latin typeface="Calibri"/>
                <a:cs typeface="Calibri"/>
              </a:rPr>
              <a:t> Learning</a:t>
            </a:r>
            <a:endParaRPr sz="2800">
              <a:latin typeface="Calibri"/>
              <a:cs typeface="Calibri"/>
            </a:endParaRPr>
          </a:p>
          <a:p>
            <a:pPr marL="7653655">
              <a:lnSpc>
                <a:spcPct val="100000"/>
              </a:lnSpc>
              <a:spcBef>
                <a:spcPts val="915"/>
              </a:spcBef>
            </a:pP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5" dirty="0">
                <a:latin typeface="Calibri"/>
                <a:cs typeface="Calibri"/>
              </a:rPr>
              <a:t>(x,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i="1" spc="-5" dirty="0">
                <a:latin typeface="Calibri"/>
                <a:cs typeface="Calibri"/>
              </a:rPr>
              <a:t>function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map </a:t>
            </a:r>
            <a:r>
              <a:rPr sz="2800" dirty="0">
                <a:latin typeface="Calibri"/>
                <a:cs typeface="Calibri"/>
              </a:rPr>
              <a:t>x -&gt;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4834" y="5029707"/>
            <a:ext cx="50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3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8933" y="6273007"/>
            <a:ext cx="444500" cy="12700"/>
          </a:xfrm>
          <a:custGeom>
            <a:avLst/>
            <a:gdLst/>
            <a:ahLst/>
            <a:cxnLst/>
            <a:rect l="l" t="t" r="r" b="b"/>
            <a:pathLst>
              <a:path w="444500" h="12700">
                <a:moveTo>
                  <a:pt x="444500" y="0"/>
                </a:moveTo>
                <a:lnTo>
                  <a:pt x="0" y="0"/>
                </a:lnTo>
                <a:lnTo>
                  <a:pt x="0" y="12700"/>
                </a:lnTo>
                <a:lnTo>
                  <a:pt x="444500" y="12700"/>
                </a:lnTo>
                <a:lnTo>
                  <a:pt x="444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46233" y="6146291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sz="800" spc="-7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05033" y="6273007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700"/>
                </a:lnTo>
                <a:lnTo>
                  <a:pt x="774700" y="12700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6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329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Autoregressive </a:t>
            </a:r>
            <a:r>
              <a:rPr spc="-5" dirty="0"/>
              <a:t>Models: </a:t>
            </a:r>
            <a:r>
              <a:rPr spc="-15" dirty="0"/>
              <a:t>PixelRNN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15" dirty="0"/>
              <a:t>PixelCNN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9406" y="1032763"/>
            <a:ext cx="4401820" cy="50425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-10" dirty="0">
                <a:latin typeface="Calibri"/>
                <a:cs typeface="Calibri"/>
              </a:rPr>
              <a:t>Improving </a:t>
            </a:r>
            <a:r>
              <a:rPr sz="2400" spc="-15" dirty="0">
                <a:latin typeface="Calibri"/>
                <a:cs typeface="Calibri"/>
              </a:rPr>
              <a:t>PixelCNN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-"/>
              <a:tabLst>
                <a:tab pos="240665" algn="l"/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Gated </a:t>
            </a:r>
            <a:r>
              <a:rPr sz="2400" spc="-10" dirty="0">
                <a:latin typeface="Calibri"/>
                <a:cs typeface="Calibri"/>
              </a:rPr>
              <a:t>convolutional </a:t>
            </a:r>
            <a:r>
              <a:rPr sz="2400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-"/>
              <a:tabLst>
                <a:tab pos="240665" algn="l"/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Short-cut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connections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-"/>
              <a:tabLst>
                <a:tab pos="240665" algn="l"/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Discretized </a:t>
            </a:r>
            <a:r>
              <a:rPr sz="2400" spc="-10" dirty="0">
                <a:latin typeface="Calibri"/>
                <a:cs typeface="Calibri"/>
              </a:rPr>
              <a:t>logistic </a:t>
            </a: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-"/>
              <a:tabLst>
                <a:tab pos="240665" algn="l"/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Multi-scale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-"/>
              <a:tabLst>
                <a:tab pos="240665" algn="l"/>
                <a:tab pos="241300" algn="l"/>
              </a:tabLst>
            </a:pPr>
            <a:r>
              <a:rPr sz="2400" spc="-30" dirty="0">
                <a:latin typeface="Calibri"/>
                <a:cs typeface="Calibri"/>
              </a:rPr>
              <a:t>Training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tricks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-"/>
              <a:tabLst>
                <a:tab pos="240665" algn="l"/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Etc…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-"/>
            </a:pP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See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-"/>
              <a:tabLst>
                <a:tab pos="240665" algn="l"/>
                <a:tab pos="241300" algn="l"/>
              </a:tabLst>
            </a:pPr>
            <a:r>
              <a:rPr sz="2400" spc="-45" dirty="0">
                <a:latin typeface="Calibri"/>
                <a:cs typeface="Calibri"/>
              </a:rPr>
              <a:t>Van </a:t>
            </a:r>
            <a:r>
              <a:rPr sz="2400" dirty="0">
                <a:latin typeface="Calibri"/>
                <a:cs typeface="Calibri"/>
              </a:rPr>
              <a:t>der </a:t>
            </a:r>
            <a:r>
              <a:rPr sz="2400" spc="-15" dirty="0">
                <a:latin typeface="Calibri"/>
                <a:cs typeface="Calibri"/>
              </a:rPr>
              <a:t>Oord </a:t>
            </a:r>
            <a:r>
              <a:rPr sz="2400" spc="-5" dirty="0">
                <a:latin typeface="Calibri"/>
                <a:cs typeface="Calibri"/>
              </a:rPr>
              <a:t>et al. NIPS 2016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-"/>
              <a:tabLst>
                <a:tab pos="240665" algn="l"/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Salimans et </a:t>
            </a:r>
            <a:r>
              <a:rPr sz="2400" dirty="0">
                <a:latin typeface="Calibri"/>
                <a:cs typeface="Calibri"/>
              </a:rPr>
              <a:t>al. </a:t>
            </a:r>
            <a:r>
              <a:rPr sz="2400" spc="-5" dirty="0">
                <a:latin typeface="Calibri"/>
                <a:cs typeface="Calibri"/>
              </a:rPr>
              <a:t>2017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(PixelCNN++)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19" y="1655571"/>
            <a:ext cx="5633085" cy="3990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Pros: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-"/>
              <a:tabLst>
                <a:tab pos="241300" algn="l"/>
              </a:tabLst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Can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explicitly compute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likelihood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p(x)</a:t>
            </a:r>
            <a:endParaRPr sz="2800">
              <a:latin typeface="Calibri"/>
              <a:cs typeface="Calibri"/>
            </a:endParaRPr>
          </a:p>
          <a:p>
            <a:pPr marL="240665" marR="589280" indent="-228600">
              <a:lnSpc>
                <a:spcPts val="3100"/>
              </a:lnSpc>
              <a:spcBef>
                <a:spcPts val="970"/>
              </a:spcBef>
              <a:buFont typeface="Arial"/>
              <a:buChar char="-"/>
              <a:tabLst>
                <a:tab pos="241300" algn="l"/>
              </a:tabLst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Explicit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likelihood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data 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gives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good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evaluation</a:t>
            </a:r>
            <a:r>
              <a:rPr sz="2800" spc="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metric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60"/>
              </a:spcBef>
              <a:buFont typeface="Arial"/>
              <a:buChar char="-"/>
              <a:tabLst>
                <a:tab pos="241300" algn="l"/>
              </a:tabLst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Good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samples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00FF"/>
              </a:buClr>
              <a:buFont typeface="Arial"/>
              <a:buChar char="-"/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Con: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-"/>
              <a:tabLst>
                <a:tab pos="241300" algn="l"/>
              </a:tabLst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Sequential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generation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=&gt;</a:t>
            </a:r>
            <a:r>
              <a:rPr sz="28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slow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2776220"/>
            <a:ext cx="77203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0" dirty="0"/>
              <a:t>Variational</a:t>
            </a:r>
            <a:r>
              <a:rPr sz="6000" spc="-60" dirty="0"/>
              <a:t> </a:t>
            </a:r>
            <a:r>
              <a:rPr sz="6000" spc="-25" dirty="0"/>
              <a:t>Autoencoders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026" y="1323340"/>
            <a:ext cx="1083119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spc="-15" dirty="0">
                <a:latin typeface="Calibri"/>
                <a:cs typeface="Calibri"/>
              </a:rPr>
              <a:t>PixelRNN </a:t>
            </a:r>
            <a:r>
              <a:rPr sz="2800" dirty="0">
                <a:latin typeface="Calibri"/>
                <a:cs typeface="Calibri"/>
              </a:rPr>
              <a:t>/ </a:t>
            </a:r>
            <a:r>
              <a:rPr sz="2800" spc="-15" dirty="0">
                <a:latin typeface="Calibri"/>
                <a:cs typeface="Calibri"/>
              </a:rPr>
              <a:t>PixelCNN </a:t>
            </a:r>
            <a:r>
              <a:rPr sz="2800" spc="-10" dirty="0">
                <a:latin typeface="Calibri"/>
                <a:cs typeface="Calibri"/>
              </a:rPr>
              <a:t>explicitly </a:t>
            </a:r>
            <a:r>
              <a:rPr sz="2800" spc="-20" dirty="0">
                <a:latin typeface="Calibri"/>
                <a:cs typeface="Calibri"/>
              </a:rPr>
              <a:t>parameterizes </a:t>
            </a:r>
            <a:r>
              <a:rPr sz="2800" spc="-5" dirty="0">
                <a:latin typeface="Calibri"/>
                <a:cs typeface="Calibri"/>
              </a:rPr>
              <a:t>density function with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neural  </a:t>
            </a:r>
            <a:r>
              <a:rPr sz="2800" spc="-10" dirty="0">
                <a:latin typeface="Calibri"/>
                <a:cs typeface="Calibri"/>
              </a:rPr>
              <a:t>network, </a:t>
            </a:r>
            <a:r>
              <a:rPr sz="2800" dirty="0">
                <a:latin typeface="Calibri"/>
                <a:cs typeface="Calibri"/>
              </a:rPr>
              <a:t>so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15" dirty="0">
                <a:latin typeface="Calibri"/>
                <a:cs typeface="Calibri"/>
              </a:rPr>
              <a:t>train to maximize likelihood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training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1503" y="2407920"/>
            <a:ext cx="4888992" cy="1082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5363" y="3734307"/>
            <a:ext cx="9986645" cy="17354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800" spc="-20" dirty="0">
                <a:latin typeface="Calibri"/>
                <a:cs typeface="Calibri"/>
              </a:rPr>
              <a:t>Variational </a:t>
            </a:r>
            <a:r>
              <a:rPr sz="2800" spc="-10" dirty="0">
                <a:latin typeface="Calibri"/>
                <a:cs typeface="Calibri"/>
              </a:rPr>
              <a:t>Autoencoders </a:t>
            </a:r>
            <a:r>
              <a:rPr sz="2800" spc="-30" dirty="0">
                <a:latin typeface="Calibri"/>
                <a:cs typeface="Calibri"/>
              </a:rPr>
              <a:t>(VAE) </a:t>
            </a:r>
            <a:r>
              <a:rPr sz="2800" spc="-10" dirty="0">
                <a:latin typeface="Calibri"/>
                <a:cs typeface="Calibri"/>
              </a:rPr>
              <a:t>define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b="1" spc="-15" dirty="0">
                <a:latin typeface="Calibri"/>
                <a:cs typeface="Calibri"/>
              </a:rPr>
              <a:t>intractable </a:t>
            </a:r>
            <a:r>
              <a:rPr sz="2800" b="1" spc="-5" dirty="0">
                <a:latin typeface="Calibri"/>
                <a:cs typeface="Calibri"/>
              </a:rPr>
              <a:t>density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15" dirty="0">
                <a:latin typeface="Calibri"/>
                <a:cs typeface="Calibri"/>
              </a:rPr>
              <a:t>we  </a:t>
            </a:r>
            <a:r>
              <a:rPr sz="2800" spc="-5" dirty="0">
                <a:latin typeface="Calibri"/>
                <a:cs typeface="Calibri"/>
              </a:rPr>
              <a:t>cannot </a:t>
            </a:r>
            <a:r>
              <a:rPr sz="2800" spc="-10" dirty="0">
                <a:latin typeface="Calibri"/>
                <a:cs typeface="Calibri"/>
              </a:rPr>
              <a:t>explicitly compute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optimize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But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will </a:t>
            </a:r>
            <a:r>
              <a:rPr sz="280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able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directly </a:t>
            </a:r>
            <a:r>
              <a:rPr sz="2800" spc="-15" dirty="0">
                <a:latin typeface="Calibri"/>
                <a:cs typeface="Calibri"/>
              </a:rPr>
              <a:t>optimize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b="1" spc="-10" dirty="0">
                <a:latin typeface="Calibri"/>
                <a:cs typeface="Calibri"/>
              </a:rPr>
              <a:t>lower </a:t>
            </a:r>
            <a:r>
              <a:rPr sz="2800" b="1" spc="-5" dirty="0">
                <a:latin typeface="Calibri"/>
                <a:cs typeface="Calibri"/>
              </a:rPr>
              <a:t>bound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density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2776220"/>
            <a:ext cx="77152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0" dirty="0"/>
              <a:t>Variational</a:t>
            </a:r>
            <a:r>
              <a:rPr sz="6000" spc="-45" dirty="0"/>
              <a:t> </a:t>
            </a:r>
            <a:r>
              <a:rPr sz="6000" u="heavy" spc="-30" dirty="0">
                <a:uFill>
                  <a:solidFill>
                    <a:srgbClr val="000000"/>
                  </a:solidFill>
                </a:uFill>
              </a:rPr>
              <a:t>Autoencoders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000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(Regular, </a:t>
            </a:r>
            <a:r>
              <a:rPr spc="-10" dirty="0"/>
              <a:t>non-variational)</a:t>
            </a:r>
            <a:r>
              <a:rPr spc="3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935" y="1288796"/>
            <a:ext cx="1061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Unsupervised </a:t>
            </a:r>
            <a:r>
              <a:rPr sz="2400" spc="-5" dirty="0">
                <a:latin typeface="Calibri"/>
                <a:cs typeface="Calibri"/>
              </a:rPr>
              <a:t>method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learning </a:t>
            </a:r>
            <a:r>
              <a:rPr sz="2400" spc="-20" dirty="0">
                <a:latin typeface="Calibri"/>
                <a:cs typeface="Calibri"/>
              </a:rPr>
              <a:t>feature </a:t>
            </a:r>
            <a:r>
              <a:rPr sz="2400" spc="-15" dirty="0">
                <a:latin typeface="Calibri"/>
                <a:cs typeface="Calibri"/>
              </a:rPr>
              <a:t>vectors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25" dirty="0">
                <a:latin typeface="Calibri"/>
                <a:cs typeface="Calibri"/>
              </a:rPr>
              <a:t>raw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x, without </a:t>
            </a:r>
            <a:r>
              <a:rPr sz="2400" spc="-15" dirty="0">
                <a:latin typeface="Calibri"/>
                <a:cs typeface="Calibri"/>
              </a:rPr>
              <a:t>any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labels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79025" y="5711156"/>
            <a:ext cx="2713355" cy="424815"/>
            <a:chOff x="3879025" y="5711156"/>
            <a:chExt cx="2713355" cy="424815"/>
          </a:xfrm>
        </p:grpSpPr>
        <p:sp>
          <p:nvSpPr>
            <p:cNvPr id="5" name="object 5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2703695" y="415092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75426" y="4416044"/>
            <a:ext cx="36144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160"/>
              </a:spcBef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3528" y="2675635"/>
            <a:ext cx="515747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Originally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Linear + </a:t>
            </a:r>
            <a:r>
              <a:rPr sz="2400" spc="-5" dirty="0">
                <a:latin typeface="Calibri"/>
                <a:cs typeface="Calibri"/>
              </a:rPr>
              <a:t>nonlinearity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(sigmoid)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10" dirty="0">
                <a:latin typeface="Calibri"/>
                <a:cs typeface="Calibri"/>
              </a:rPr>
              <a:t>Later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Deep,</a:t>
            </a:r>
            <a:r>
              <a:rPr sz="2400" spc="-10" dirty="0">
                <a:latin typeface="Calibri"/>
                <a:cs typeface="Calibri"/>
              </a:rPr>
              <a:t> fully-connected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Later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5" dirty="0">
                <a:latin typeface="Calibri"/>
                <a:cs typeface="Calibri"/>
              </a:rPr>
              <a:t>ReLU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26403" y="3945463"/>
            <a:ext cx="948690" cy="1136650"/>
          </a:xfrm>
          <a:custGeom>
            <a:avLst/>
            <a:gdLst/>
            <a:ahLst/>
            <a:cxnLst/>
            <a:rect l="l" t="t" r="r" b="b"/>
            <a:pathLst>
              <a:path w="948690" h="1136650">
                <a:moveTo>
                  <a:pt x="892197" y="52463"/>
                </a:moveTo>
                <a:lnTo>
                  <a:pt x="0" y="1124010"/>
                </a:lnTo>
                <a:lnTo>
                  <a:pt x="14640" y="1136200"/>
                </a:lnTo>
                <a:lnTo>
                  <a:pt x="906837" y="64653"/>
                </a:lnTo>
                <a:lnTo>
                  <a:pt x="892197" y="52463"/>
                </a:lnTo>
                <a:close/>
              </a:path>
              <a:path w="948690" h="1136650">
                <a:moveTo>
                  <a:pt x="938246" y="42702"/>
                </a:moveTo>
                <a:lnTo>
                  <a:pt x="900324" y="42702"/>
                </a:lnTo>
                <a:lnTo>
                  <a:pt x="914965" y="54891"/>
                </a:lnTo>
                <a:lnTo>
                  <a:pt x="906837" y="64653"/>
                </a:lnTo>
                <a:lnTo>
                  <a:pt x="928796" y="82937"/>
                </a:lnTo>
                <a:lnTo>
                  <a:pt x="938246" y="42702"/>
                </a:lnTo>
                <a:close/>
              </a:path>
              <a:path w="948690" h="1136650">
                <a:moveTo>
                  <a:pt x="900324" y="42702"/>
                </a:moveTo>
                <a:lnTo>
                  <a:pt x="892197" y="52463"/>
                </a:lnTo>
                <a:lnTo>
                  <a:pt x="906837" y="64653"/>
                </a:lnTo>
                <a:lnTo>
                  <a:pt x="914965" y="54891"/>
                </a:lnTo>
                <a:lnTo>
                  <a:pt x="900324" y="42702"/>
                </a:lnTo>
                <a:close/>
              </a:path>
              <a:path w="948690" h="1136650">
                <a:moveTo>
                  <a:pt x="948275" y="0"/>
                </a:moveTo>
                <a:lnTo>
                  <a:pt x="870238" y="34179"/>
                </a:lnTo>
                <a:lnTo>
                  <a:pt x="892197" y="52463"/>
                </a:lnTo>
                <a:lnTo>
                  <a:pt x="900324" y="42702"/>
                </a:lnTo>
                <a:lnTo>
                  <a:pt x="938246" y="42702"/>
                </a:lnTo>
                <a:lnTo>
                  <a:pt x="9482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422683" y="4426073"/>
            <a:ext cx="1626235" cy="1609090"/>
            <a:chOff x="4422683" y="4426073"/>
            <a:chExt cx="1626235" cy="1609090"/>
          </a:xfrm>
        </p:grpSpPr>
        <p:sp>
          <p:nvSpPr>
            <p:cNvPr id="11" name="object 11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616378" y="415091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7534" y="4845746"/>
              <a:ext cx="76200" cy="870585"/>
            </a:xfrm>
            <a:custGeom>
              <a:avLst/>
              <a:gdLst/>
              <a:ahLst/>
              <a:cxnLst/>
              <a:rect l="l" t="t" r="r" b="b"/>
              <a:pathLst>
                <a:path w="76200" h="870585">
                  <a:moveTo>
                    <a:pt x="47625" y="63500"/>
                  </a:moveTo>
                  <a:lnTo>
                    <a:pt x="28575" y="63500"/>
                  </a:lnTo>
                  <a:lnTo>
                    <a:pt x="28576" y="870172"/>
                  </a:lnTo>
                  <a:lnTo>
                    <a:pt x="47626" y="870172"/>
                  </a:lnTo>
                  <a:lnTo>
                    <a:pt x="47625" y="63500"/>
                  </a:lnTo>
                  <a:close/>
                </a:path>
                <a:path w="76200" h="87058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87058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05399" y="5821679"/>
              <a:ext cx="240791" cy="213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5399" y="4526280"/>
              <a:ext cx="240791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3068" y="2105659"/>
            <a:ext cx="4624070" cy="14947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spc="-15" dirty="0">
                <a:latin typeface="Calibri"/>
                <a:cs typeface="Calibri"/>
              </a:rPr>
              <a:t>Features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spc="-15" dirty="0">
                <a:latin typeface="Calibri"/>
                <a:cs typeface="Calibri"/>
              </a:rPr>
              <a:t>extract </a:t>
            </a:r>
            <a:r>
              <a:rPr sz="2400" spc="-5" dirty="0">
                <a:latin typeface="Calibri"/>
                <a:cs typeface="Calibri"/>
              </a:rPr>
              <a:t>useful 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10" dirty="0">
                <a:latin typeface="Calibri"/>
                <a:cs typeface="Calibri"/>
              </a:rPr>
              <a:t>(maybe </a:t>
            </a:r>
            <a:r>
              <a:rPr sz="2400" spc="-5" dirty="0">
                <a:latin typeface="Calibri"/>
                <a:cs typeface="Calibri"/>
              </a:rPr>
              <a:t>object identities,  properties, scene </a:t>
            </a:r>
            <a:r>
              <a:rPr sz="2400" dirty="0">
                <a:latin typeface="Calibri"/>
                <a:cs typeface="Calibri"/>
              </a:rPr>
              <a:t>type, </a:t>
            </a:r>
            <a:r>
              <a:rPr sz="2400" spc="-15" dirty="0">
                <a:latin typeface="Calibri"/>
                <a:cs typeface="Calibri"/>
              </a:rPr>
              <a:t>etc)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15" dirty="0">
                <a:latin typeface="Calibri"/>
                <a:cs typeface="Calibri"/>
              </a:rPr>
              <a:t>we 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downstream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11056" y="4056888"/>
            <a:ext cx="2849879" cy="1892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06934" y="5722981"/>
            <a:ext cx="130048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12258" y="5924149"/>
            <a:ext cx="2080260" cy="87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R="22225" algn="r">
              <a:lnSpc>
                <a:spcPct val="100000"/>
              </a:lnSpc>
              <a:spcBef>
                <a:spcPts val="1385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sz="2000" spc="-5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000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(Regular, </a:t>
            </a:r>
            <a:r>
              <a:rPr spc="-10" dirty="0"/>
              <a:t>non-variational)</a:t>
            </a:r>
            <a:r>
              <a:rPr spc="3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935" y="1288796"/>
            <a:ext cx="81794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Problem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How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learn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this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feature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transform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from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raw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data?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79025" y="5711156"/>
            <a:ext cx="2713355" cy="424815"/>
            <a:chOff x="3879025" y="5711156"/>
            <a:chExt cx="2713355" cy="424815"/>
          </a:xfrm>
        </p:grpSpPr>
        <p:sp>
          <p:nvSpPr>
            <p:cNvPr id="5" name="object 5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2703695" y="415092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75426" y="4416044"/>
            <a:ext cx="36144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160"/>
              </a:spcBef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3528" y="2675635"/>
            <a:ext cx="515747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Originally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Linear + </a:t>
            </a:r>
            <a:r>
              <a:rPr sz="2400" spc="-5" dirty="0">
                <a:latin typeface="Calibri"/>
                <a:cs typeface="Calibri"/>
              </a:rPr>
              <a:t>nonlinearity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(sigmoid)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10" dirty="0">
                <a:latin typeface="Calibri"/>
                <a:cs typeface="Calibri"/>
              </a:rPr>
              <a:t>Later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Deep,</a:t>
            </a:r>
            <a:r>
              <a:rPr sz="2400" spc="-10" dirty="0">
                <a:latin typeface="Calibri"/>
                <a:cs typeface="Calibri"/>
              </a:rPr>
              <a:t> fully-connected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Later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5" dirty="0">
                <a:latin typeface="Calibri"/>
                <a:cs typeface="Calibri"/>
              </a:rPr>
              <a:t>ReLU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26403" y="3945463"/>
            <a:ext cx="948690" cy="1136650"/>
          </a:xfrm>
          <a:custGeom>
            <a:avLst/>
            <a:gdLst/>
            <a:ahLst/>
            <a:cxnLst/>
            <a:rect l="l" t="t" r="r" b="b"/>
            <a:pathLst>
              <a:path w="948690" h="1136650">
                <a:moveTo>
                  <a:pt x="892197" y="52463"/>
                </a:moveTo>
                <a:lnTo>
                  <a:pt x="0" y="1124010"/>
                </a:lnTo>
                <a:lnTo>
                  <a:pt x="14640" y="1136200"/>
                </a:lnTo>
                <a:lnTo>
                  <a:pt x="906837" y="64653"/>
                </a:lnTo>
                <a:lnTo>
                  <a:pt x="892197" y="52463"/>
                </a:lnTo>
                <a:close/>
              </a:path>
              <a:path w="948690" h="1136650">
                <a:moveTo>
                  <a:pt x="938246" y="42702"/>
                </a:moveTo>
                <a:lnTo>
                  <a:pt x="900324" y="42702"/>
                </a:lnTo>
                <a:lnTo>
                  <a:pt x="914965" y="54891"/>
                </a:lnTo>
                <a:lnTo>
                  <a:pt x="906837" y="64653"/>
                </a:lnTo>
                <a:lnTo>
                  <a:pt x="928796" y="82937"/>
                </a:lnTo>
                <a:lnTo>
                  <a:pt x="938246" y="42702"/>
                </a:lnTo>
                <a:close/>
              </a:path>
              <a:path w="948690" h="1136650">
                <a:moveTo>
                  <a:pt x="900324" y="42702"/>
                </a:moveTo>
                <a:lnTo>
                  <a:pt x="892197" y="52463"/>
                </a:lnTo>
                <a:lnTo>
                  <a:pt x="906837" y="64653"/>
                </a:lnTo>
                <a:lnTo>
                  <a:pt x="914965" y="54891"/>
                </a:lnTo>
                <a:lnTo>
                  <a:pt x="900324" y="42702"/>
                </a:lnTo>
                <a:close/>
              </a:path>
              <a:path w="948690" h="1136650">
                <a:moveTo>
                  <a:pt x="948275" y="0"/>
                </a:moveTo>
                <a:lnTo>
                  <a:pt x="870238" y="34179"/>
                </a:lnTo>
                <a:lnTo>
                  <a:pt x="892197" y="52463"/>
                </a:lnTo>
                <a:lnTo>
                  <a:pt x="900324" y="42702"/>
                </a:lnTo>
                <a:lnTo>
                  <a:pt x="938246" y="42702"/>
                </a:lnTo>
                <a:lnTo>
                  <a:pt x="9482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422683" y="4426073"/>
            <a:ext cx="1626235" cy="1609090"/>
            <a:chOff x="4422683" y="4426073"/>
            <a:chExt cx="1626235" cy="1609090"/>
          </a:xfrm>
        </p:grpSpPr>
        <p:sp>
          <p:nvSpPr>
            <p:cNvPr id="11" name="object 11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616378" y="415091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7534" y="4845746"/>
              <a:ext cx="76200" cy="870585"/>
            </a:xfrm>
            <a:custGeom>
              <a:avLst/>
              <a:gdLst/>
              <a:ahLst/>
              <a:cxnLst/>
              <a:rect l="l" t="t" r="r" b="b"/>
              <a:pathLst>
                <a:path w="76200" h="870585">
                  <a:moveTo>
                    <a:pt x="47625" y="63500"/>
                  </a:moveTo>
                  <a:lnTo>
                    <a:pt x="28575" y="63500"/>
                  </a:lnTo>
                  <a:lnTo>
                    <a:pt x="28576" y="870172"/>
                  </a:lnTo>
                  <a:lnTo>
                    <a:pt x="47626" y="870172"/>
                  </a:lnTo>
                  <a:lnTo>
                    <a:pt x="47625" y="63500"/>
                  </a:lnTo>
                  <a:close/>
                </a:path>
                <a:path w="76200" h="87058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87058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05399" y="5821679"/>
              <a:ext cx="240791" cy="213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5399" y="4526280"/>
              <a:ext cx="240791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3068" y="2105659"/>
            <a:ext cx="4624070" cy="186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spc="-15" dirty="0">
                <a:latin typeface="Calibri"/>
                <a:cs typeface="Calibri"/>
              </a:rPr>
              <a:t>Features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spc="-15" dirty="0">
                <a:latin typeface="Calibri"/>
                <a:cs typeface="Calibri"/>
              </a:rPr>
              <a:t>extract </a:t>
            </a:r>
            <a:r>
              <a:rPr sz="2400" spc="-5" dirty="0">
                <a:latin typeface="Calibri"/>
                <a:cs typeface="Calibri"/>
              </a:rPr>
              <a:t>useful 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10" dirty="0">
                <a:latin typeface="Calibri"/>
                <a:cs typeface="Calibri"/>
              </a:rPr>
              <a:t>(maybe </a:t>
            </a:r>
            <a:r>
              <a:rPr sz="2400" spc="-5" dirty="0">
                <a:latin typeface="Calibri"/>
                <a:cs typeface="Calibri"/>
              </a:rPr>
              <a:t>object identities,  properties, scene </a:t>
            </a:r>
            <a:r>
              <a:rPr sz="2400" dirty="0">
                <a:latin typeface="Calibri"/>
                <a:cs typeface="Calibri"/>
              </a:rPr>
              <a:t>type, </a:t>
            </a:r>
            <a:r>
              <a:rPr sz="2400" spc="-15" dirty="0">
                <a:latin typeface="Calibri"/>
                <a:cs typeface="Calibri"/>
              </a:rPr>
              <a:t>etc)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15" dirty="0">
                <a:latin typeface="Calibri"/>
                <a:cs typeface="Calibri"/>
              </a:rPr>
              <a:t>we 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downstream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can’t observe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11056" y="4056888"/>
            <a:ext cx="2849879" cy="1892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06934" y="5722981"/>
            <a:ext cx="130048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12258" y="5924149"/>
            <a:ext cx="2080260" cy="87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R="22225" algn="r">
              <a:lnSpc>
                <a:spcPct val="100000"/>
              </a:lnSpc>
              <a:spcBef>
                <a:spcPts val="1385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sz="2000" spc="-5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000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(Regular, </a:t>
            </a:r>
            <a:r>
              <a:rPr spc="-10" dirty="0"/>
              <a:t>non-variational)</a:t>
            </a:r>
            <a:r>
              <a:rPr spc="3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935" y="1224788"/>
            <a:ext cx="9258935" cy="16700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941069">
              <a:lnSpc>
                <a:spcPct val="109200"/>
              </a:lnSpc>
              <a:spcBef>
                <a:spcPts val="340"/>
              </a:spcBef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Problem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How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learn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this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feature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transform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from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raw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data?  </a:t>
            </a:r>
            <a:r>
              <a:rPr sz="2400" b="1" dirty="0">
                <a:latin typeface="Calibri"/>
                <a:cs typeface="Calibri"/>
              </a:rPr>
              <a:t>Idea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Use the </a:t>
            </a:r>
            <a:r>
              <a:rPr sz="2400" spc="-15" dirty="0">
                <a:latin typeface="Calibri"/>
                <a:cs typeface="Calibri"/>
              </a:rPr>
              <a:t>features to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reconstruct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input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decoder  </a:t>
            </a:r>
            <a:r>
              <a:rPr sz="2400" spc="-15" dirty="0">
                <a:latin typeface="Calibri"/>
                <a:cs typeface="Calibri"/>
              </a:rPr>
              <a:t>“Autoencoding”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5" dirty="0">
                <a:latin typeface="Calibri"/>
                <a:cs typeface="Calibri"/>
              </a:rPr>
              <a:t>encoding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itself</a:t>
            </a:r>
            <a:endParaRPr sz="2400">
              <a:latin typeface="Calibri"/>
              <a:cs typeface="Calibri"/>
            </a:endParaRPr>
          </a:p>
          <a:p>
            <a:pPr marL="7155180">
              <a:lnSpc>
                <a:spcPct val="100000"/>
              </a:lnSpc>
              <a:spcBef>
                <a:spcPts val="755"/>
              </a:spcBef>
            </a:pPr>
            <a:r>
              <a:rPr sz="2100" b="1" spc="10" dirty="0">
                <a:latin typeface="Calibri"/>
                <a:cs typeface="Calibri"/>
              </a:rPr>
              <a:t>Originally</a:t>
            </a:r>
            <a:r>
              <a:rPr sz="2100" spc="10" dirty="0">
                <a:latin typeface="Calibri"/>
                <a:cs typeface="Calibri"/>
              </a:rPr>
              <a:t>: Linear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+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79024" y="3130688"/>
            <a:ext cx="2713355" cy="3005455"/>
            <a:chOff x="3879024" y="3130688"/>
            <a:chExt cx="2713355" cy="3005455"/>
          </a:xfrm>
        </p:grpSpPr>
        <p:sp>
          <p:nvSpPr>
            <p:cNvPr id="5" name="object 5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2703695" y="415092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616378" y="415091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97526" y="3558501"/>
              <a:ext cx="76835" cy="2157730"/>
            </a:xfrm>
            <a:custGeom>
              <a:avLst/>
              <a:gdLst/>
              <a:ahLst/>
              <a:cxnLst/>
              <a:rect l="l" t="t" r="r" b="b"/>
              <a:pathLst>
                <a:path w="76835" h="2157729">
                  <a:moveTo>
                    <a:pt x="76200" y="1363446"/>
                  </a:moveTo>
                  <a:lnTo>
                    <a:pt x="69850" y="1350746"/>
                  </a:lnTo>
                  <a:lnTo>
                    <a:pt x="38100" y="1287246"/>
                  </a:lnTo>
                  <a:lnTo>
                    <a:pt x="0" y="1363446"/>
                  </a:lnTo>
                  <a:lnTo>
                    <a:pt x="28575" y="1363446"/>
                  </a:lnTo>
                  <a:lnTo>
                    <a:pt x="28575" y="2157425"/>
                  </a:lnTo>
                  <a:lnTo>
                    <a:pt x="47625" y="2157425"/>
                  </a:lnTo>
                  <a:lnTo>
                    <a:pt x="47625" y="1363446"/>
                  </a:lnTo>
                  <a:lnTo>
                    <a:pt x="76200" y="1363446"/>
                  </a:lnTo>
                  <a:close/>
                </a:path>
                <a:path w="76835" h="2157729">
                  <a:moveTo>
                    <a:pt x="76212" y="76187"/>
                  </a:moveTo>
                  <a:lnTo>
                    <a:pt x="69862" y="63487"/>
                  </a:lnTo>
                  <a:lnTo>
                    <a:pt x="38112" y="0"/>
                  </a:lnTo>
                  <a:lnTo>
                    <a:pt x="12" y="76200"/>
                  </a:lnTo>
                  <a:lnTo>
                    <a:pt x="28587" y="76200"/>
                  </a:lnTo>
                  <a:lnTo>
                    <a:pt x="28600" y="870165"/>
                  </a:lnTo>
                  <a:lnTo>
                    <a:pt x="47650" y="870165"/>
                  </a:lnTo>
                  <a:lnTo>
                    <a:pt x="47637" y="76200"/>
                  </a:lnTo>
                  <a:lnTo>
                    <a:pt x="76212" y="76187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2703695" y="415091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05400" y="5821679"/>
              <a:ext cx="240791" cy="213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05400" y="4526279"/>
              <a:ext cx="240791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23687" y="3172967"/>
              <a:ext cx="222503" cy="31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75426" y="3763771"/>
            <a:ext cx="3642995" cy="168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82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sz="2400" spc="-2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2588260">
              <a:lnSpc>
                <a:spcPct val="100000"/>
              </a:lnSpc>
              <a:spcBef>
                <a:spcPts val="216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5650" y="2937764"/>
            <a:ext cx="1805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080" indent="-511175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 </a:t>
            </a: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96932" y="2878328"/>
            <a:ext cx="3140075" cy="99186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2100" spc="5" dirty="0">
                <a:latin typeface="Calibri"/>
                <a:cs typeface="Calibri"/>
              </a:rPr>
              <a:t>nonlinearity </a:t>
            </a:r>
            <a:r>
              <a:rPr sz="2100" spc="10" dirty="0">
                <a:latin typeface="Calibri"/>
                <a:cs typeface="Calibri"/>
              </a:rPr>
              <a:t>(sigmoid)  </a:t>
            </a:r>
            <a:r>
              <a:rPr sz="2100" b="1" dirty="0">
                <a:latin typeface="Calibri"/>
                <a:cs typeface="Calibri"/>
              </a:rPr>
              <a:t>Later</a:t>
            </a:r>
            <a:r>
              <a:rPr sz="2100" dirty="0">
                <a:latin typeface="Calibri"/>
                <a:cs typeface="Calibri"/>
              </a:rPr>
              <a:t>: </a:t>
            </a:r>
            <a:r>
              <a:rPr sz="2100" spc="10" dirty="0">
                <a:latin typeface="Calibri"/>
                <a:cs typeface="Calibri"/>
              </a:rPr>
              <a:t>Deep, </a:t>
            </a:r>
            <a:r>
              <a:rPr sz="2100" dirty="0">
                <a:latin typeface="Calibri"/>
                <a:cs typeface="Calibri"/>
              </a:rPr>
              <a:t>fully-connected  </a:t>
            </a:r>
            <a:r>
              <a:rPr sz="2100" b="1" dirty="0">
                <a:latin typeface="Calibri"/>
                <a:cs typeface="Calibri"/>
              </a:rPr>
              <a:t>Later</a:t>
            </a:r>
            <a:r>
              <a:rPr sz="2100" dirty="0">
                <a:latin typeface="Calibri"/>
                <a:cs typeface="Calibri"/>
              </a:rPr>
              <a:t>: </a:t>
            </a:r>
            <a:r>
              <a:rPr sz="2100" spc="-10" dirty="0">
                <a:latin typeface="Calibri"/>
                <a:cs typeface="Calibri"/>
              </a:rPr>
              <a:t>ReLU </a:t>
            </a:r>
            <a:r>
              <a:rPr sz="2100" spc="10" dirty="0">
                <a:latin typeface="Calibri"/>
                <a:cs typeface="Calibri"/>
              </a:rPr>
              <a:t>CNN</a:t>
            </a:r>
            <a:r>
              <a:rPr sz="2100" spc="5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(upconv)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16411" y="3205980"/>
            <a:ext cx="742315" cy="665480"/>
          </a:xfrm>
          <a:custGeom>
            <a:avLst/>
            <a:gdLst/>
            <a:ahLst/>
            <a:cxnLst/>
            <a:rect l="l" t="t" r="r" b="b"/>
            <a:pathLst>
              <a:path w="742315" h="665479">
                <a:moveTo>
                  <a:pt x="678628" y="43721"/>
                </a:moveTo>
                <a:lnTo>
                  <a:pt x="0" y="651131"/>
                </a:lnTo>
                <a:lnTo>
                  <a:pt x="12705" y="665326"/>
                </a:lnTo>
                <a:lnTo>
                  <a:pt x="691333" y="57916"/>
                </a:lnTo>
                <a:lnTo>
                  <a:pt x="678628" y="43721"/>
                </a:lnTo>
                <a:close/>
              </a:path>
              <a:path w="742315" h="665479">
                <a:moveTo>
                  <a:pt x="727799" y="35251"/>
                </a:moveTo>
                <a:lnTo>
                  <a:pt x="688092" y="35251"/>
                </a:lnTo>
                <a:lnTo>
                  <a:pt x="700797" y="49446"/>
                </a:lnTo>
                <a:lnTo>
                  <a:pt x="691333" y="57916"/>
                </a:lnTo>
                <a:lnTo>
                  <a:pt x="710391" y="79208"/>
                </a:lnTo>
                <a:lnTo>
                  <a:pt x="727799" y="35251"/>
                </a:lnTo>
                <a:close/>
              </a:path>
              <a:path w="742315" h="665479">
                <a:moveTo>
                  <a:pt x="688092" y="35251"/>
                </a:moveTo>
                <a:lnTo>
                  <a:pt x="678628" y="43721"/>
                </a:lnTo>
                <a:lnTo>
                  <a:pt x="691333" y="57916"/>
                </a:lnTo>
                <a:lnTo>
                  <a:pt x="700797" y="49446"/>
                </a:lnTo>
                <a:lnTo>
                  <a:pt x="688092" y="35251"/>
                </a:lnTo>
                <a:close/>
              </a:path>
              <a:path w="742315" h="665479">
                <a:moveTo>
                  <a:pt x="741760" y="0"/>
                </a:moveTo>
                <a:lnTo>
                  <a:pt x="659571" y="22430"/>
                </a:lnTo>
                <a:lnTo>
                  <a:pt x="678628" y="43721"/>
                </a:lnTo>
                <a:lnTo>
                  <a:pt x="688092" y="35251"/>
                </a:lnTo>
                <a:lnTo>
                  <a:pt x="727799" y="35251"/>
                </a:lnTo>
                <a:lnTo>
                  <a:pt x="7417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11056" y="4056888"/>
            <a:ext cx="2849879" cy="189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06934" y="5722981"/>
            <a:ext cx="130048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2258" y="5924149"/>
            <a:ext cx="2080260" cy="87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R="22225" algn="r">
              <a:lnSpc>
                <a:spcPct val="100000"/>
              </a:lnSpc>
              <a:spcBef>
                <a:spcPts val="1385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sz="2000" spc="-5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000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(Regular, </a:t>
            </a:r>
            <a:r>
              <a:rPr spc="-10" dirty="0"/>
              <a:t>non-variational)</a:t>
            </a:r>
            <a:r>
              <a:rPr spc="30" dirty="0"/>
              <a:t> </a:t>
            </a:r>
            <a:r>
              <a:rPr spc="-20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9024" y="3130688"/>
            <a:ext cx="2713355" cy="3005455"/>
            <a:chOff x="3879024" y="3130688"/>
            <a:chExt cx="2713355" cy="3005455"/>
          </a:xfrm>
        </p:grpSpPr>
        <p:sp>
          <p:nvSpPr>
            <p:cNvPr id="4" name="object 4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2703695" y="415092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616378" y="415091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7526" y="3558501"/>
              <a:ext cx="76835" cy="2157730"/>
            </a:xfrm>
            <a:custGeom>
              <a:avLst/>
              <a:gdLst/>
              <a:ahLst/>
              <a:cxnLst/>
              <a:rect l="l" t="t" r="r" b="b"/>
              <a:pathLst>
                <a:path w="76835" h="2157729">
                  <a:moveTo>
                    <a:pt x="76200" y="1363446"/>
                  </a:moveTo>
                  <a:lnTo>
                    <a:pt x="69850" y="1350746"/>
                  </a:lnTo>
                  <a:lnTo>
                    <a:pt x="38100" y="1287246"/>
                  </a:lnTo>
                  <a:lnTo>
                    <a:pt x="0" y="1363446"/>
                  </a:lnTo>
                  <a:lnTo>
                    <a:pt x="28575" y="1363446"/>
                  </a:lnTo>
                  <a:lnTo>
                    <a:pt x="28575" y="2157425"/>
                  </a:lnTo>
                  <a:lnTo>
                    <a:pt x="47625" y="2157425"/>
                  </a:lnTo>
                  <a:lnTo>
                    <a:pt x="47625" y="1363446"/>
                  </a:lnTo>
                  <a:lnTo>
                    <a:pt x="76200" y="1363446"/>
                  </a:lnTo>
                  <a:close/>
                </a:path>
                <a:path w="76835" h="2157729">
                  <a:moveTo>
                    <a:pt x="76212" y="76187"/>
                  </a:moveTo>
                  <a:lnTo>
                    <a:pt x="69862" y="63487"/>
                  </a:lnTo>
                  <a:lnTo>
                    <a:pt x="38112" y="0"/>
                  </a:lnTo>
                  <a:lnTo>
                    <a:pt x="12" y="76200"/>
                  </a:lnTo>
                  <a:lnTo>
                    <a:pt x="28587" y="76200"/>
                  </a:lnTo>
                  <a:lnTo>
                    <a:pt x="28600" y="870165"/>
                  </a:lnTo>
                  <a:lnTo>
                    <a:pt x="47650" y="870165"/>
                  </a:lnTo>
                  <a:lnTo>
                    <a:pt x="47637" y="76200"/>
                  </a:lnTo>
                  <a:lnTo>
                    <a:pt x="76212" y="76187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2703695" y="415091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5400" y="5821679"/>
              <a:ext cx="240791" cy="213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05400" y="4526279"/>
              <a:ext cx="240791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23687" y="3172967"/>
              <a:ext cx="222503" cy="31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75426" y="3763771"/>
            <a:ext cx="3642995" cy="168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82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sz="2400" spc="-2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2588260">
              <a:lnSpc>
                <a:spcPct val="100000"/>
              </a:lnSpc>
              <a:spcBef>
                <a:spcPts val="216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3935" y="1088934"/>
            <a:ext cx="6996430" cy="104648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400" b="1" spc="-5" dirty="0">
                <a:latin typeface="Calibri"/>
                <a:cs typeface="Calibri"/>
              </a:rPr>
              <a:t>Loss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L2 </a:t>
            </a:r>
            <a:r>
              <a:rPr sz="2400" spc="-10" dirty="0">
                <a:latin typeface="Calibri"/>
                <a:cs typeface="Calibri"/>
              </a:rPr>
              <a:t>distance </a:t>
            </a:r>
            <a:r>
              <a:rPr sz="2400" spc="-5" dirty="0">
                <a:latin typeface="Calibri"/>
                <a:cs typeface="Calibri"/>
              </a:rPr>
              <a:t>between input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reconstructed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3600450">
              <a:lnSpc>
                <a:spcPct val="100000"/>
              </a:lnSpc>
              <a:spcBef>
                <a:spcPts val="965"/>
              </a:spcBef>
            </a:pPr>
            <a:r>
              <a:rPr sz="2800" spc="-5" dirty="0">
                <a:latin typeface="Calibri"/>
                <a:cs typeface="Calibri"/>
              </a:rPr>
              <a:t>Loss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5650" y="2937764"/>
            <a:ext cx="1805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080" indent="-511175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 </a:t>
            </a: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29945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22045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200" y="0"/>
                </a:moveTo>
                <a:lnTo>
                  <a:pt x="0" y="0"/>
                </a:lnTo>
                <a:lnTo>
                  <a:pt x="0" y="461614"/>
                </a:lnTo>
                <a:lnTo>
                  <a:pt x="38200" y="461614"/>
                </a:lnTo>
                <a:lnTo>
                  <a:pt x="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4253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66352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16682" y="2112771"/>
            <a:ext cx="1186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84" dirty="0">
                <a:latin typeface="Cambria Math"/>
                <a:cs typeface="Cambria Math"/>
              </a:rPr>
              <a:t>𝑥' </a:t>
            </a:r>
            <a:r>
              <a:rPr sz="4000" dirty="0">
                <a:latin typeface="Cambria Math"/>
                <a:cs typeface="Cambria Math"/>
              </a:rPr>
              <a:t>−</a:t>
            </a:r>
            <a:r>
              <a:rPr sz="4000" spc="-254" dirty="0">
                <a:latin typeface="Cambria Math"/>
                <a:cs typeface="Cambria Math"/>
              </a:rPr>
              <a:t> </a:t>
            </a:r>
            <a:r>
              <a:rPr sz="4000" dirty="0">
                <a:latin typeface="Cambria Math"/>
                <a:cs typeface="Cambria Math"/>
              </a:rPr>
              <a:t>𝑥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60990" y="2057400"/>
            <a:ext cx="238760" cy="77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950"/>
              </a:lnSpc>
              <a:spcBef>
                <a:spcPts val="100"/>
              </a:spcBef>
            </a:pPr>
            <a:r>
              <a:rPr sz="2900" spc="844" dirty="0">
                <a:latin typeface="Cambria Math"/>
                <a:cs typeface="Cambria Math"/>
              </a:rPr>
              <a:t>!</a:t>
            </a:r>
            <a:endParaRPr sz="2900">
              <a:latin typeface="Cambria Math"/>
              <a:cs typeface="Cambria Math"/>
            </a:endParaRPr>
          </a:p>
          <a:p>
            <a:pPr marL="12700">
              <a:lnSpc>
                <a:spcPts val="2950"/>
              </a:lnSpc>
            </a:pPr>
            <a:r>
              <a:rPr sz="2900" spc="844" dirty="0">
                <a:latin typeface="Cambria Math"/>
                <a:cs typeface="Cambria Math"/>
              </a:rPr>
              <a:t>!</a:t>
            </a:r>
            <a:endParaRPr sz="290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97535" y="2208885"/>
            <a:ext cx="2204085" cy="3727450"/>
            <a:chOff x="5197535" y="2208885"/>
            <a:chExt cx="2204085" cy="3727450"/>
          </a:xfrm>
        </p:grpSpPr>
        <p:sp>
          <p:nvSpPr>
            <p:cNvPr id="24" name="object 24"/>
            <p:cNvSpPr/>
            <p:nvPr/>
          </p:nvSpPr>
          <p:spPr>
            <a:xfrm>
              <a:off x="6280086" y="2208885"/>
              <a:ext cx="1121410" cy="3727450"/>
            </a:xfrm>
            <a:custGeom>
              <a:avLst/>
              <a:gdLst/>
              <a:ahLst/>
              <a:cxnLst/>
              <a:rect l="l" t="t" r="r" b="b"/>
              <a:pathLst>
                <a:path w="1121409" h="3727450">
                  <a:moveTo>
                    <a:pt x="1095866" y="3701879"/>
                  </a:moveTo>
                  <a:lnTo>
                    <a:pt x="307397" y="3701879"/>
                  </a:lnTo>
                  <a:lnTo>
                    <a:pt x="307397" y="3727279"/>
                  </a:lnTo>
                  <a:lnTo>
                    <a:pt x="1121266" y="3727279"/>
                  </a:lnTo>
                  <a:lnTo>
                    <a:pt x="1121266" y="3714579"/>
                  </a:lnTo>
                  <a:lnTo>
                    <a:pt x="1095866" y="3714579"/>
                  </a:lnTo>
                  <a:lnTo>
                    <a:pt x="1095866" y="3701879"/>
                  </a:lnTo>
                  <a:close/>
                </a:path>
                <a:path w="1121409" h="3727450">
                  <a:moveTo>
                    <a:pt x="1095866" y="38100"/>
                  </a:moveTo>
                  <a:lnTo>
                    <a:pt x="1095866" y="3714579"/>
                  </a:lnTo>
                  <a:lnTo>
                    <a:pt x="1108566" y="3701879"/>
                  </a:lnTo>
                  <a:lnTo>
                    <a:pt x="1121266" y="3701879"/>
                  </a:lnTo>
                  <a:lnTo>
                    <a:pt x="1121266" y="50800"/>
                  </a:lnTo>
                  <a:lnTo>
                    <a:pt x="1108566" y="50800"/>
                  </a:lnTo>
                  <a:lnTo>
                    <a:pt x="1095866" y="38100"/>
                  </a:lnTo>
                  <a:close/>
                </a:path>
                <a:path w="1121409" h="3727450">
                  <a:moveTo>
                    <a:pt x="1121266" y="3701879"/>
                  </a:moveTo>
                  <a:lnTo>
                    <a:pt x="1108566" y="3701879"/>
                  </a:lnTo>
                  <a:lnTo>
                    <a:pt x="1095866" y="3714579"/>
                  </a:lnTo>
                  <a:lnTo>
                    <a:pt x="1121266" y="3714579"/>
                  </a:lnTo>
                  <a:lnTo>
                    <a:pt x="1121266" y="3701879"/>
                  </a:lnTo>
                  <a:close/>
                </a:path>
                <a:path w="1121409" h="372745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1" y="50800"/>
                  </a:lnTo>
                  <a:lnTo>
                    <a:pt x="63501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1121409" h="3727450">
                  <a:moveTo>
                    <a:pt x="76200" y="25400"/>
                  </a:moveTo>
                  <a:lnTo>
                    <a:pt x="63501" y="25400"/>
                  </a:lnTo>
                  <a:lnTo>
                    <a:pt x="63501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1121409" h="3727450">
                  <a:moveTo>
                    <a:pt x="1121266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1095866" y="50800"/>
                  </a:lnTo>
                  <a:lnTo>
                    <a:pt x="1095866" y="38100"/>
                  </a:lnTo>
                  <a:lnTo>
                    <a:pt x="1121266" y="38100"/>
                  </a:lnTo>
                  <a:lnTo>
                    <a:pt x="1121266" y="25400"/>
                  </a:lnTo>
                  <a:close/>
                </a:path>
                <a:path w="1121409" h="3727450">
                  <a:moveTo>
                    <a:pt x="1121266" y="38100"/>
                  </a:moveTo>
                  <a:lnTo>
                    <a:pt x="1095866" y="38100"/>
                  </a:lnTo>
                  <a:lnTo>
                    <a:pt x="1108566" y="50800"/>
                  </a:lnTo>
                  <a:lnTo>
                    <a:pt x="1121266" y="50800"/>
                  </a:lnTo>
                  <a:lnTo>
                    <a:pt x="112126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97535" y="2774373"/>
              <a:ext cx="76200" cy="361315"/>
            </a:xfrm>
            <a:custGeom>
              <a:avLst/>
              <a:gdLst/>
              <a:ahLst/>
              <a:cxnLst/>
              <a:rect l="l" t="t" r="r" b="b"/>
              <a:pathLst>
                <a:path w="76200" h="361314">
                  <a:moveTo>
                    <a:pt x="28574" y="76200"/>
                  </a:moveTo>
                  <a:lnTo>
                    <a:pt x="28573" y="361077"/>
                  </a:lnTo>
                  <a:lnTo>
                    <a:pt x="47623" y="361077"/>
                  </a:lnTo>
                  <a:lnTo>
                    <a:pt x="47624" y="76200"/>
                  </a:lnTo>
                  <a:lnTo>
                    <a:pt x="28574" y="76200"/>
                  </a:lnTo>
                  <a:close/>
                </a:path>
                <a:path w="76200" h="361314">
                  <a:moveTo>
                    <a:pt x="69849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361314">
                  <a:moveTo>
                    <a:pt x="47625" y="63500"/>
                  </a:moveTo>
                  <a:lnTo>
                    <a:pt x="28575" y="63500"/>
                  </a:lnTo>
                  <a:lnTo>
                    <a:pt x="28574" y="76200"/>
                  </a:lnTo>
                  <a:lnTo>
                    <a:pt x="47624" y="76200"/>
                  </a:lnTo>
                  <a:lnTo>
                    <a:pt x="47625" y="63500"/>
                  </a:lnTo>
                  <a:close/>
                </a:path>
                <a:path w="76200" h="361314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9211056" y="4056888"/>
            <a:ext cx="2849879" cy="189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75305" y="1843532"/>
            <a:ext cx="26308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Does not use </a:t>
            </a:r>
            <a:r>
              <a:rPr sz="2400" spc="-15" dirty="0">
                <a:latin typeface="Calibri"/>
                <a:cs typeface="Calibri"/>
              </a:rPr>
              <a:t>any  </a:t>
            </a:r>
            <a:r>
              <a:rPr sz="2400" spc="-5" dirty="0">
                <a:latin typeface="Calibri"/>
                <a:cs typeface="Calibri"/>
              </a:rPr>
              <a:t>labels! </a:t>
            </a:r>
            <a:r>
              <a:rPr sz="2400" spc="-10" dirty="0">
                <a:latin typeface="Calibri"/>
                <a:cs typeface="Calibri"/>
              </a:rPr>
              <a:t>Just </a:t>
            </a:r>
            <a:r>
              <a:rPr sz="2400" spc="-25" dirty="0">
                <a:latin typeface="Calibri"/>
                <a:cs typeface="Calibri"/>
              </a:rPr>
              <a:t>raw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6934" y="5722981"/>
            <a:ext cx="130048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12258" y="5924149"/>
            <a:ext cx="2080260" cy="87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R="22225" algn="r">
              <a:lnSpc>
                <a:spcPct val="100000"/>
              </a:lnSpc>
              <a:spcBef>
                <a:spcPts val="1385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sz="2000" spc="-5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000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(Regular, </a:t>
            </a:r>
            <a:r>
              <a:rPr spc="-10" dirty="0"/>
              <a:t>non-variational)</a:t>
            </a:r>
            <a:r>
              <a:rPr spc="30" dirty="0"/>
              <a:t> </a:t>
            </a:r>
            <a:r>
              <a:rPr spc="-20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9025" y="5711156"/>
            <a:ext cx="2713355" cy="424815"/>
            <a:chOff x="3879025" y="5711156"/>
            <a:chExt cx="2713355" cy="424815"/>
          </a:xfrm>
        </p:grpSpPr>
        <p:sp>
          <p:nvSpPr>
            <p:cNvPr id="4" name="object 4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2703695" y="415092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75426" y="4416044"/>
            <a:ext cx="36144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160"/>
              </a:spcBef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79024" y="3130688"/>
            <a:ext cx="2713355" cy="2904490"/>
            <a:chOff x="3879024" y="3130688"/>
            <a:chExt cx="2713355" cy="2904490"/>
          </a:xfrm>
        </p:grpSpPr>
        <p:sp>
          <p:nvSpPr>
            <p:cNvPr id="8" name="object 8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616378" y="415091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97526" y="3558501"/>
              <a:ext cx="76835" cy="2157730"/>
            </a:xfrm>
            <a:custGeom>
              <a:avLst/>
              <a:gdLst/>
              <a:ahLst/>
              <a:cxnLst/>
              <a:rect l="l" t="t" r="r" b="b"/>
              <a:pathLst>
                <a:path w="76835" h="2157729">
                  <a:moveTo>
                    <a:pt x="76200" y="1363446"/>
                  </a:moveTo>
                  <a:lnTo>
                    <a:pt x="69850" y="1350746"/>
                  </a:lnTo>
                  <a:lnTo>
                    <a:pt x="38100" y="1287246"/>
                  </a:lnTo>
                  <a:lnTo>
                    <a:pt x="0" y="1363446"/>
                  </a:lnTo>
                  <a:lnTo>
                    <a:pt x="28575" y="1363446"/>
                  </a:lnTo>
                  <a:lnTo>
                    <a:pt x="28575" y="2157425"/>
                  </a:lnTo>
                  <a:lnTo>
                    <a:pt x="47625" y="2157425"/>
                  </a:lnTo>
                  <a:lnTo>
                    <a:pt x="47625" y="1363446"/>
                  </a:lnTo>
                  <a:lnTo>
                    <a:pt x="76200" y="1363446"/>
                  </a:lnTo>
                  <a:close/>
                </a:path>
                <a:path w="76835" h="2157729">
                  <a:moveTo>
                    <a:pt x="76212" y="76187"/>
                  </a:moveTo>
                  <a:lnTo>
                    <a:pt x="69862" y="63487"/>
                  </a:lnTo>
                  <a:lnTo>
                    <a:pt x="38112" y="0"/>
                  </a:lnTo>
                  <a:lnTo>
                    <a:pt x="12" y="76200"/>
                  </a:lnTo>
                  <a:lnTo>
                    <a:pt x="28587" y="76200"/>
                  </a:lnTo>
                  <a:lnTo>
                    <a:pt x="28600" y="870165"/>
                  </a:lnTo>
                  <a:lnTo>
                    <a:pt x="47650" y="870165"/>
                  </a:lnTo>
                  <a:lnTo>
                    <a:pt x="47637" y="76200"/>
                  </a:lnTo>
                  <a:lnTo>
                    <a:pt x="76212" y="76187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2703695" y="415091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05400" y="5821679"/>
              <a:ext cx="240791" cy="213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05400" y="4526279"/>
              <a:ext cx="240791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3687" y="3172967"/>
              <a:ext cx="222503" cy="31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51397" y="3763771"/>
            <a:ext cx="1066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935" y="1088934"/>
            <a:ext cx="6996430" cy="104648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400" b="1" spc="-5" dirty="0">
                <a:latin typeface="Calibri"/>
                <a:cs typeface="Calibri"/>
              </a:rPr>
              <a:t>Loss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L2 </a:t>
            </a:r>
            <a:r>
              <a:rPr sz="2400" spc="-10" dirty="0">
                <a:latin typeface="Calibri"/>
                <a:cs typeface="Calibri"/>
              </a:rPr>
              <a:t>distance </a:t>
            </a:r>
            <a:r>
              <a:rPr sz="2400" spc="-5" dirty="0">
                <a:latin typeface="Calibri"/>
                <a:cs typeface="Calibri"/>
              </a:rPr>
              <a:t>between input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reconstructed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3600450">
              <a:lnSpc>
                <a:spcPct val="100000"/>
              </a:lnSpc>
              <a:spcBef>
                <a:spcPts val="965"/>
              </a:spcBef>
            </a:pPr>
            <a:r>
              <a:rPr sz="2800" spc="-5" dirty="0">
                <a:latin typeface="Calibri"/>
                <a:cs typeface="Calibri"/>
              </a:rPr>
              <a:t>Loss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5650" y="2937764"/>
            <a:ext cx="1805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080" indent="-511175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 </a:t>
            </a: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29945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22045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200" y="0"/>
                </a:moveTo>
                <a:lnTo>
                  <a:pt x="0" y="0"/>
                </a:lnTo>
                <a:lnTo>
                  <a:pt x="0" y="461614"/>
                </a:lnTo>
                <a:lnTo>
                  <a:pt x="38200" y="461614"/>
                </a:lnTo>
                <a:lnTo>
                  <a:pt x="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74253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66352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516682" y="2112771"/>
            <a:ext cx="1186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84" dirty="0">
                <a:latin typeface="Cambria Math"/>
                <a:cs typeface="Cambria Math"/>
              </a:rPr>
              <a:t>𝑥' </a:t>
            </a:r>
            <a:r>
              <a:rPr sz="4000" dirty="0">
                <a:latin typeface="Cambria Math"/>
                <a:cs typeface="Cambria Math"/>
              </a:rPr>
              <a:t>−</a:t>
            </a:r>
            <a:r>
              <a:rPr sz="4000" spc="-254" dirty="0">
                <a:latin typeface="Cambria Math"/>
                <a:cs typeface="Cambria Math"/>
              </a:rPr>
              <a:t> </a:t>
            </a:r>
            <a:r>
              <a:rPr sz="4000" dirty="0">
                <a:latin typeface="Cambria Math"/>
                <a:cs typeface="Cambria Math"/>
              </a:rPr>
              <a:t>𝑥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60990" y="2057400"/>
            <a:ext cx="238760" cy="77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950"/>
              </a:lnSpc>
              <a:spcBef>
                <a:spcPts val="100"/>
              </a:spcBef>
            </a:pPr>
            <a:r>
              <a:rPr sz="2900" spc="844" dirty="0">
                <a:latin typeface="Cambria Math"/>
                <a:cs typeface="Cambria Math"/>
              </a:rPr>
              <a:t>!</a:t>
            </a:r>
            <a:endParaRPr sz="2900">
              <a:latin typeface="Cambria Math"/>
              <a:cs typeface="Cambria Math"/>
            </a:endParaRPr>
          </a:p>
          <a:p>
            <a:pPr marL="12700">
              <a:lnSpc>
                <a:spcPts val="2950"/>
              </a:lnSpc>
            </a:pPr>
            <a:r>
              <a:rPr sz="2900" spc="844" dirty="0">
                <a:latin typeface="Cambria Math"/>
                <a:cs typeface="Cambria Math"/>
              </a:rPr>
              <a:t>!</a:t>
            </a:r>
            <a:endParaRPr sz="2900">
              <a:latin typeface="Cambria Math"/>
              <a:cs typeface="Cambria Math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97535" y="2208885"/>
            <a:ext cx="2204085" cy="3727450"/>
            <a:chOff x="5197535" y="2208885"/>
            <a:chExt cx="2204085" cy="3727450"/>
          </a:xfrm>
        </p:grpSpPr>
        <p:sp>
          <p:nvSpPr>
            <p:cNvPr id="26" name="object 26"/>
            <p:cNvSpPr/>
            <p:nvPr/>
          </p:nvSpPr>
          <p:spPr>
            <a:xfrm>
              <a:off x="6280086" y="2208885"/>
              <a:ext cx="1121410" cy="3727450"/>
            </a:xfrm>
            <a:custGeom>
              <a:avLst/>
              <a:gdLst/>
              <a:ahLst/>
              <a:cxnLst/>
              <a:rect l="l" t="t" r="r" b="b"/>
              <a:pathLst>
                <a:path w="1121409" h="3727450">
                  <a:moveTo>
                    <a:pt x="1095866" y="3701879"/>
                  </a:moveTo>
                  <a:lnTo>
                    <a:pt x="307397" y="3701879"/>
                  </a:lnTo>
                  <a:lnTo>
                    <a:pt x="307397" y="3727279"/>
                  </a:lnTo>
                  <a:lnTo>
                    <a:pt x="1121266" y="3727279"/>
                  </a:lnTo>
                  <a:lnTo>
                    <a:pt x="1121266" y="3714579"/>
                  </a:lnTo>
                  <a:lnTo>
                    <a:pt x="1095866" y="3714579"/>
                  </a:lnTo>
                  <a:lnTo>
                    <a:pt x="1095866" y="3701879"/>
                  </a:lnTo>
                  <a:close/>
                </a:path>
                <a:path w="1121409" h="3727450">
                  <a:moveTo>
                    <a:pt x="1095866" y="38100"/>
                  </a:moveTo>
                  <a:lnTo>
                    <a:pt x="1095866" y="3714579"/>
                  </a:lnTo>
                  <a:lnTo>
                    <a:pt x="1108566" y="3701879"/>
                  </a:lnTo>
                  <a:lnTo>
                    <a:pt x="1121266" y="3701879"/>
                  </a:lnTo>
                  <a:lnTo>
                    <a:pt x="1121266" y="50800"/>
                  </a:lnTo>
                  <a:lnTo>
                    <a:pt x="1108566" y="50800"/>
                  </a:lnTo>
                  <a:lnTo>
                    <a:pt x="1095866" y="38100"/>
                  </a:lnTo>
                  <a:close/>
                </a:path>
                <a:path w="1121409" h="3727450">
                  <a:moveTo>
                    <a:pt x="1121266" y="3701879"/>
                  </a:moveTo>
                  <a:lnTo>
                    <a:pt x="1108566" y="3701879"/>
                  </a:lnTo>
                  <a:lnTo>
                    <a:pt x="1095866" y="3714579"/>
                  </a:lnTo>
                  <a:lnTo>
                    <a:pt x="1121266" y="3714579"/>
                  </a:lnTo>
                  <a:lnTo>
                    <a:pt x="1121266" y="3701879"/>
                  </a:lnTo>
                  <a:close/>
                </a:path>
                <a:path w="1121409" h="372745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1" y="50800"/>
                  </a:lnTo>
                  <a:lnTo>
                    <a:pt x="63501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1121409" h="3727450">
                  <a:moveTo>
                    <a:pt x="76200" y="25400"/>
                  </a:moveTo>
                  <a:lnTo>
                    <a:pt x="63501" y="25400"/>
                  </a:lnTo>
                  <a:lnTo>
                    <a:pt x="63501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1121409" h="3727450">
                  <a:moveTo>
                    <a:pt x="1121266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1095866" y="50800"/>
                  </a:lnTo>
                  <a:lnTo>
                    <a:pt x="1095866" y="38100"/>
                  </a:lnTo>
                  <a:lnTo>
                    <a:pt x="1121266" y="38100"/>
                  </a:lnTo>
                  <a:lnTo>
                    <a:pt x="1121266" y="25400"/>
                  </a:lnTo>
                  <a:close/>
                </a:path>
                <a:path w="1121409" h="3727450">
                  <a:moveTo>
                    <a:pt x="1121266" y="38100"/>
                  </a:moveTo>
                  <a:lnTo>
                    <a:pt x="1095866" y="38100"/>
                  </a:lnTo>
                  <a:lnTo>
                    <a:pt x="1108566" y="50800"/>
                  </a:lnTo>
                  <a:lnTo>
                    <a:pt x="1121266" y="50800"/>
                  </a:lnTo>
                  <a:lnTo>
                    <a:pt x="112126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97535" y="2774373"/>
              <a:ext cx="76200" cy="361315"/>
            </a:xfrm>
            <a:custGeom>
              <a:avLst/>
              <a:gdLst/>
              <a:ahLst/>
              <a:cxnLst/>
              <a:rect l="l" t="t" r="r" b="b"/>
              <a:pathLst>
                <a:path w="76200" h="361314">
                  <a:moveTo>
                    <a:pt x="28574" y="76200"/>
                  </a:moveTo>
                  <a:lnTo>
                    <a:pt x="28573" y="361077"/>
                  </a:lnTo>
                  <a:lnTo>
                    <a:pt x="47623" y="361077"/>
                  </a:lnTo>
                  <a:lnTo>
                    <a:pt x="47624" y="76200"/>
                  </a:lnTo>
                  <a:lnTo>
                    <a:pt x="28574" y="76200"/>
                  </a:lnTo>
                  <a:close/>
                </a:path>
                <a:path w="76200" h="361314">
                  <a:moveTo>
                    <a:pt x="69849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361314">
                  <a:moveTo>
                    <a:pt x="47625" y="63500"/>
                  </a:moveTo>
                  <a:lnTo>
                    <a:pt x="28575" y="63500"/>
                  </a:lnTo>
                  <a:lnTo>
                    <a:pt x="28574" y="76200"/>
                  </a:lnTo>
                  <a:lnTo>
                    <a:pt x="47624" y="76200"/>
                  </a:lnTo>
                  <a:lnTo>
                    <a:pt x="47625" y="63500"/>
                  </a:lnTo>
                  <a:close/>
                </a:path>
                <a:path w="76200" h="361314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211056" y="3315768"/>
            <a:ext cx="2849880" cy="2633980"/>
            <a:chOff x="9211056" y="3315768"/>
            <a:chExt cx="2849880" cy="2633980"/>
          </a:xfrm>
        </p:grpSpPr>
        <p:sp>
          <p:nvSpPr>
            <p:cNvPr id="29" name="object 29"/>
            <p:cNvSpPr/>
            <p:nvPr/>
          </p:nvSpPr>
          <p:spPr>
            <a:xfrm>
              <a:off x="9211056" y="4056887"/>
              <a:ext cx="2849879" cy="1892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601263" y="3315768"/>
              <a:ext cx="76200" cy="742950"/>
            </a:xfrm>
            <a:custGeom>
              <a:avLst/>
              <a:gdLst/>
              <a:ahLst/>
              <a:cxnLst/>
              <a:rect l="l" t="t" r="r" b="b"/>
              <a:pathLst>
                <a:path w="76200" h="742950">
                  <a:moveTo>
                    <a:pt x="47625" y="63500"/>
                  </a:moveTo>
                  <a:lnTo>
                    <a:pt x="28575" y="63500"/>
                  </a:lnTo>
                  <a:lnTo>
                    <a:pt x="28573" y="742617"/>
                  </a:lnTo>
                  <a:lnTo>
                    <a:pt x="47623" y="742617"/>
                  </a:lnTo>
                  <a:lnTo>
                    <a:pt x="47625" y="63500"/>
                  </a:lnTo>
                  <a:close/>
                </a:path>
                <a:path w="76200" h="74295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742950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75305" y="1843532"/>
            <a:ext cx="26308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Does not use </a:t>
            </a:r>
            <a:r>
              <a:rPr sz="2400" spc="-15" dirty="0">
                <a:latin typeface="Calibri"/>
                <a:cs typeface="Calibri"/>
              </a:rPr>
              <a:t>any  </a:t>
            </a:r>
            <a:r>
              <a:rPr sz="2400" spc="-5" dirty="0">
                <a:latin typeface="Calibri"/>
                <a:cs typeface="Calibri"/>
              </a:rPr>
              <a:t>labels! </a:t>
            </a:r>
            <a:r>
              <a:rPr sz="2400" spc="-10" dirty="0">
                <a:latin typeface="Calibri"/>
                <a:cs typeface="Calibri"/>
              </a:rPr>
              <a:t>Just </a:t>
            </a:r>
            <a:r>
              <a:rPr sz="2400" spc="-25" dirty="0">
                <a:latin typeface="Calibri"/>
                <a:cs typeface="Calibri"/>
              </a:rPr>
              <a:t>raw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208007" y="673608"/>
            <a:ext cx="2788920" cy="2574290"/>
            <a:chOff x="9208007" y="673608"/>
            <a:chExt cx="2788920" cy="2574290"/>
          </a:xfrm>
        </p:grpSpPr>
        <p:sp>
          <p:nvSpPr>
            <p:cNvPr id="33" name="object 33"/>
            <p:cNvSpPr/>
            <p:nvPr/>
          </p:nvSpPr>
          <p:spPr>
            <a:xfrm>
              <a:off x="9208007" y="673608"/>
              <a:ext cx="2788920" cy="1853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591140" y="2531673"/>
              <a:ext cx="76200" cy="716280"/>
            </a:xfrm>
            <a:custGeom>
              <a:avLst/>
              <a:gdLst/>
              <a:ahLst/>
              <a:cxnLst/>
              <a:rect l="l" t="t" r="r" b="b"/>
              <a:pathLst>
                <a:path w="76200" h="716280">
                  <a:moveTo>
                    <a:pt x="47625" y="63500"/>
                  </a:moveTo>
                  <a:lnTo>
                    <a:pt x="28575" y="63500"/>
                  </a:lnTo>
                  <a:lnTo>
                    <a:pt x="28573" y="715728"/>
                  </a:lnTo>
                  <a:lnTo>
                    <a:pt x="47623" y="715728"/>
                  </a:lnTo>
                  <a:lnTo>
                    <a:pt x="47625" y="63500"/>
                  </a:lnTo>
                  <a:close/>
                </a:path>
                <a:path w="76200" h="71628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716280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387695" y="243332"/>
            <a:ext cx="2423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Reconstructed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06934" y="5722981"/>
            <a:ext cx="130048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12258" y="5924149"/>
            <a:ext cx="2080260" cy="87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R="22225" algn="r">
              <a:lnSpc>
                <a:spcPct val="100000"/>
              </a:lnSpc>
              <a:spcBef>
                <a:spcPts val="1385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sz="2000" spc="-5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8655139" y="2520188"/>
            <a:ext cx="1709420" cy="151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Decoder: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4 </a:t>
            </a:r>
            <a:r>
              <a:rPr sz="2400" spc="-25" dirty="0">
                <a:latin typeface="Calibri"/>
                <a:cs typeface="Calibri"/>
              </a:rPr>
              <a:t>tconv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/>
                <a:cs typeface="Calibri"/>
              </a:rPr>
              <a:t>Encoder: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4 </a:t>
            </a:r>
            <a:r>
              <a:rPr sz="2400" spc="-20" dirty="0">
                <a:latin typeface="Calibri"/>
                <a:cs typeface="Calibri"/>
              </a:rPr>
              <a:t>conv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000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(Regular, </a:t>
            </a:r>
            <a:r>
              <a:rPr spc="-10" dirty="0"/>
              <a:t>non-variational)</a:t>
            </a:r>
            <a:r>
              <a:rPr spc="30" dirty="0"/>
              <a:t> </a:t>
            </a:r>
            <a:r>
              <a:rPr spc="-20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9025" y="5711156"/>
            <a:ext cx="2713355" cy="424815"/>
            <a:chOff x="3879025" y="5711156"/>
            <a:chExt cx="2713355" cy="424815"/>
          </a:xfrm>
        </p:grpSpPr>
        <p:sp>
          <p:nvSpPr>
            <p:cNvPr id="4" name="object 4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2703695" y="415092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51398" y="5056123"/>
            <a:ext cx="103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5426" y="4416044"/>
            <a:ext cx="1089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79024" y="3130688"/>
            <a:ext cx="2713355" cy="2904490"/>
            <a:chOff x="3879024" y="3130688"/>
            <a:chExt cx="2713355" cy="2904490"/>
          </a:xfrm>
        </p:grpSpPr>
        <p:sp>
          <p:nvSpPr>
            <p:cNvPr id="9" name="object 9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616378" y="415091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7526" y="3558501"/>
              <a:ext cx="76835" cy="2157730"/>
            </a:xfrm>
            <a:custGeom>
              <a:avLst/>
              <a:gdLst/>
              <a:ahLst/>
              <a:cxnLst/>
              <a:rect l="l" t="t" r="r" b="b"/>
              <a:pathLst>
                <a:path w="76835" h="2157729">
                  <a:moveTo>
                    <a:pt x="76200" y="1363446"/>
                  </a:moveTo>
                  <a:lnTo>
                    <a:pt x="69850" y="1350746"/>
                  </a:lnTo>
                  <a:lnTo>
                    <a:pt x="38100" y="1287246"/>
                  </a:lnTo>
                  <a:lnTo>
                    <a:pt x="0" y="1363446"/>
                  </a:lnTo>
                  <a:lnTo>
                    <a:pt x="28575" y="1363446"/>
                  </a:lnTo>
                  <a:lnTo>
                    <a:pt x="28575" y="2157425"/>
                  </a:lnTo>
                  <a:lnTo>
                    <a:pt x="47625" y="2157425"/>
                  </a:lnTo>
                  <a:lnTo>
                    <a:pt x="47625" y="1363446"/>
                  </a:lnTo>
                  <a:lnTo>
                    <a:pt x="76200" y="1363446"/>
                  </a:lnTo>
                  <a:close/>
                </a:path>
                <a:path w="76835" h="2157729">
                  <a:moveTo>
                    <a:pt x="76212" y="76187"/>
                  </a:moveTo>
                  <a:lnTo>
                    <a:pt x="69862" y="63487"/>
                  </a:lnTo>
                  <a:lnTo>
                    <a:pt x="38112" y="0"/>
                  </a:lnTo>
                  <a:lnTo>
                    <a:pt x="12" y="76200"/>
                  </a:lnTo>
                  <a:lnTo>
                    <a:pt x="28587" y="76200"/>
                  </a:lnTo>
                  <a:lnTo>
                    <a:pt x="28600" y="870165"/>
                  </a:lnTo>
                  <a:lnTo>
                    <a:pt x="47650" y="870165"/>
                  </a:lnTo>
                  <a:lnTo>
                    <a:pt x="47637" y="76200"/>
                  </a:lnTo>
                  <a:lnTo>
                    <a:pt x="76212" y="76187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2703695" y="415091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05400" y="5821679"/>
              <a:ext cx="240791" cy="213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5400" y="4526279"/>
              <a:ext cx="240791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23687" y="3172967"/>
              <a:ext cx="222503" cy="31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751397" y="3763771"/>
            <a:ext cx="1066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3935" y="1088934"/>
            <a:ext cx="6996430" cy="104648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400" b="1" spc="-5" dirty="0">
                <a:latin typeface="Calibri"/>
                <a:cs typeface="Calibri"/>
              </a:rPr>
              <a:t>Loss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L2 </a:t>
            </a:r>
            <a:r>
              <a:rPr sz="2400" spc="-10" dirty="0">
                <a:latin typeface="Calibri"/>
                <a:cs typeface="Calibri"/>
              </a:rPr>
              <a:t>distance </a:t>
            </a:r>
            <a:r>
              <a:rPr sz="2400" spc="-5" dirty="0">
                <a:latin typeface="Calibri"/>
                <a:cs typeface="Calibri"/>
              </a:rPr>
              <a:t>between input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reconstructed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3600450">
              <a:lnSpc>
                <a:spcPct val="100000"/>
              </a:lnSpc>
              <a:spcBef>
                <a:spcPts val="965"/>
              </a:spcBef>
            </a:pPr>
            <a:r>
              <a:rPr sz="2800" spc="-5" dirty="0">
                <a:latin typeface="Calibri"/>
                <a:cs typeface="Calibri"/>
              </a:rPr>
              <a:t>Loss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5650" y="2937764"/>
            <a:ext cx="1805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080" indent="-511175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 </a:t>
            </a: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29945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22045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200" y="0"/>
                </a:moveTo>
                <a:lnTo>
                  <a:pt x="0" y="0"/>
                </a:lnTo>
                <a:lnTo>
                  <a:pt x="0" y="461614"/>
                </a:lnTo>
                <a:lnTo>
                  <a:pt x="38200" y="461614"/>
                </a:lnTo>
                <a:lnTo>
                  <a:pt x="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74253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66352" y="2258087"/>
            <a:ext cx="38735" cy="461645"/>
          </a:xfrm>
          <a:custGeom>
            <a:avLst/>
            <a:gdLst/>
            <a:ahLst/>
            <a:cxnLst/>
            <a:rect l="l" t="t" r="r" b="b"/>
            <a:pathLst>
              <a:path w="38735" h="461644">
                <a:moveTo>
                  <a:pt x="38199" y="0"/>
                </a:moveTo>
                <a:lnTo>
                  <a:pt x="0" y="0"/>
                </a:lnTo>
                <a:lnTo>
                  <a:pt x="0" y="461614"/>
                </a:lnTo>
                <a:lnTo>
                  <a:pt x="38199" y="461614"/>
                </a:lnTo>
                <a:lnTo>
                  <a:pt x="3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16682" y="2112771"/>
            <a:ext cx="1186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84" dirty="0">
                <a:latin typeface="Cambria Math"/>
                <a:cs typeface="Cambria Math"/>
              </a:rPr>
              <a:t>𝑥' </a:t>
            </a:r>
            <a:r>
              <a:rPr sz="4000" dirty="0">
                <a:latin typeface="Cambria Math"/>
                <a:cs typeface="Cambria Math"/>
              </a:rPr>
              <a:t>−</a:t>
            </a:r>
            <a:r>
              <a:rPr sz="4000" spc="-254" dirty="0">
                <a:latin typeface="Cambria Math"/>
                <a:cs typeface="Cambria Math"/>
              </a:rPr>
              <a:t> </a:t>
            </a:r>
            <a:r>
              <a:rPr sz="4000" dirty="0">
                <a:latin typeface="Cambria Math"/>
                <a:cs typeface="Cambria Math"/>
              </a:rPr>
              <a:t>𝑥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60990" y="2057400"/>
            <a:ext cx="238760" cy="77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950"/>
              </a:lnSpc>
              <a:spcBef>
                <a:spcPts val="100"/>
              </a:spcBef>
            </a:pPr>
            <a:r>
              <a:rPr sz="2900" spc="844" dirty="0">
                <a:latin typeface="Cambria Math"/>
                <a:cs typeface="Cambria Math"/>
              </a:rPr>
              <a:t>!</a:t>
            </a:r>
            <a:endParaRPr sz="2900">
              <a:latin typeface="Cambria Math"/>
              <a:cs typeface="Cambria Math"/>
            </a:endParaRPr>
          </a:p>
          <a:p>
            <a:pPr marL="12700">
              <a:lnSpc>
                <a:spcPts val="2950"/>
              </a:lnSpc>
            </a:pPr>
            <a:r>
              <a:rPr sz="2900" spc="844" dirty="0">
                <a:latin typeface="Cambria Math"/>
                <a:cs typeface="Cambria Math"/>
              </a:rPr>
              <a:t>!</a:t>
            </a:r>
            <a:endParaRPr sz="290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97535" y="2208885"/>
            <a:ext cx="2204085" cy="3727450"/>
            <a:chOff x="5197535" y="2208885"/>
            <a:chExt cx="2204085" cy="3727450"/>
          </a:xfrm>
        </p:grpSpPr>
        <p:sp>
          <p:nvSpPr>
            <p:cNvPr id="27" name="object 27"/>
            <p:cNvSpPr/>
            <p:nvPr/>
          </p:nvSpPr>
          <p:spPr>
            <a:xfrm>
              <a:off x="6280086" y="2208885"/>
              <a:ext cx="1121410" cy="3727450"/>
            </a:xfrm>
            <a:custGeom>
              <a:avLst/>
              <a:gdLst/>
              <a:ahLst/>
              <a:cxnLst/>
              <a:rect l="l" t="t" r="r" b="b"/>
              <a:pathLst>
                <a:path w="1121409" h="3727450">
                  <a:moveTo>
                    <a:pt x="1095866" y="3701879"/>
                  </a:moveTo>
                  <a:lnTo>
                    <a:pt x="307397" y="3701879"/>
                  </a:lnTo>
                  <a:lnTo>
                    <a:pt x="307397" y="3727279"/>
                  </a:lnTo>
                  <a:lnTo>
                    <a:pt x="1121266" y="3727279"/>
                  </a:lnTo>
                  <a:lnTo>
                    <a:pt x="1121266" y="3714579"/>
                  </a:lnTo>
                  <a:lnTo>
                    <a:pt x="1095866" y="3714579"/>
                  </a:lnTo>
                  <a:lnTo>
                    <a:pt x="1095866" y="3701879"/>
                  </a:lnTo>
                  <a:close/>
                </a:path>
                <a:path w="1121409" h="3727450">
                  <a:moveTo>
                    <a:pt x="1095866" y="38100"/>
                  </a:moveTo>
                  <a:lnTo>
                    <a:pt x="1095866" y="3714579"/>
                  </a:lnTo>
                  <a:lnTo>
                    <a:pt x="1108566" y="3701879"/>
                  </a:lnTo>
                  <a:lnTo>
                    <a:pt x="1121266" y="3701879"/>
                  </a:lnTo>
                  <a:lnTo>
                    <a:pt x="1121266" y="50800"/>
                  </a:lnTo>
                  <a:lnTo>
                    <a:pt x="1108566" y="50800"/>
                  </a:lnTo>
                  <a:lnTo>
                    <a:pt x="1095866" y="38100"/>
                  </a:lnTo>
                  <a:close/>
                </a:path>
                <a:path w="1121409" h="3727450">
                  <a:moveTo>
                    <a:pt x="1121266" y="3701879"/>
                  </a:moveTo>
                  <a:lnTo>
                    <a:pt x="1108566" y="3701879"/>
                  </a:lnTo>
                  <a:lnTo>
                    <a:pt x="1095866" y="3714579"/>
                  </a:lnTo>
                  <a:lnTo>
                    <a:pt x="1121266" y="3714579"/>
                  </a:lnTo>
                  <a:lnTo>
                    <a:pt x="1121266" y="3701879"/>
                  </a:lnTo>
                  <a:close/>
                </a:path>
                <a:path w="1121409" h="372745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1" y="50800"/>
                  </a:lnTo>
                  <a:lnTo>
                    <a:pt x="63501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1121409" h="3727450">
                  <a:moveTo>
                    <a:pt x="76200" y="25400"/>
                  </a:moveTo>
                  <a:lnTo>
                    <a:pt x="63501" y="25400"/>
                  </a:lnTo>
                  <a:lnTo>
                    <a:pt x="63501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1121409" h="3727450">
                  <a:moveTo>
                    <a:pt x="1121266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1095866" y="50800"/>
                  </a:lnTo>
                  <a:lnTo>
                    <a:pt x="1095866" y="38100"/>
                  </a:lnTo>
                  <a:lnTo>
                    <a:pt x="1121266" y="38100"/>
                  </a:lnTo>
                  <a:lnTo>
                    <a:pt x="1121266" y="25400"/>
                  </a:lnTo>
                  <a:close/>
                </a:path>
                <a:path w="1121409" h="3727450">
                  <a:moveTo>
                    <a:pt x="1121266" y="38100"/>
                  </a:moveTo>
                  <a:lnTo>
                    <a:pt x="1095866" y="38100"/>
                  </a:lnTo>
                  <a:lnTo>
                    <a:pt x="1108566" y="50800"/>
                  </a:lnTo>
                  <a:lnTo>
                    <a:pt x="1121266" y="50800"/>
                  </a:lnTo>
                  <a:lnTo>
                    <a:pt x="112126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97535" y="2774373"/>
              <a:ext cx="76200" cy="361315"/>
            </a:xfrm>
            <a:custGeom>
              <a:avLst/>
              <a:gdLst/>
              <a:ahLst/>
              <a:cxnLst/>
              <a:rect l="l" t="t" r="r" b="b"/>
              <a:pathLst>
                <a:path w="76200" h="361314">
                  <a:moveTo>
                    <a:pt x="28574" y="76200"/>
                  </a:moveTo>
                  <a:lnTo>
                    <a:pt x="28573" y="361077"/>
                  </a:lnTo>
                  <a:lnTo>
                    <a:pt x="47623" y="361077"/>
                  </a:lnTo>
                  <a:lnTo>
                    <a:pt x="47624" y="76200"/>
                  </a:lnTo>
                  <a:lnTo>
                    <a:pt x="28574" y="76200"/>
                  </a:lnTo>
                  <a:close/>
                </a:path>
                <a:path w="76200" h="361314">
                  <a:moveTo>
                    <a:pt x="69849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361314">
                  <a:moveTo>
                    <a:pt x="47625" y="63500"/>
                  </a:moveTo>
                  <a:lnTo>
                    <a:pt x="28575" y="63500"/>
                  </a:lnTo>
                  <a:lnTo>
                    <a:pt x="28574" y="76200"/>
                  </a:lnTo>
                  <a:lnTo>
                    <a:pt x="47624" y="76200"/>
                  </a:lnTo>
                  <a:lnTo>
                    <a:pt x="47625" y="63500"/>
                  </a:lnTo>
                  <a:close/>
                </a:path>
                <a:path w="76200" h="361314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9211056" y="3315768"/>
            <a:ext cx="2849880" cy="2633980"/>
            <a:chOff x="9211056" y="3315768"/>
            <a:chExt cx="2849880" cy="2633980"/>
          </a:xfrm>
        </p:grpSpPr>
        <p:sp>
          <p:nvSpPr>
            <p:cNvPr id="30" name="object 30"/>
            <p:cNvSpPr/>
            <p:nvPr/>
          </p:nvSpPr>
          <p:spPr>
            <a:xfrm>
              <a:off x="9211056" y="4056887"/>
              <a:ext cx="2849879" cy="1892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601263" y="3315768"/>
              <a:ext cx="76200" cy="742950"/>
            </a:xfrm>
            <a:custGeom>
              <a:avLst/>
              <a:gdLst/>
              <a:ahLst/>
              <a:cxnLst/>
              <a:rect l="l" t="t" r="r" b="b"/>
              <a:pathLst>
                <a:path w="76200" h="742950">
                  <a:moveTo>
                    <a:pt x="47625" y="63500"/>
                  </a:moveTo>
                  <a:lnTo>
                    <a:pt x="28575" y="63500"/>
                  </a:lnTo>
                  <a:lnTo>
                    <a:pt x="28573" y="742617"/>
                  </a:lnTo>
                  <a:lnTo>
                    <a:pt x="47623" y="742617"/>
                  </a:lnTo>
                  <a:lnTo>
                    <a:pt x="47625" y="63500"/>
                  </a:lnTo>
                  <a:close/>
                </a:path>
                <a:path w="76200" h="74295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742950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75305" y="1843532"/>
            <a:ext cx="26308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Does not use </a:t>
            </a:r>
            <a:r>
              <a:rPr sz="2400" spc="-15" dirty="0">
                <a:latin typeface="Calibri"/>
                <a:cs typeface="Calibri"/>
              </a:rPr>
              <a:t>any  </a:t>
            </a:r>
            <a:r>
              <a:rPr sz="2400" spc="-5" dirty="0">
                <a:latin typeface="Calibri"/>
                <a:cs typeface="Calibri"/>
              </a:rPr>
              <a:t>labels! </a:t>
            </a:r>
            <a:r>
              <a:rPr sz="2400" spc="-10" dirty="0">
                <a:latin typeface="Calibri"/>
                <a:cs typeface="Calibri"/>
              </a:rPr>
              <a:t>Just </a:t>
            </a:r>
            <a:r>
              <a:rPr sz="2400" spc="-25" dirty="0">
                <a:latin typeface="Calibri"/>
                <a:cs typeface="Calibri"/>
              </a:rPr>
              <a:t>raw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208007" y="673608"/>
            <a:ext cx="2788920" cy="2574290"/>
            <a:chOff x="9208007" y="673608"/>
            <a:chExt cx="2788920" cy="2574290"/>
          </a:xfrm>
        </p:grpSpPr>
        <p:sp>
          <p:nvSpPr>
            <p:cNvPr id="34" name="object 34"/>
            <p:cNvSpPr/>
            <p:nvPr/>
          </p:nvSpPr>
          <p:spPr>
            <a:xfrm>
              <a:off x="9208007" y="673608"/>
              <a:ext cx="2788920" cy="18531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91140" y="2531673"/>
              <a:ext cx="76200" cy="716280"/>
            </a:xfrm>
            <a:custGeom>
              <a:avLst/>
              <a:gdLst/>
              <a:ahLst/>
              <a:cxnLst/>
              <a:rect l="l" t="t" r="r" b="b"/>
              <a:pathLst>
                <a:path w="76200" h="716280">
                  <a:moveTo>
                    <a:pt x="47625" y="63500"/>
                  </a:moveTo>
                  <a:lnTo>
                    <a:pt x="28575" y="63500"/>
                  </a:lnTo>
                  <a:lnTo>
                    <a:pt x="28573" y="715728"/>
                  </a:lnTo>
                  <a:lnTo>
                    <a:pt x="47623" y="715728"/>
                  </a:lnTo>
                  <a:lnTo>
                    <a:pt x="47625" y="63500"/>
                  </a:lnTo>
                  <a:close/>
                </a:path>
                <a:path w="76200" h="71628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716280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387695" y="243332"/>
            <a:ext cx="2423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Reconstructed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06934" y="5722981"/>
            <a:ext cx="130048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212258" y="5924149"/>
            <a:ext cx="2080260" cy="87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R="22225" algn="r">
              <a:lnSpc>
                <a:spcPct val="100000"/>
              </a:lnSpc>
              <a:spcBef>
                <a:spcPts val="1385"/>
              </a:spcBef>
            </a:pP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sz="2000" spc="-5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8655139" y="2520188"/>
            <a:ext cx="1709420" cy="151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Decoder: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4 </a:t>
            </a:r>
            <a:r>
              <a:rPr sz="2400" spc="-25" dirty="0">
                <a:latin typeface="Calibri"/>
                <a:cs typeface="Calibri"/>
              </a:rPr>
              <a:t>tconv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/>
                <a:cs typeface="Calibri"/>
              </a:rPr>
              <a:t>Encoder: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4 </a:t>
            </a:r>
            <a:r>
              <a:rPr sz="2400" spc="-20" dirty="0">
                <a:latin typeface="Calibri"/>
                <a:cs typeface="Calibri"/>
              </a:rPr>
              <a:t>conv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2194" y="4053332"/>
            <a:ext cx="2492375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Features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 </a:t>
            </a:r>
            <a:r>
              <a:rPr sz="2400" b="1" spc="-10" dirty="0">
                <a:latin typeface="Calibri"/>
                <a:cs typeface="Calibri"/>
              </a:rPr>
              <a:t>lower </a:t>
            </a:r>
            <a:r>
              <a:rPr sz="2400" b="1" spc="-5" dirty="0">
                <a:latin typeface="Calibri"/>
                <a:cs typeface="Calibri"/>
              </a:rPr>
              <a:t>dimensional  </a:t>
            </a:r>
            <a:r>
              <a:rPr sz="2400" spc="-5" dirty="0">
                <a:latin typeface="Calibri"/>
                <a:cs typeface="Calibri"/>
              </a:rPr>
              <a:t>than the</a:t>
            </a:r>
            <a:r>
              <a:rPr sz="2400" spc="-15" dirty="0">
                <a:latin typeface="Calibri"/>
                <a:cs typeface="Calibri"/>
              </a:rPr>
              <a:t> data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5038851"/>
            <a:ext cx="5351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Classification, regression,  </a:t>
            </a:r>
            <a:r>
              <a:rPr sz="2800" spc="-5" dirty="0">
                <a:latin typeface="Calibri"/>
                <a:cs typeface="Calibri"/>
              </a:rPr>
              <a:t>object </a:t>
            </a:r>
            <a:r>
              <a:rPr sz="2800" spc="-10" dirty="0">
                <a:latin typeface="Calibri"/>
                <a:cs typeface="Calibri"/>
              </a:rPr>
              <a:t>detection, semantic  segmentation, image </a:t>
            </a:r>
            <a:r>
              <a:rPr sz="2800" spc="-5" dirty="0">
                <a:latin typeface="Calibri"/>
                <a:cs typeface="Calibri"/>
              </a:rPr>
              <a:t>captioning,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7456" y="2136648"/>
            <a:ext cx="3678936" cy="3157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1861" y="1006348"/>
            <a:ext cx="9679940" cy="307340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-5" dirty="0">
                <a:latin typeface="Calibri"/>
                <a:cs typeface="Calibri"/>
              </a:rPr>
              <a:t> Learning</a:t>
            </a:r>
            <a:endParaRPr sz="2800">
              <a:latin typeface="Calibri"/>
              <a:cs typeface="Calibri"/>
            </a:endParaRPr>
          </a:p>
          <a:p>
            <a:pPr marL="7222490">
              <a:lnSpc>
                <a:spcPct val="100000"/>
              </a:lnSpc>
              <a:spcBef>
                <a:spcPts val="550"/>
              </a:spcBef>
            </a:pPr>
            <a:r>
              <a:rPr sz="2800" spc="-5" dirty="0">
                <a:latin typeface="Calibri"/>
                <a:cs typeface="Calibri"/>
              </a:rPr>
              <a:t>Object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Detection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5" dirty="0">
                <a:latin typeface="Calibri"/>
                <a:cs typeface="Calibri"/>
              </a:rPr>
              <a:t>(x,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i="1" spc="-5" dirty="0">
                <a:latin typeface="Calibri"/>
                <a:cs typeface="Calibri"/>
              </a:rPr>
              <a:t>function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map </a:t>
            </a:r>
            <a:r>
              <a:rPr sz="2800" dirty="0">
                <a:latin typeface="Calibri"/>
                <a:cs typeface="Calibri"/>
              </a:rPr>
              <a:t>x -&gt;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7642" y="5374132"/>
            <a:ext cx="229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sz="2800" spc="-5" dirty="0">
                <a:latin typeface="Calibri"/>
                <a:cs typeface="Calibri"/>
              </a:rPr>
              <a:t>, </a:t>
            </a:r>
            <a:r>
              <a:rPr sz="2800" b="1" spc="-5" dirty="0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b="1" spc="-75" dirty="0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90014" y="6273007"/>
            <a:ext cx="444500" cy="12700"/>
          </a:xfrm>
          <a:custGeom>
            <a:avLst/>
            <a:gdLst/>
            <a:ahLst/>
            <a:cxnLst/>
            <a:rect l="l" t="t" r="r" b="b"/>
            <a:pathLst>
              <a:path w="444500" h="12700">
                <a:moveTo>
                  <a:pt x="444500" y="0"/>
                </a:moveTo>
                <a:lnTo>
                  <a:pt x="0" y="0"/>
                </a:lnTo>
                <a:lnTo>
                  <a:pt x="0" y="12700"/>
                </a:lnTo>
                <a:lnTo>
                  <a:pt x="444500" y="12700"/>
                </a:lnTo>
                <a:lnTo>
                  <a:pt x="444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77314" y="6146291"/>
            <a:ext cx="134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sz="800" spc="-7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36114" y="6273007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700"/>
                </a:lnTo>
                <a:lnTo>
                  <a:pt x="774700" y="12700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79339" y="6466294"/>
            <a:ext cx="143383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9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000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(Regular, </a:t>
            </a:r>
            <a:r>
              <a:rPr spc="-10" dirty="0"/>
              <a:t>non-variational)</a:t>
            </a:r>
            <a:r>
              <a:rPr spc="30" dirty="0"/>
              <a:t> </a:t>
            </a:r>
            <a:r>
              <a:rPr spc="-20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9024" y="3130688"/>
            <a:ext cx="2713355" cy="3005455"/>
            <a:chOff x="3879024" y="3130688"/>
            <a:chExt cx="2713355" cy="3005455"/>
          </a:xfrm>
        </p:grpSpPr>
        <p:sp>
          <p:nvSpPr>
            <p:cNvPr id="4" name="object 4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2703695" y="415092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616378" y="415091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7534" y="4845745"/>
              <a:ext cx="76200" cy="870585"/>
            </a:xfrm>
            <a:custGeom>
              <a:avLst/>
              <a:gdLst/>
              <a:ahLst/>
              <a:cxnLst/>
              <a:rect l="l" t="t" r="r" b="b"/>
              <a:pathLst>
                <a:path w="76200" h="870585">
                  <a:moveTo>
                    <a:pt x="47625" y="63500"/>
                  </a:moveTo>
                  <a:lnTo>
                    <a:pt x="28575" y="63500"/>
                  </a:lnTo>
                  <a:lnTo>
                    <a:pt x="28576" y="870172"/>
                  </a:lnTo>
                  <a:lnTo>
                    <a:pt x="47626" y="870172"/>
                  </a:lnTo>
                  <a:lnTo>
                    <a:pt x="47625" y="63500"/>
                  </a:lnTo>
                  <a:close/>
                </a:path>
                <a:path w="76200" h="87058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87058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05400" y="5821679"/>
              <a:ext cx="240791" cy="213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05400" y="4526279"/>
              <a:ext cx="240791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7549" y="3558489"/>
              <a:ext cx="76200" cy="870585"/>
            </a:xfrm>
            <a:custGeom>
              <a:avLst/>
              <a:gdLst/>
              <a:ahLst/>
              <a:cxnLst/>
              <a:rect l="l" t="t" r="r" b="b"/>
              <a:pathLst>
                <a:path w="76200" h="870585">
                  <a:moveTo>
                    <a:pt x="47625" y="76200"/>
                  </a:moveTo>
                  <a:lnTo>
                    <a:pt x="28575" y="76200"/>
                  </a:lnTo>
                  <a:lnTo>
                    <a:pt x="28576" y="870173"/>
                  </a:lnTo>
                  <a:lnTo>
                    <a:pt x="47626" y="870173"/>
                  </a:lnTo>
                  <a:lnTo>
                    <a:pt x="47625" y="76200"/>
                  </a:lnTo>
                  <a:close/>
                </a:path>
                <a:path w="76200" h="870585">
                  <a:moveTo>
                    <a:pt x="38100" y="0"/>
                  </a:moveTo>
                  <a:lnTo>
                    <a:pt x="0" y="76201"/>
                  </a:lnTo>
                  <a:lnTo>
                    <a:pt x="28575" y="76200"/>
                  </a:lnTo>
                  <a:lnTo>
                    <a:pt x="28575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870585">
                  <a:moveTo>
                    <a:pt x="47625" y="63499"/>
                  </a:moveTo>
                  <a:lnTo>
                    <a:pt x="28575" y="63499"/>
                  </a:lnTo>
                  <a:lnTo>
                    <a:pt x="28575" y="76200"/>
                  </a:lnTo>
                  <a:lnTo>
                    <a:pt x="47625" y="76200"/>
                  </a:lnTo>
                  <a:lnTo>
                    <a:pt x="47625" y="63499"/>
                  </a:lnTo>
                  <a:close/>
                </a:path>
                <a:path w="76200" h="870585">
                  <a:moveTo>
                    <a:pt x="69850" y="63499"/>
                  </a:moveTo>
                  <a:lnTo>
                    <a:pt x="47625" y="63499"/>
                  </a:lnTo>
                  <a:lnTo>
                    <a:pt x="47625" y="76200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2703695" y="415091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23687" y="3172967"/>
              <a:ext cx="222503" cy="31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51398" y="5056123"/>
            <a:ext cx="103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75426" y="4416044"/>
            <a:ext cx="1089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935" y="1194308"/>
            <a:ext cx="9368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After training, </a:t>
            </a:r>
            <a:r>
              <a:rPr sz="2400" b="1" spc="-10" dirty="0">
                <a:latin typeface="Calibri"/>
                <a:cs typeface="Calibri"/>
              </a:rPr>
              <a:t>throw </a:t>
            </a:r>
            <a:r>
              <a:rPr sz="2400" b="1" spc="-25" dirty="0">
                <a:latin typeface="Calibri"/>
                <a:cs typeface="Calibri"/>
              </a:rPr>
              <a:t>away </a:t>
            </a:r>
            <a:r>
              <a:rPr sz="2400" b="1" spc="-5" dirty="0">
                <a:latin typeface="Calibri"/>
                <a:cs typeface="Calibri"/>
              </a:rPr>
              <a:t>decoder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use encoder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downstream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51397" y="3763771"/>
            <a:ext cx="1066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5650" y="2937764"/>
            <a:ext cx="1805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080" indent="-511175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 </a:t>
            </a: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84543" y="4092955"/>
            <a:ext cx="255778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After training,  </a:t>
            </a:r>
            <a:r>
              <a:rPr sz="2400" spc="-15" dirty="0">
                <a:latin typeface="Calibri"/>
                <a:cs typeface="Calibri"/>
              </a:rPr>
              <a:t>throw </a:t>
            </a:r>
            <a:r>
              <a:rPr sz="2400" spc="-25" dirty="0">
                <a:latin typeface="Calibri"/>
                <a:cs typeface="Calibri"/>
              </a:rPr>
              <a:t>away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07831" y="3988485"/>
            <a:ext cx="1268730" cy="358775"/>
          </a:xfrm>
          <a:custGeom>
            <a:avLst/>
            <a:gdLst/>
            <a:ahLst/>
            <a:cxnLst/>
            <a:rect l="l" t="t" r="r" b="b"/>
            <a:pathLst>
              <a:path w="1268729" h="358775">
                <a:moveTo>
                  <a:pt x="76127" y="27644"/>
                </a:moveTo>
                <a:lnTo>
                  <a:pt x="71302" y="46072"/>
                </a:lnTo>
                <a:lnTo>
                  <a:pt x="1263656" y="358284"/>
                </a:lnTo>
                <a:lnTo>
                  <a:pt x="1268482" y="339855"/>
                </a:lnTo>
                <a:lnTo>
                  <a:pt x="76127" y="27644"/>
                </a:lnTo>
                <a:close/>
              </a:path>
              <a:path w="1268729" h="358775">
                <a:moveTo>
                  <a:pt x="83365" y="0"/>
                </a:moveTo>
                <a:lnTo>
                  <a:pt x="0" y="17556"/>
                </a:lnTo>
                <a:lnTo>
                  <a:pt x="64063" y="73715"/>
                </a:lnTo>
                <a:lnTo>
                  <a:pt x="71302" y="46072"/>
                </a:lnTo>
                <a:lnTo>
                  <a:pt x="59015" y="42854"/>
                </a:lnTo>
                <a:lnTo>
                  <a:pt x="63841" y="24427"/>
                </a:lnTo>
                <a:lnTo>
                  <a:pt x="76969" y="24427"/>
                </a:lnTo>
                <a:lnTo>
                  <a:pt x="83365" y="0"/>
                </a:lnTo>
                <a:close/>
              </a:path>
              <a:path w="1268729" h="358775">
                <a:moveTo>
                  <a:pt x="63841" y="24427"/>
                </a:moveTo>
                <a:lnTo>
                  <a:pt x="59015" y="42854"/>
                </a:lnTo>
                <a:lnTo>
                  <a:pt x="71302" y="46072"/>
                </a:lnTo>
                <a:lnTo>
                  <a:pt x="76127" y="27644"/>
                </a:lnTo>
                <a:lnTo>
                  <a:pt x="63841" y="24427"/>
                </a:lnTo>
                <a:close/>
              </a:path>
              <a:path w="1268729" h="358775">
                <a:moveTo>
                  <a:pt x="76969" y="24427"/>
                </a:moveTo>
                <a:lnTo>
                  <a:pt x="63841" y="24427"/>
                </a:lnTo>
                <a:lnTo>
                  <a:pt x="76127" y="27644"/>
                </a:lnTo>
                <a:lnTo>
                  <a:pt x="76969" y="244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406934" y="5722981"/>
            <a:ext cx="130048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000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(Regular, </a:t>
            </a:r>
            <a:r>
              <a:rPr spc="-10" dirty="0"/>
              <a:t>non-variational)</a:t>
            </a:r>
            <a:r>
              <a:rPr spc="30" dirty="0"/>
              <a:t> </a:t>
            </a:r>
            <a:r>
              <a:rPr spc="-20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9025" y="2725120"/>
            <a:ext cx="3051810" cy="3411220"/>
            <a:chOff x="3879025" y="2725120"/>
            <a:chExt cx="3051810" cy="3411220"/>
          </a:xfrm>
        </p:grpSpPr>
        <p:sp>
          <p:nvSpPr>
            <p:cNvPr id="4" name="object 4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2703695" y="415092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7445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616378" y="415091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7445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7534" y="4845745"/>
              <a:ext cx="76200" cy="870585"/>
            </a:xfrm>
            <a:custGeom>
              <a:avLst/>
              <a:gdLst/>
              <a:ahLst/>
              <a:cxnLst/>
              <a:rect l="l" t="t" r="r" b="b"/>
              <a:pathLst>
                <a:path w="76200" h="870585">
                  <a:moveTo>
                    <a:pt x="47625" y="63500"/>
                  </a:moveTo>
                  <a:lnTo>
                    <a:pt x="28575" y="63500"/>
                  </a:lnTo>
                  <a:lnTo>
                    <a:pt x="28576" y="870172"/>
                  </a:lnTo>
                  <a:lnTo>
                    <a:pt x="47626" y="870172"/>
                  </a:lnTo>
                  <a:lnTo>
                    <a:pt x="47625" y="63500"/>
                  </a:lnTo>
                  <a:close/>
                </a:path>
                <a:path w="76200" h="87058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87058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05399" y="5821679"/>
              <a:ext cx="240791" cy="213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05399" y="4526279"/>
              <a:ext cx="240791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7535" y="3715108"/>
              <a:ext cx="76200" cy="716280"/>
            </a:xfrm>
            <a:custGeom>
              <a:avLst/>
              <a:gdLst/>
              <a:ahLst/>
              <a:cxnLst/>
              <a:rect l="l" t="t" r="r" b="b"/>
              <a:pathLst>
                <a:path w="76200" h="716279">
                  <a:moveTo>
                    <a:pt x="47625" y="63500"/>
                  </a:moveTo>
                  <a:lnTo>
                    <a:pt x="28575" y="63500"/>
                  </a:lnTo>
                  <a:lnTo>
                    <a:pt x="28573" y="715727"/>
                  </a:lnTo>
                  <a:lnTo>
                    <a:pt x="47623" y="715727"/>
                  </a:lnTo>
                  <a:lnTo>
                    <a:pt x="47625" y="63500"/>
                  </a:lnTo>
                  <a:close/>
                </a:path>
                <a:path w="76200" h="716279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716279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9972" y="3265379"/>
              <a:ext cx="543560" cy="415290"/>
            </a:xfrm>
            <a:custGeom>
              <a:avLst/>
              <a:gdLst/>
              <a:ahLst/>
              <a:cxnLst/>
              <a:rect l="l" t="t" r="r" b="b"/>
              <a:pathLst>
                <a:path w="543560" h="415289">
                  <a:moveTo>
                    <a:pt x="543457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543457" y="415091"/>
                  </a:lnTo>
                  <a:lnTo>
                    <a:pt x="543457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9972" y="3265379"/>
              <a:ext cx="543560" cy="415290"/>
            </a:xfrm>
            <a:custGeom>
              <a:avLst/>
              <a:gdLst/>
              <a:ahLst/>
              <a:cxnLst/>
              <a:rect l="l" t="t" r="r" b="b"/>
              <a:pathLst>
                <a:path w="543560" h="415289">
                  <a:moveTo>
                    <a:pt x="0" y="0"/>
                  </a:moveTo>
                  <a:lnTo>
                    <a:pt x="543458" y="0"/>
                  </a:lnTo>
                  <a:lnTo>
                    <a:pt x="543458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26735" y="3288791"/>
              <a:ext cx="210312" cy="31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82002" y="3265379"/>
              <a:ext cx="543560" cy="415290"/>
            </a:xfrm>
            <a:custGeom>
              <a:avLst/>
              <a:gdLst/>
              <a:ahLst/>
              <a:cxnLst/>
              <a:rect l="l" t="t" r="r" b="b"/>
              <a:pathLst>
                <a:path w="543559" h="415289">
                  <a:moveTo>
                    <a:pt x="543457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543457" y="415091"/>
                  </a:lnTo>
                  <a:lnTo>
                    <a:pt x="543457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82002" y="3265379"/>
              <a:ext cx="543560" cy="415290"/>
            </a:xfrm>
            <a:custGeom>
              <a:avLst/>
              <a:gdLst/>
              <a:ahLst/>
              <a:cxnLst/>
              <a:rect l="l" t="t" r="r" b="b"/>
              <a:pathLst>
                <a:path w="543559" h="415289">
                  <a:moveTo>
                    <a:pt x="0" y="0"/>
                  </a:moveTo>
                  <a:lnTo>
                    <a:pt x="543458" y="0"/>
                  </a:lnTo>
                  <a:lnTo>
                    <a:pt x="543458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47103" y="3343656"/>
              <a:ext cx="213359" cy="231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24894" y="2725127"/>
              <a:ext cx="1419860" cy="548005"/>
            </a:xfrm>
            <a:custGeom>
              <a:avLst/>
              <a:gdLst/>
              <a:ahLst/>
              <a:cxnLst/>
              <a:rect l="l" t="t" r="r" b="b"/>
              <a:pathLst>
                <a:path w="1419859" h="548004">
                  <a:moveTo>
                    <a:pt x="536663" y="0"/>
                  </a:moveTo>
                  <a:lnTo>
                    <a:pt x="456107" y="27724"/>
                  </a:lnTo>
                  <a:lnTo>
                    <a:pt x="476504" y="47726"/>
                  </a:lnTo>
                  <a:lnTo>
                    <a:pt x="0" y="533590"/>
                  </a:lnTo>
                  <a:lnTo>
                    <a:pt x="13601" y="546925"/>
                  </a:lnTo>
                  <a:lnTo>
                    <a:pt x="490105" y="61074"/>
                  </a:lnTo>
                  <a:lnTo>
                    <a:pt x="510501" y="81076"/>
                  </a:lnTo>
                  <a:lnTo>
                    <a:pt x="524192" y="38658"/>
                  </a:lnTo>
                  <a:lnTo>
                    <a:pt x="536663" y="0"/>
                  </a:lnTo>
                  <a:close/>
                </a:path>
                <a:path w="1419859" h="548004">
                  <a:moveTo>
                    <a:pt x="1419263" y="533107"/>
                  </a:moveTo>
                  <a:lnTo>
                    <a:pt x="873823" y="53187"/>
                  </a:lnTo>
                  <a:lnTo>
                    <a:pt x="881202" y="44792"/>
                  </a:lnTo>
                  <a:lnTo>
                    <a:pt x="892695" y="31724"/>
                  </a:lnTo>
                  <a:lnTo>
                    <a:pt x="810323" y="9994"/>
                  </a:lnTo>
                  <a:lnTo>
                    <a:pt x="842365" y="88938"/>
                  </a:lnTo>
                  <a:lnTo>
                    <a:pt x="861237" y="67487"/>
                  </a:lnTo>
                  <a:lnTo>
                    <a:pt x="1406677" y="547408"/>
                  </a:lnTo>
                  <a:lnTo>
                    <a:pt x="1419263" y="533107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51398" y="5056123"/>
            <a:ext cx="103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6934" y="5708396"/>
            <a:ext cx="1300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75426" y="4416044"/>
            <a:ext cx="1089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3935" y="1194308"/>
            <a:ext cx="9368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After training, </a:t>
            </a:r>
            <a:r>
              <a:rPr sz="2400" b="1" spc="-10" dirty="0">
                <a:latin typeface="Calibri"/>
                <a:cs typeface="Calibri"/>
              </a:rPr>
              <a:t>throw </a:t>
            </a:r>
            <a:r>
              <a:rPr sz="2400" b="1" spc="-25" dirty="0">
                <a:latin typeface="Calibri"/>
                <a:cs typeface="Calibri"/>
              </a:rPr>
              <a:t>away </a:t>
            </a:r>
            <a:r>
              <a:rPr sz="2400" b="1" spc="-5" dirty="0">
                <a:latin typeface="Calibri"/>
                <a:cs typeface="Calibri"/>
              </a:rPr>
              <a:t>decoder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use encoder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downstream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51398" y="3827779"/>
            <a:ext cx="113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65786" y="3266947"/>
            <a:ext cx="1927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Predicted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Label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5981" y="1916684"/>
            <a:ext cx="174371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431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Loss function  </a:t>
            </a:r>
            <a:r>
              <a:rPr sz="2400" spc="-10" dirty="0">
                <a:latin typeface="Calibri"/>
                <a:cs typeface="Calibri"/>
              </a:rPr>
              <a:t>(Softmax,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etc)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304487" y="3441760"/>
            <a:ext cx="76200" cy="2593340"/>
          </a:xfrm>
          <a:custGeom>
            <a:avLst/>
            <a:gdLst/>
            <a:ahLst/>
            <a:cxnLst/>
            <a:rect l="l" t="t" r="r" b="b"/>
            <a:pathLst>
              <a:path w="76200" h="2593340">
                <a:moveTo>
                  <a:pt x="28575" y="2516824"/>
                </a:moveTo>
                <a:lnTo>
                  <a:pt x="0" y="2516824"/>
                </a:lnTo>
                <a:lnTo>
                  <a:pt x="38101" y="2593024"/>
                </a:lnTo>
                <a:lnTo>
                  <a:pt x="69850" y="2529524"/>
                </a:lnTo>
                <a:lnTo>
                  <a:pt x="28575" y="2529524"/>
                </a:lnTo>
                <a:lnTo>
                  <a:pt x="28575" y="2516824"/>
                </a:lnTo>
                <a:close/>
              </a:path>
              <a:path w="76200" h="2593340">
                <a:moveTo>
                  <a:pt x="47625" y="0"/>
                </a:moveTo>
                <a:lnTo>
                  <a:pt x="28575" y="0"/>
                </a:lnTo>
                <a:lnTo>
                  <a:pt x="28575" y="2529524"/>
                </a:lnTo>
                <a:lnTo>
                  <a:pt x="47625" y="2529524"/>
                </a:lnTo>
                <a:lnTo>
                  <a:pt x="47625" y="0"/>
                </a:lnTo>
                <a:close/>
              </a:path>
              <a:path w="76200" h="2593340">
                <a:moveTo>
                  <a:pt x="76200" y="2516824"/>
                </a:moveTo>
                <a:lnTo>
                  <a:pt x="47625" y="2516824"/>
                </a:lnTo>
                <a:lnTo>
                  <a:pt x="47625" y="2529524"/>
                </a:lnTo>
                <a:lnTo>
                  <a:pt x="69850" y="2529524"/>
                </a:lnTo>
                <a:lnTo>
                  <a:pt x="76200" y="251682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528825" y="3710432"/>
            <a:ext cx="1258570" cy="13239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0"/>
              </a:spcBef>
            </a:pPr>
            <a:r>
              <a:rPr sz="2100" spc="10" dirty="0">
                <a:latin typeface="Calibri"/>
                <a:cs typeface="Calibri"/>
              </a:rPr>
              <a:t>Fine-tune  encoder  </a:t>
            </a:r>
            <a:r>
              <a:rPr sz="2100" spc="5" dirty="0">
                <a:latin typeface="Calibri"/>
                <a:cs typeface="Calibri"/>
              </a:rPr>
              <a:t>jointly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with  classifier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63230" y="1962403"/>
            <a:ext cx="2252345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Encoder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dirty="0">
                <a:latin typeface="Calibri"/>
                <a:cs typeface="Calibri"/>
              </a:rPr>
              <a:t>be  used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initialize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b="1" dirty="0">
                <a:latin typeface="Calibri"/>
                <a:cs typeface="Calibri"/>
              </a:rPr>
              <a:t>supervised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314688" y="4431791"/>
            <a:ext cx="2828544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80114" y="3935476"/>
            <a:ext cx="177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3470" algn="l"/>
              </a:tabLst>
            </a:pP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g	d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9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71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794581" y="3575811"/>
            <a:ext cx="1873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	p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386729" y="3920235"/>
            <a:ext cx="767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tr</a:t>
            </a:r>
            <a:r>
              <a:rPr sz="2800" dirty="0">
                <a:latin typeface="Calibri"/>
                <a:cs typeface="Calibri"/>
              </a:rPr>
              <a:t>uck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90089" y="5095747"/>
            <a:ext cx="223266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75"/>
              </a:spcBef>
            </a:pPr>
            <a:r>
              <a:rPr sz="2400" spc="-40" dirty="0">
                <a:latin typeface="Calibri"/>
                <a:cs typeface="Calibri"/>
              </a:rPr>
              <a:t>Train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final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  </a:t>
            </a:r>
            <a:r>
              <a:rPr sz="2400" spc="-5" dirty="0">
                <a:latin typeface="Calibri"/>
                <a:cs typeface="Calibri"/>
              </a:rPr>
              <a:t>(sometimes with  small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1000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(Regular, </a:t>
            </a:r>
            <a:r>
              <a:rPr spc="-10" dirty="0"/>
              <a:t>non-variational)</a:t>
            </a:r>
            <a:r>
              <a:rPr spc="30" dirty="0"/>
              <a:t> </a:t>
            </a:r>
            <a:r>
              <a:rPr spc="-20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9024" y="3130688"/>
            <a:ext cx="2713355" cy="3005455"/>
            <a:chOff x="3879024" y="3130688"/>
            <a:chExt cx="2713355" cy="3005455"/>
          </a:xfrm>
        </p:grpSpPr>
        <p:sp>
          <p:nvSpPr>
            <p:cNvPr id="4" name="object 4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2703695" y="415092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3788" y="5715918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616378" y="415091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7446" y="443083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7534" y="4845745"/>
              <a:ext cx="76200" cy="870585"/>
            </a:xfrm>
            <a:custGeom>
              <a:avLst/>
              <a:gdLst/>
              <a:ahLst/>
              <a:cxnLst/>
              <a:rect l="l" t="t" r="r" b="b"/>
              <a:pathLst>
                <a:path w="76200" h="870585">
                  <a:moveTo>
                    <a:pt x="47625" y="63500"/>
                  </a:moveTo>
                  <a:lnTo>
                    <a:pt x="28575" y="63500"/>
                  </a:lnTo>
                  <a:lnTo>
                    <a:pt x="28576" y="870172"/>
                  </a:lnTo>
                  <a:lnTo>
                    <a:pt x="47626" y="870172"/>
                  </a:lnTo>
                  <a:lnTo>
                    <a:pt x="47625" y="63500"/>
                  </a:lnTo>
                  <a:close/>
                </a:path>
                <a:path w="76200" h="87058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87058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05400" y="5821679"/>
              <a:ext cx="240791" cy="213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05400" y="4526279"/>
              <a:ext cx="240791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7549" y="3558489"/>
              <a:ext cx="76200" cy="870585"/>
            </a:xfrm>
            <a:custGeom>
              <a:avLst/>
              <a:gdLst/>
              <a:ahLst/>
              <a:cxnLst/>
              <a:rect l="l" t="t" r="r" b="b"/>
              <a:pathLst>
                <a:path w="76200" h="870585">
                  <a:moveTo>
                    <a:pt x="47625" y="76200"/>
                  </a:moveTo>
                  <a:lnTo>
                    <a:pt x="28575" y="76200"/>
                  </a:lnTo>
                  <a:lnTo>
                    <a:pt x="28576" y="870173"/>
                  </a:lnTo>
                  <a:lnTo>
                    <a:pt x="47626" y="870173"/>
                  </a:lnTo>
                  <a:lnTo>
                    <a:pt x="47625" y="76200"/>
                  </a:lnTo>
                  <a:close/>
                </a:path>
                <a:path w="76200" h="870585">
                  <a:moveTo>
                    <a:pt x="38100" y="0"/>
                  </a:moveTo>
                  <a:lnTo>
                    <a:pt x="0" y="76201"/>
                  </a:lnTo>
                  <a:lnTo>
                    <a:pt x="28575" y="76200"/>
                  </a:lnTo>
                  <a:lnTo>
                    <a:pt x="28575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870585">
                  <a:moveTo>
                    <a:pt x="47625" y="63499"/>
                  </a:moveTo>
                  <a:lnTo>
                    <a:pt x="28575" y="63499"/>
                  </a:lnTo>
                  <a:lnTo>
                    <a:pt x="28575" y="76200"/>
                  </a:lnTo>
                  <a:lnTo>
                    <a:pt x="47625" y="76200"/>
                  </a:lnTo>
                  <a:lnTo>
                    <a:pt x="47625" y="63499"/>
                  </a:lnTo>
                  <a:close/>
                </a:path>
                <a:path w="76200" h="870585">
                  <a:moveTo>
                    <a:pt x="69850" y="63499"/>
                  </a:moveTo>
                  <a:lnTo>
                    <a:pt x="47625" y="63499"/>
                  </a:lnTo>
                  <a:lnTo>
                    <a:pt x="47625" y="76200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5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2703695" y="415091"/>
                  </a:lnTo>
                  <a:lnTo>
                    <a:pt x="2703695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3786" y="3135450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53935" y="1163828"/>
            <a:ext cx="8169909" cy="49358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32131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Autoencoders </a:t>
            </a:r>
            <a:r>
              <a:rPr sz="2400" dirty="0">
                <a:latin typeface="Calibri"/>
                <a:cs typeface="Calibri"/>
              </a:rPr>
              <a:t>learn </a:t>
            </a:r>
            <a:r>
              <a:rPr sz="2400" b="1" spc="-15" dirty="0">
                <a:latin typeface="Calibri"/>
                <a:cs typeface="Calibri"/>
              </a:rPr>
              <a:t>latent features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without </a:t>
            </a:r>
            <a:r>
              <a:rPr sz="2400" spc="-15" dirty="0">
                <a:latin typeface="Calibri"/>
                <a:cs typeface="Calibri"/>
              </a:rPr>
              <a:t>any </a:t>
            </a:r>
            <a:r>
              <a:rPr sz="2400" spc="-5" dirty="0">
                <a:latin typeface="Calibri"/>
                <a:cs typeface="Calibri"/>
              </a:rPr>
              <a:t>labels!  Can use </a:t>
            </a:r>
            <a:r>
              <a:rPr sz="2400" spc="-15" dirty="0">
                <a:latin typeface="Calibri"/>
                <a:cs typeface="Calibri"/>
              </a:rPr>
              <a:t>features to </a:t>
            </a:r>
            <a:r>
              <a:rPr sz="2400" spc="-10" dirty="0">
                <a:latin typeface="Calibri"/>
                <a:cs typeface="Calibri"/>
              </a:rPr>
              <a:t>initialize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dirty="0">
                <a:latin typeface="Calibri"/>
                <a:cs typeface="Calibri"/>
              </a:rPr>
              <a:t>supervised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Not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probabilistic: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No 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way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sample new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learned</a:t>
            </a:r>
            <a:r>
              <a:rPr sz="2400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00">
              <a:latin typeface="Calibri"/>
              <a:cs typeface="Calibri"/>
            </a:endParaRPr>
          </a:p>
          <a:p>
            <a:pPr marL="1765300" marR="5127625" indent="-511175">
              <a:lnSpc>
                <a:spcPct val="100000"/>
              </a:lnSpc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 </a:t>
            </a: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5109845">
              <a:lnSpc>
                <a:spcPct val="100000"/>
              </a:lnSpc>
              <a:spcBef>
                <a:spcPts val="745"/>
              </a:spcBef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  <a:p>
            <a:pPr marL="2533650">
              <a:lnSpc>
                <a:spcPct val="100000"/>
              </a:lnSpc>
              <a:spcBef>
                <a:spcPts val="2255"/>
              </a:spcBef>
            </a:pPr>
            <a:r>
              <a:rPr sz="2400" spc="-2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5109845">
              <a:lnSpc>
                <a:spcPct val="100000"/>
              </a:lnSpc>
              <a:spcBef>
                <a:spcPts val="216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  <a:p>
            <a:pPr marL="1765300">
              <a:lnSpc>
                <a:spcPct val="100000"/>
              </a:lnSpc>
              <a:spcBef>
                <a:spcPts val="2255"/>
              </a:spcBef>
            </a:pP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15" dirty="0">
                <a:latin typeface="Calibri"/>
                <a:cs typeface="Calibri"/>
              </a:rPr>
              <a:t> 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23688" y="3172967"/>
            <a:ext cx="222503" cy="316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2776220"/>
            <a:ext cx="77152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u="heavy" spc="-40" dirty="0">
                <a:uFill>
                  <a:solidFill>
                    <a:srgbClr val="000000"/>
                  </a:solidFill>
                </a:uFill>
              </a:rPr>
              <a:t>Variational</a:t>
            </a:r>
            <a:r>
              <a:rPr sz="6000" spc="-45" dirty="0"/>
              <a:t> </a:t>
            </a:r>
            <a:r>
              <a:rPr sz="6000" spc="-30" dirty="0"/>
              <a:t>Autoencoders</a:t>
            </a:r>
            <a:endParaRPr sz="6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38392" y="6019291"/>
            <a:ext cx="6014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Kingma and </a:t>
            </a:r>
            <a:r>
              <a:rPr sz="1800" spc="-10" dirty="0">
                <a:latin typeface="Calibri"/>
                <a:cs typeface="Calibri"/>
              </a:rPr>
              <a:t>Welling, </a:t>
            </a:r>
            <a:r>
              <a:rPr sz="1800" spc="-5" dirty="0">
                <a:latin typeface="Calibri"/>
                <a:cs typeface="Calibri"/>
              </a:rPr>
              <a:t>Auto-Encoding </a:t>
            </a:r>
            <a:r>
              <a:rPr sz="1800" spc="-15" dirty="0">
                <a:latin typeface="Calibri"/>
                <a:cs typeface="Calibri"/>
              </a:rPr>
              <a:t>Variational </a:t>
            </a:r>
            <a:r>
              <a:rPr sz="1800" spc="-10" dirty="0">
                <a:latin typeface="Calibri"/>
                <a:cs typeface="Calibri"/>
              </a:rPr>
              <a:t>Beyes, </a:t>
            </a:r>
            <a:r>
              <a:rPr sz="1800" dirty="0">
                <a:latin typeface="Calibri"/>
                <a:cs typeface="Calibri"/>
              </a:rPr>
              <a:t>ICLR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1435" y="1465579"/>
            <a:ext cx="6106795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Probabilistic </a:t>
            </a:r>
            <a:r>
              <a:rPr sz="2400" spc="-5" dirty="0">
                <a:latin typeface="Calibri"/>
                <a:cs typeface="Calibri"/>
              </a:rPr>
              <a:t>spin 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autoencoders: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15" dirty="0">
                <a:latin typeface="Calibri"/>
                <a:cs typeface="Calibri"/>
              </a:rPr>
              <a:t>latent features </a:t>
            </a:r>
            <a:r>
              <a:rPr sz="2400" dirty="0">
                <a:latin typeface="Calibri"/>
                <a:cs typeface="Calibri"/>
              </a:rPr>
              <a:t>z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25" dirty="0">
                <a:latin typeface="Calibri"/>
                <a:cs typeface="Calibri"/>
              </a:rPr>
              <a:t>raw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the model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generate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4" name="object 4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75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1260" y="1925828"/>
            <a:ext cx="4465955" cy="21590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 marR="294005">
              <a:lnSpc>
                <a:spcPct val="100400"/>
              </a:lnSpc>
              <a:spcBef>
                <a:spcPts val="2340"/>
              </a:spcBef>
            </a:pPr>
            <a:r>
              <a:rPr sz="2400" b="1" spc="-5" dirty="0">
                <a:latin typeface="Calibri"/>
                <a:cs typeface="Calibri"/>
              </a:rPr>
              <a:t>Intuition: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image, </a:t>
            </a:r>
            <a:r>
              <a:rPr sz="2400" b="1" dirty="0">
                <a:latin typeface="Calibri"/>
                <a:cs typeface="Calibri"/>
              </a:rPr>
              <a:t>z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latent  </a:t>
            </a:r>
            <a:r>
              <a:rPr sz="2400" spc="-20" dirty="0">
                <a:latin typeface="Calibri"/>
                <a:cs typeface="Calibri"/>
              </a:rPr>
              <a:t>factors </a:t>
            </a:r>
            <a:r>
              <a:rPr sz="2400" dirty="0">
                <a:latin typeface="Calibri"/>
                <a:cs typeface="Calibri"/>
              </a:rPr>
              <a:t>used </a:t>
            </a:r>
            <a:r>
              <a:rPr sz="2400" spc="-15" dirty="0">
                <a:latin typeface="Calibri"/>
                <a:cs typeface="Calibri"/>
              </a:rPr>
              <a:t>to generate </a:t>
            </a:r>
            <a:r>
              <a:rPr sz="2400" b="1" spc="-5" dirty="0">
                <a:latin typeface="Calibri"/>
                <a:cs typeface="Calibri"/>
              </a:rPr>
              <a:t>x:  </a:t>
            </a:r>
            <a:r>
              <a:rPr sz="2400" spc="-10" dirty="0">
                <a:latin typeface="Calibri"/>
                <a:cs typeface="Calibri"/>
              </a:rPr>
              <a:t>attributes, orientation, </a:t>
            </a:r>
            <a:r>
              <a:rPr sz="2400" spc="-1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1435" y="1465579"/>
            <a:ext cx="6106795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Probabilistic </a:t>
            </a:r>
            <a:r>
              <a:rPr sz="2400" spc="-5" dirty="0">
                <a:latin typeface="Calibri"/>
                <a:cs typeface="Calibri"/>
              </a:rPr>
              <a:t>spin 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autoencoders: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15" dirty="0">
                <a:latin typeface="Calibri"/>
                <a:cs typeface="Calibri"/>
              </a:rPr>
              <a:t>latent features </a:t>
            </a:r>
            <a:r>
              <a:rPr sz="2400" dirty="0">
                <a:latin typeface="Calibri"/>
                <a:cs typeface="Calibri"/>
              </a:rPr>
              <a:t>z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25" dirty="0">
                <a:latin typeface="Calibri"/>
                <a:cs typeface="Calibri"/>
              </a:rPr>
              <a:t>raw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the model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generate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1435" y="1465579"/>
            <a:ext cx="6106795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Probabilistic </a:t>
            </a:r>
            <a:r>
              <a:rPr sz="2400" spc="-5" dirty="0">
                <a:latin typeface="Calibri"/>
                <a:cs typeface="Calibri"/>
              </a:rPr>
              <a:t>spin 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autoencoders: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15" dirty="0">
                <a:latin typeface="Calibri"/>
                <a:cs typeface="Calibri"/>
              </a:rPr>
              <a:t>latent features </a:t>
            </a:r>
            <a:r>
              <a:rPr sz="2400" dirty="0">
                <a:latin typeface="Calibri"/>
                <a:cs typeface="Calibri"/>
              </a:rPr>
              <a:t>z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25" dirty="0">
                <a:latin typeface="Calibri"/>
                <a:cs typeface="Calibri"/>
              </a:rPr>
              <a:t>raw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the model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generate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875919" y="3947029"/>
            <a:ext cx="2713355" cy="2197735"/>
            <a:chOff x="2875919" y="3947029"/>
            <a:chExt cx="2713355" cy="2197735"/>
          </a:xfrm>
        </p:grpSpPr>
        <p:sp>
          <p:nvSpPr>
            <p:cNvPr id="8" name="object 8"/>
            <p:cNvSpPr/>
            <p:nvPr/>
          </p:nvSpPr>
          <p:spPr>
            <a:xfrm>
              <a:off x="2880682" y="3951791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6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2703696" y="415091"/>
                  </a:lnTo>
                  <a:lnTo>
                    <a:pt x="2703696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0682" y="3951791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4341" y="5724446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4341" y="5724446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94430" y="4366799"/>
              <a:ext cx="76200" cy="1358265"/>
            </a:xfrm>
            <a:custGeom>
              <a:avLst/>
              <a:gdLst/>
              <a:ahLst/>
              <a:cxnLst/>
              <a:rect l="l" t="t" r="r" b="b"/>
              <a:pathLst>
                <a:path w="76200" h="135826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357646"/>
                  </a:lnTo>
                  <a:lnTo>
                    <a:pt x="47625" y="1357646"/>
                  </a:lnTo>
                  <a:lnTo>
                    <a:pt x="47625" y="63500"/>
                  </a:lnTo>
                  <a:close/>
                </a:path>
                <a:path w="76200" h="135826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35826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11751" y="4050792"/>
              <a:ext cx="240791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671" y="2974340"/>
            <a:ext cx="5012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After training, sample new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25" dirty="0">
                <a:latin typeface="Calibri"/>
                <a:cs typeface="Calibri"/>
              </a:rPr>
              <a:t>like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18" name="object 18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71260" y="1925828"/>
            <a:ext cx="4465955" cy="21590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 marR="294005">
              <a:lnSpc>
                <a:spcPct val="100400"/>
              </a:lnSpc>
              <a:spcBef>
                <a:spcPts val="2340"/>
              </a:spcBef>
            </a:pPr>
            <a:r>
              <a:rPr sz="2400" b="1" spc="-5" dirty="0">
                <a:latin typeface="Calibri"/>
                <a:cs typeface="Calibri"/>
              </a:rPr>
              <a:t>Intuition: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image, </a:t>
            </a:r>
            <a:r>
              <a:rPr sz="2400" b="1" dirty="0">
                <a:latin typeface="Calibri"/>
                <a:cs typeface="Calibri"/>
              </a:rPr>
              <a:t>z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latent  </a:t>
            </a:r>
            <a:r>
              <a:rPr sz="2400" spc="-20" dirty="0">
                <a:latin typeface="Calibri"/>
                <a:cs typeface="Calibri"/>
              </a:rPr>
              <a:t>factors </a:t>
            </a:r>
            <a:r>
              <a:rPr sz="2400" dirty="0">
                <a:latin typeface="Calibri"/>
                <a:cs typeface="Calibri"/>
              </a:rPr>
              <a:t>used </a:t>
            </a:r>
            <a:r>
              <a:rPr sz="2400" spc="-15" dirty="0">
                <a:latin typeface="Calibri"/>
                <a:cs typeface="Calibri"/>
              </a:rPr>
              <a:t>to generate </a:t>
            </a:r>
            <a:r>
              <a:rPr sz="2400" b="1" spc="-5" dirty="0">
                <a:latin typeface="Calibri"/>
                <a:cs typeface="Calibri"/>
              </a:rPr>
              <a:t>x:  </a:t>
            </a:r>
            <a:r>
              <a:rPr sz="2400" spc="-10" dirty="0">
                <a:latin typeface="Calibri"/>
                <a:cs typeface="Calibri"/>
              </a:rPr>
              <a:t>attributes, orientation, </a:t>
            </a:r>
            <a:r>
              <a:rPr sz="2400" spc="-1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096" y="4971484"/>
            <a:ext cx="4754880" cy="1344295"/>
          </a:xfrm>
          <a:prstGeom prst="rect">
            <a:avLst/>
          </a:prstGeom>
          <a:ln w="50800">
            <a:solidFill>
              <a:srgbClr val="4472C4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245110" marR="3230880">
              <a:lnSpc>
                <a:spcPct val="100800"/>
              </a:lnSpc>
              <a:spcBef>
                <a:spcPts val="740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875919" y="3947029"/>
            <a:ext cx="2713355" cy="2197735"/>
            <a:chOff x="2875919" y="3947029"/>
            <a:chExt cx="2713355" cy="2197735"/>
          </a:xfrm>
        </p:grpSpPr>
        <p:sp>
          <p:nvSpPr>
            <p:cNvPr id="7" name="object 7"/>
            <p:cNvSpPr/>
            <p:nvPr/>
          </p:nvSpPr>
          <p:spPr>
            <a:xfrm>
              <a:off x="2880682" y="3951791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6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2703696" y="415091"/>
                  </a:lnTo>
                  <a:lnTo>
                    <a:pt x="2703696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0682" y="3951791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4341" y="5724446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4341" y="5724446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94430" y="4366799"/>
              <a:ext cx="76200" cy="1358265"/>
            </a:xfrm>
            <a:custGeom>
              <a:avLst/>
              <a:gdLst/>
              <a:ahLst/>
              <a:cxnLst/>
              <a:rect l="l" t="t" r="r" b="b"/>
              <a:pathLst>
                <a:path w="76200" h="135826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357646"/>
                  </a:lnTo>
                  <a:lnTo>
                    <a:pt x="47625" y="1357646"/>
                  </a:lnTo>
                  <a:lnTo>
                    <a:pt x="47625" y="63500"/>
                  </a:lnTo>
                  <a:close/>
                </a:path>
                <a:path w="76200" h="135826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35826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11751" y="4050792"/>
              <a:ext cx="240791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1435" y="1465579"/>
            <a:ext cx="6106795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Probabilistic </a:t>
            </a:r>
            <a:r>
              <a:rPr sz="2400" spc="-5" dirty="0">
                <a:latin typeface="Calibri"/>
                <a:cs typeface="Calibri"/>
              </a:rPr>
              <a:t>spin 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autoencoders: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15" dirty="0">
                <a:latin typeface="Calibri"/>
                <a:cs typeface="Calibri"/>
              </a:rPr>
              <a:t>latent features </a:t>
            </a:r>
            <a:r>
              <a:rPr sz="2400" dirty="0">
                <a:latin typeface="Calibri"/>
                <a:cs typeface="Calibri"/>
              </a:rPr>
              <a:t>z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25" dirty="0">
                <a:latin typeface="Calibri"/>
                <a:cs typeface="Calibri"/>
              </a:rPr>
              <a:t>raw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the model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generate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Calibri"/>
              <a:cs typeface="Calibri"/>
            </a:endParaRPr>
          </a:p>
          <a:p>
            <a:pPr marL="27051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After training, sample new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25" dirty="0">
                <a:latin typeface="Calibri"/>
                <a:cs typeface="Calibri"/>
              </a:rPr>
              <a:t>like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  <a:p>
            <a:pPr marL="445134" marR="4074160">
              <a:lnSpc>
                <a:spcPct val="100800"/>
              </a:lnSpc>
              <a:spcBef>
                <a:spcPts val="242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16" name="object 16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95267" y="1925828"/>
            <a:ext cx="4860290" cy="29121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8595" marR="222885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88595" marR="511809">
              <a:lnSpc>
                <a:spcPct val="100400"/>
              </a:lnSpc>
              <a:spcBef>
                <a:spcPts val="2340"/>
              </a:spcBef>
            </a:pPr>
            <a:r>
              <a:rPr sz="2400" b="1" spc="-5" dirty="0">
                <a:latin typeface="Calibri"/>
                <a:cs typeface="Calibri"/>
              </a:rPr>
              <a:t>Intuition: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image, </a:t>
            </a:r>
            <a:r>
              <a:rPr sz="2400" b="1" dirty="0">
                <a:latin typeface="Calibri"/>
                <a:cs typeface="Calibri"/>
              </a:rPr>
              <a:t>z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latent  </a:t>
            </a:r>
            <a:r>
              <a:rPr sz="2400" spc="-20" dirty="0">
                <a:latin typeface="Calibri"/>
                <a:cs typeface="Calibri"/>
              </a:rPr>
              <a:t>factors </a:t>
            </a:r>
            <a:r>
              <a:rPr sz="2400" dirty="0">
                <a:latin typeface="Calibri"/>
                <a:cs typeface="Calibri"/>
              </a:rPr>
              <a:t>used </a:t>
            </a:r>
            <a:r>
              <a:rPr sz="2400" spc="-15" dirty="0">
                <a:latin typeface="Calibri"/>
                <a:cs typeface="Calibri"/>
              </a:rPr>
              <a:t>to generate </a:t>
            </a:r>
            <a:r>
              <a:rPr sz="2400" b="1" spc="-5" dirty="0">
                <a:latin typeface="Calibri"/>
                <a:cs typeface="Calibri"/>
              </a:rPr>
              <a:t>x:  </a:t>
            </a:r>
            <a:r>
              <a:rPr sz="2400" spc="-10" dirty="0">
                <a:latin typeface="Calibri"/>
                <a:cs typeface="Calibri"/>
              </a:rPr>
              <a:t>attributes, orientation, </a:t>
            </a:r>
            <a:r>
              <a:rPr sz="2400" spc="-1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Assume simple prior p(z), </a:t>
            </a:r>
            <a:r>
              <a:rPr sz="2400" spc="5" dirty="0">
                <a:latin typeface="Calibri"/>
                <a:cs typeface="Calibri"/>
              </a:rPr>
              <a:t>e.g.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Gaussian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1435" y="1465579"/>
            <a:ext cx="6106795" cy="189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Probabilistic </a:t>
            </a:r>
            <a:r>
              <a:rPr sz="2400" spc="-5" dirty="0">
                <a:latin typeface="Calibri"/>
                <a:cs typeface="Calibri"/>
              </a:rPr>
              <a:t>spin 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autoencoders: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15" dirty="0">
                <a:latin typeface="Calibri"/>
                <a:cs typeface="Calibri"/>
              </a:rPr>
              <a:t>latent features </a:t>
            </a:r>
            <a:r>
              <a:rPr sz="2400" dirty="0">
                <a:latin typeface="Calibri"/>
                <a:cs typeface="Calibri"/>
              </a:rPr>
              <a:t>z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25" dirty="0">
                <a:latin typeface="Calibri"/>
                <a:cs typeface="Calibri"/>
              </a:rPr>
              <a:t>raw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the model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generate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Calibri"/>
              <a:cs typeface="Calibri"/>
            </a:endParaRPr>
          </a:p>
          <a:p>
            <a:pPr marL="27051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After training, sample new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25" dirty="0">
                <a:latin typeface="Calibri"/>
                <a:cs typeface="Calibri"/>
              </a:rPr>
              <a:t>like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875919" y="3947029"/>
            <a:ext cx="2713355" cy="2197735"/>
            <a:chOff x="2875919" y="3947029"/>
            <a:chExt cx="2713355" cy="2197735"/>
          </a:xfrm>
        </p:grpSpPr>
        <p:sp>
          <p:nvSpPr>
            <p:cNvPr id="8" name="object 8"/>
            <p:cNvSpPr/>
            <p:nvPr/>
          </p:nvSpPr>
          <p:spPr>
            <a:xfrm>
              <a:off x="2880682" y="3951791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2703696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2703696" y="415091"/>
                  </a:lnTo>
                  <a:lnTo>
                    <a:pt x="2703696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0682" y="3951791"/>
              <a:ext cx="2703830" cy="415290"/>
            </a:xfrm>
            <a:custGeom>
              <a:avLst/>
              <a:gdLst/>
              <a:ahLst/>
              <a:cxnLst/>
              <a:rect l="l" t="t" r="r" b="b"/>
              <a:pathLst>
                <a:path w="2703829" h="415289">
                  <a:moveTo>
                    <a:pt x="0" y="0"/>
                  </a:moveTo>
                  <a:lnTo>
                    <a:pt x="2703696" y="0"/>
                  </a:lnTo>
                  <a:lnTo>
                    <a:pt x="2703696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4341" y="5724446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4341" y="5724446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94430" y="4366799"/>
              <a:ext cx="76200" cy="1358265"/>
            </a:xfrm>
            <a:custGeom>
              <a:avLst/>
              <a:gdLst/>
              <a:ahLst/>
              <a:cxnLst/>
              <a:rect l="l" t="t" r="r" b="b"/>
              <a:pathLst>
                <a:path w="76200" h="135826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357646"/>
                  </a:lnTo>
                  <a:lnTo>
                    <a:pt x="47625" y="1357646"/>
                  </a:lnTo>
                  <a:lnTo>
                    <a:pt x="47625" y="63500"/>
                  </a:lnTo>
                  <a:close/>
                </a:path>
                <a:path w="76200" h="135826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35826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5096" y="3578517"/>
            <a:ext cx="5084445" cy="1344295"/>
          </a:xfrm>
          <a:prstGeom prst="rect">
            <a:avLst/>
          </a:prstGeom>
          <a:ln w="50800">
            <a:solidFill>
              <a:srgbClr val="4472C4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21285" marR="3375660">
              <a:lnSpc>
                <a:spcPct val="100800"/>
              </a:lnSpc>
              <a:spcBef>
                <a:spcPts val="64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11752" y="4050791"/>
            <a:ext cx="241300" cy="2014855"/>
            <a:chOff x="4111752" y="4050791"/>
            <a:chExt cx="241300" cy="2014855"/>
          </a:xfrm>
        </p:grpSpPr>
        <p:sp>
          <p:nvSpPr>
            <p:cNvPr id="15" name="object 15"/>
            <p:cNvSpPr/>
            <p:nvPr/>
          </p:nvSpPr>
          <p:spPr>
            <a:xfrm>
              <a:off x="4111752" y="4050791"/>
              <a:ext cx="240791" cy="2164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1752" y="5824727"/>
              <a:ext cx="240791" cy="2407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18" name="object 18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8595" marR="241300">
              <a:lnSpc>
                <a:spcPct val="100800"/>
              </a:lnSpc>
              <a:spcBef>
                <a:spcPts val="75"/>
              </a:spcBef>
            </a:pPr>
            <a:r>
              <a:rPr spc="-15" dirty="0"/>
              <a:t>generated </a:t>
            </a:r>
            <a:r>
              <a:rPr spc="-10" dirty="0"/>
              <a:t>from </a:t>
            </a:r>
            <a:r>
              <a:rPr spc="-5" dirty="0"/>
              <a:t>unobserved </a:t>
            </a:r>
            <a:r>
              <a:rPr spc="-15" dirty="0"/>
              <a:t>(latent)  representation</a:t>
            </a:r>
            <a:r>
              <a:rPr spc="-10" dirty="0"/>
              <a:t> </a:t>
            </a:r>
            <a:r>
              <a:rPr b="1" dirty="0">
                <a:latin typeface="Calibri"/>
                <a:cs typeface="Calibri"/>
              </a:rPr>
              <a:t>z</a:t>
            </a:r>
          </a:p>
          <a:p>
            <a:pPr marL="188595" marR="530225">
              <a:lnSpc>
                <a:spcPct val="100400"/>
              </a:lnSpc>
              <a:spcBef>
                <a:spcPts val="2340"/>
              </a:spcBef>
            </a:pPr>
            <a:r>
              <a:rPr b="1" spc="-5" dirty="0">
                <a:latin typeface="Calibri"/>
                <a:cs typeface="Calibri"/>
              </a:rPr>
              <a:t>Intuition: </a:t>
            </a:r>
            <a:r>
              <a:rPr b="1" dirty="0">
                <a:latin typeface="Calibri"/>
                <a:cs typeface="Calibri"/>
              </a:rPr>
              <a:t>x </a:t>
            </a:r>
            <a:r>
              <a:rPr spc="-5" dirty="0"/>
              <a:t>is </a:t>
            </a:r>
            <a:r>
              <a:rPr dirty="0"/>
              <a:t>an </a:t>
            </a:r>
            <a:r>
              <a:rPr spc="-5" dirty="0"/>
              <a:t>image, </a:t>
            </a:r>
            <a:r>
              <a:rPr b="1" dirty="0">
                <a:latin typeface="Calibri"/>
                <a:cs typeface="Calibri"/>
              </a:rPr>
              <a:t>z </a:t>
            </a:r>
            <a:r>
              <a:rPr spc="-5" dirty="0"/>
              <a:t>is</a:t>
            </a:r>
            <a:r>
              <a:rPr spc="-120" dirty="0"/>
              <a:t> </a:t>
            </a:r>
            <a:r>
              <a:rPr spc="-15" dirty="0"/>
              <a:t>latent  </a:t>
            </a:r>
            <a:r>
              <a:rPr spc="-20" dirty="0"/>
              <a:t>factors </a:t>
            </a:r>
            <a:r>
              <a:rPr dirty="0"/>
              <a:t>used </a:t>
            </a:r>
            <a:r>
              <a:rPr spc="-15" dirty="0"/>
              <a:t>to generate </a:t>
            </a:r>
            <a:r>
              <a:rPr b="1" spc="-5" dirty="0">
                <a:latin typeface="Calibri"/>
                <a:cs typeface="Calibri"/>
              </a:rPr>
              <a:t>x:  </a:t>
            </a:r>
            <a:r>
              <a:rPr spc="-10" dirty="0"/>
              <a:t>attributes, orientation, </a:t>
            </a:r>
            <a:r>
              <a:rPr spc="-15" dirty="0"/>
              <a:t>etc.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Assume simple prior p(z), </a:t>
            </a:r>
            <a:r>
              <a:rPr spc="5" dirty="0"/>
              <a:t>e.g.</a:t>
            </a:r>
            <a:r>
              <a:rPr spc="-30" dirty="0"/>
              <a:t> </a:t>
            </a:r>
            <a:r>
              <a:rPr spc="-5" dirty="0"/>
              <a:t>Gaussian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/>
          </a:p>
          <a:p>
            <a:pPr marL="12700" marR="5080">
              <a:lnSpc>
                <a:spcPct val="100800"/>
              </a:lnSpc>
            </a:pPr>
            <a:r>
              <a:rPr spc="-10" dirty="0"/>
              <a:t>Represent </a:t>
            </a:r>
            <a:r>
              <a:rPr spc="-5" dirty="0"/>
              <a:t>p(x|z) with </a:t>
            </a:r>
            <a:r>
              <a:rPr dirty="0"/>
              <a:t>a </a:t>
            </a:r>
            <a:r>
              <a:rPr spc="-10" dirty="0"/>
              <a:t>neural network  </a:t>
            </a:r>
            <a:r>
              <a:rPr spc="-5" dirty="0"/>
              <a:t>(Similar </a:t>
            </a:r>
            <a:r>
              <a:rPr spc="-15" dirty="0"/>
              <a:t>to </a:t>
            </a:r>
            <a:r>
              <a:rPr b="1" spc="-5" dirty="0">
                <a:latin typeface="Calibri"/>
                <a:cs typeface="Calibri"/>
              </a:rPr>
              <a:t>decoder </a:t>
            </a:r>
            <a:r>
              <a:rPr spc="-10" dirty="0"/>
              <a:t>from</a:t>
            </a:r>
            <a:r>
              <a:rPr spc="-35" dirty="0"/>
              <a:t> </a:t>
            </a:r>
            <a:r>
              <a:rPr spc="-10" dirty="0"/>
              <a:t>autencoder)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6" name="object 6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38864" y="1136396"/>
            <a:ext cx="4967605" cy="46799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6090" marR="431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466090" marR="1447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 marL="38100" marR="3342640">
              <a:lnSpc>
                <a:spcPct val="100800"/>
              </a:lnSpc>
              <a:spcBef>
                <a:spcPts val="241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00">
              <a:latin typeface="Calibri"/>
              <a:cs typeface="Calibri"/>
            </a:endParaRPr>
          </a:p>
          <a:p>
            <a:pPr marL="161290" marR="352742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19" name="object 19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8595" marR="241300">
              <a:lnSpc>
                <a:spcPct val="100800"/>
              </a:lnSpc>
              <a:spcBef>
                <a:spcPts val="75"/>
              </a:spcBef>
            </a:pPr>
            <a:r>
              <a:rPr spc="-15" dirty="0"/>
              <a:t>generated </a:t>
            </a:r>
            <a:r>
              <a:rPr spc="-10" dirty="0"/>
              <a:t>from </a:t>
            </a:r>
            <a:r>
              <a:rPr spc="-5" dirty="0"/>
              <a:t>unobserved </a:t>
            </a:r>
            <a:r>
              <a:rPr spc="-15" dirty="0"/>
              <a:t>(latent)  representation</a:t>
            </a:r>
            <a:r>
              <a:rPr spc="-10" dirty="0"/>
              <a:t> </a:t>
            </a:r>
            <a:r>
              <a:rPr b="1" dirty="0">
                <a:latin typeface="Calibri"/>
                <a:cs typeface="Calibri"/>
              </a:rPr>
              <a:t>z</a:t>
            </a:r>
          </a:p>
          <a:p>
            <a:pPr marL="188595" marR="530225">
              <a:lnSpc>
                <a:spcPct val="100400"/>
              </a:lnSpc>
              <a:spcBef>
                <a:spcPts val="2340"/>
              </a:spcBef>
            </a:pPr>
            <a:r>
              <a:rPr b="1" spc="-5" dirty="0">
                <a:latin typeface="Calibri"/>
                <a:cs typeface="Calibri"/>
              </a:rPr>
              <a:t>Intuition: </a:t>
            </a:r>
            <a:r>
              <a:rPr b="1" dirty="0">
                <a:latin typeface="Calibri"/>
                <a:cs typeface="Calibri"/>
              </a:rPr>
              <a:t>x </a:t>
            </a:r>
            <a:r>
              <a:rPr spc="-5" dirty="0"/>
              <a:t>is </a:t>
            </a:r>
            <a:r>
              <a:rPr dirty="0"/>
              <a:t>an </a:t>
            </a:r>
            <a:r>
              <a:rPr spc="-5" dirty="0"/>
              <a:t>image, </a:t>
            </a:r>
            <a:r>
              <a:rPr b="1" dirty="0">
                <a:latin typeface="Calibri"/>
                <a:cs typeface="Calibri"/>
              </a:rPr>
              <a:t>z </a:t>
            </a:r>
            <a:r>
              <a:rPr spc="-5" dirty="0"/>
              <a:t>is</a:t>
            </a:r>
            <a:r>
              <a:rPr spc="-120" dirty="0"/>
              <a:t> </a:t>
            </a:r>
            <a:r>
              <a:rPr spc="-15" dirty="0"/>
              <a:t>latent  </a:t>
            </a:r>
            <a:r>
              <a:rPr spc="-20" dirty="0"/>
              <a:t>factors </a:t>
            </a:r>
            <a:r>
              <a:rPr dirty="0"/>
              <a:t>used </a:t>
            </a:r>
            <a:r>
              <a:rPr spc="-15" dirty="0"/>
              <a:t>to generate </a:t>
            </a:r>
            <a:r>
              <a:rPr b="1" spc="-5" dirty="0">
                <a:latin typeface="Calibri"/>
                <a:cs typeface="Calibri"/>
              </a:rPr>
              <a:t>x:  </a:t>
            </a:r>
            <a:r>
              <a:rPr spc="-10" dirty="0"/>
              <a:t>attributes, orientation, </a:t>
            </a:r>
            <a:r>
              <a:rPr spc="-15" dirty="0"/>
              <a:t>etc.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Assume simple prior p(z), </a:t>
            </a:r>
            <a:r>
              <a:rPr spc="5" dirty="0"/>
              <a:t>e.g.</a:t>
            </a:r>
            <a:r>
              <a:rPr spc="-30" dirty="0"/>
              <a:t> </a:t>
            </a:r>
            <a:r>
              <a:rPr spc="-5" dirty="0"/>
              <a:t>Gaussian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/>
          </a:p>
          <a:p>
            <a:pPr marL="12700" marR="5080">
              <a:lnSpc>
                <a:spcPct val="100800"/>
              </a:lnSpc>
            </a:pPr>
            <a:r>
              <a:rPr spc="-10" dirty="0"/>
              <a:t>Represent </a:t>
            </a:r>
            <a:r>
              <a:rPr spc="-5" dirty="0"/>
              <a:t>p(x|z) with </a:t>
            </a:r>
            <a:r>
              <a:rPr dirty="0"/>
              <a:t>a </a:t>
            </a:r>
            <a:r>
              <a:rPr spc="-10" dirty="0"/>
              <a:t>neural network  </a:t>
            </a:r>
            <a:r>
              <a:rPr spc="-5" dirty="0"/>
              <a:t>(Similar </a:t>
            </a:r>
            <a:r>
              <a:rPr spc="-15" dirty="0"/>
              <a:t>to </a:t>
            </a:r>
            <a:r>
              <a:rPr b="1" spc="-5" dirty="0">
                <a:latin typeface="Calibri"/>
                <a:cs typeface="Calibri"/>
              </a:rPr>
              <a:t>decoder </a:t>
            </a:r>
            <a:r>
              <a:rPr spc="-10" dirty="0"/>
              <a:t>from</a:t>
            </a:r>
            <a:r>
              <a:rPr spc="-35" dirty="0"/>
              <a:t> </a:t>
            </a:r>
            <a:r>
              <a:rPr spc="-10" dirty="0"/>
              <a:t>autencoder)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076452"/>
            <a:ext cx="10266680" cy="198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04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-5" dirty="0">
                <a:latin typeface="Calibri"/>
                <a:cs typeface="Calibri"/>
              </a:rPr>
              <a:t> Learning</a:t>
            </a:r>
            <a:endParaRPr sz="2800">
              <a:latin typeface="Calibri"/>
              <a:cs typeface="Calibri"/>
            </a:endParaRPr>
          </a:p>
          <a:p>
            <a:pPr marL="6837680">
              <a:lnSpc>
                <a:spcPts val="3204"/>
              </a:lnSpc>
            </a:pPr>
            <a:r>
              <a:rPr sz="2800" spc="-10" dirty="0">
                <a:latin typeface="Calibri"/>
                <a:cs typeface="Calibri"/>
              </a:rPr>
              <a:t>Semantic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Segmentation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5" dirty="0">
                <a:latin typeface="Calibri"/>
                <a:cs typeface="Calibri"/>
              </a:rPr>
              <a:t>(x,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3627627"/>
            <a:ext cx="5158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i="1" spc="-5" dirty="0">
                <a:latin typeface="Calibri"/>
                <a:cs typeface="Calibri"/>
              </a:rPr>
              <a:t>function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map </a:t>
            </a:r>
            <a:r>
              <a:rPr sz="2800" dirty="0">
                <a:latin typeface="Calibri"/>
                <a:cs typeface="Calibri"/>
              </a:rPr>
              <a:t>x -&gt;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038851"/>
            <a:ext cx="5351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Classification, regression,  </a:t>
            </a:r>
            <a:r>
              <a:rPr sz="2800" spc="-5" dirty="0">
                <a:latin typeface="Calibri"/>
                <a:cs typeface="Calibri"/>
              </a:rPr>
              <a:t>object </a:t>
            </a:r>
            <a:r>
              <a:rPr sz="2800" spc="-10" dirty="0">
                <a:latin typeface="Calibri"/>
                <a:cs typeface="Calibri"/>
              </a:rPr>
              <a:t>detection, semantic  segmentation, image </a:t>
            </a:r>
            <a:r>
              <a:rPr sz="2800" spc="-5" dirty="0">
                <a:latin typeface="Calibri"/>
                <a:cs typeface="Calibri"/>
              </a:rPr>
              <a:t>captioning,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62552" y="2029312"/>
            <a:ext cx="3931285" cy="3326129"/>
            <a:chOff x="7062552" y="2029312"/>
            <a:chExt cx="3931285" cy="3326129"/>
          </a:xfrm>
        </p:grpSpPr>
        <p:sp>
          <p:nvSpPr>
            <p:cNvPr id="7" name="object 7"/>
            <p:cNvSpPr/>
            <p:nvPr/>
          </p:nvSpPr>
          <p:spPr>
            <a:xfrm>
              <a:off x="7071360" y="2039112"/>
              <a:ext cx="3898392" cy="33162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92662" y="2713101"/>
              <a:ext cx="2992755" cy="2103120"/>
            </a:xfrm>
            <a:custGeom>
              <a:avLst/>
              <a:gdLst/>
              <a:ahLst/>
              <a:cxnLst/>
              <a:rect l="l" t="t" r="r" b="b"/>
              <a:pathLst>
                <a:path w="2992754" h="2103120">
                  <a:moveTo>
                    <a:pt x="2875287" y="0"/>
                  </a:moveTo>
                  <a:lnTo>
                    <a:pt x="2607816" y="246437"/>
                  </a:lnTo>
                  <a:lnTo>
                    <a:pt x="2156466" y="279304"/>
                  </a:lnTo>
                  <a:lnTo>
                    <a:pt x="1872341" y="49278"/>
                  </a:lnTo>
                  <a:lnTo>
                    <a:pt x="1772005" y="65735"/>
                  </a:lnTo>
                  <a:lnTo>
                    <a:pt x="1772005" y="279304"/>
                  </a:lnTo>
                  <a:lnTo>
                    <a:pt x="1838896" y="558519"/>
                  </a:lnTo>
                  <a:lnTo>
                    <a:pt x="1688415" y="607843"/>
                  </a:lnTo>
                  <a:lnTo>
                    <a:pt x="1270509" y="476418"/>
                  </a:lnTo>
                  <a:lnTo>
                    <a:pt x="668676" y="295669"/>
                  </a:lnTo>
                  <a:lnTo>
                    <a:pt x="110105" y="347463"/>
                  </a:lnTo>
                  <a:lnTo>
                    <a:pt x="0" y="476418"/>
                  </a:lnTo>
                  <a:lnTo>
                    <a:pt x="200626" y="525697"/>
                  </a:lnTo>
                  <a:lnTo>
                    <a:pt x="451351" y="492784"/>
                  </a:lnTo>
                  <a:lnTo>
                    <a:pt x="718822" y="558519"/>
                  </a:lnTo>
                  <a:lnTo>
                    <a:pt x="1170172" y="706399"/>
                  </a:lnTo>
                  <a:lnTo>
                    <a:pt x="1471089" y="887056"/>
                  </a:lnTo>
                  <a:lnTo>
                    <a:pt x="1504581" y="1166407"/>
                  </a:lnTo>
                  <a:lnTo>
                    <a:pt x="1588171" y="1527813"/>
                  </a:lnTo>
                  <a:lnTo>
                    <a:pt x="1638270" y="1708515"/>
                  </a:lnTo>
                  <a:lnTo>
                    <a:pt x="1872341" y="1675602"/>
                  </a:lnTo>
                  <a:lnTo>
                    <a:pt x="1972585" y="1938497"/>
                  </a:lnTo>
                  <a:lnTo>
                    <a:pt x="2206658" y="2102788"/>
                  </a:lnTo>
                  <a:lnTo>
                    <a:pt x="2340347" y="1987776"/>
                  </a:lnTo>
                  <a:lnTo>
                    <a:pt x="2347974" y="1798570"/>
                  </a:lnTo>
                  <a:lnTo>
                    <a:pt x="2290248" y="1642780"/>
                  </a:lnTo>
                  <a:lnTo>
                    <a:pt x="2256755" y="1494946"/>
                  </a:lnTo>
                  <a:lnTo>
                    <a:pt x="2474081" y="1429256"/>
                  </a:lnTo>
                  <a:lnTo>
                    <a:pt x="2658008" y="1314242"/>
                  </a:lnTo>
                  <a:lnTo>
                    <a:pt x="2591117" y="1609912"/>
                  </a:lnTo>
                  <a:lnTo>
                    <a:pt x="2825189" y="1724926"/>
                  </a:lnTo>
                  <a:lnTo>
                    <a:pt x="2992324" y="1560634"/>
                  </a:lnTo>
                  <a:lnTo>
                    <a:pt x="2992324" y="1363521"/>
                  </a:lnTo>
                  <a:lnTo>
                    <a:pt x="2958879" y="1133539"/>
                  </a:lnTo>
                  <a:lnTo>
                    <a:pt x="2841842" y="985659"/>
                  </a:lnTo>
                  <a:lnTo>
                    <a:pt x="2908780" y="854280"/>
                  </a:lnTo>
                  <a:lnTo>
                    <a:pt x="2975578" y="460007"/>
                  </a:lnTo>
                  <a:lnTo>
                    <a:pt x="2992324" y="49278"/>
                  </a:lnTo>
                  <a:lnTo>
                    <a:pt x="2875287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2662" y="2713101"/>
              <a:ext cx="2992755" cy="2103120"/>
            </a:xfrm>
            <a:custGeom>
              <a:avLst/>
              <a:gdLst/>
              <a:ahLst/>
              <a:cxnLst/>
              <a:rect l="l" t="t" r="r" b="b"/>
              <a:pathLst>
                <a:path w="2992754" h="2103120">
                  <a:moveTo>
                    <a:pt x="110104" y="347463"/>
                  </a:moveTo>
                  <a:lnTo>
                    <a:pt x="668677" y="295670"/>
                  </a:lnTo>
                  <a:lnTo>
                    <a:pt x="1270510" y="476418"/>
                  </a:lnTo>
                  <a:lnTo>
                    <a:pt x="1688415" y="607843"/>
                  </a:lnTo>
                  <a:lnTo>
                    <a:pt x="1838897" y="558519"/>
                  </a:lnTo>
                  <a:lnTo>
                    <a:pt x="1772006" y="279305"/>
                  </a:lnTo>
                  <a:lnTo>
                    <a:pt x="1772006" y="65735"/>
                  </a:lnTo>
                  <a:lnTo>
                    <a:pt x="1872342" y="49278"/>
                  </a:lnTo>
                  <a:lnTo>
                    <a:pt x="2156466" y="279305"/>
                  </a:lnTo>
                  <a:lnTo>
                    <a:pt x="2607817" y="246437"/>
                  </a:lnTo>
                  <a:lnTo>
                    <a:pt x="2875288" y="0"/>
                  </a:lnTo>
                  <a:lnTo>
                    <a:pt x="2992324" y="49278"/>
                  </a:lnTo>
                  <a:lnTo>
                    <a:pt x="2975578" y="460007"/>
                  </a:lnTo>
                  <a:lnTo>
                    <a:pt x="2908780" y="854280"/>
                  </a:lnTo>
                  <a:lnTo>
                    <a:pt x="2841842" y="985659"/>
                  </a:lnTo>
                  <a:lnTo>
                    <a:pt x="2958878" y="1133540"/>
                  </a:lnTo>
                  <a:lnTo>
                    <a:pt x="2992324" y="1363522"/>
                  </a:lnTo>
                  <a:lnTo>
                    <a:pt x="2992324" y="1560635"/>
                  </a:lnTo>
                  <a:lnTo>
                    <a:pt x="2825190" y="1724927"/>
                  </a:lnTo>
                  <a:lnTo>
                    <a:pt x="2591118" y="1609913"/>
                  </a:lnTo>
                  <a:lnTo>
                    <a:pt x="2658009" y="1314243"/>
                  </a:lnTo>
                  <a:lnTo>
                    <a:pt x="2474082" y="1429256"/>
                  </a:lnTo>
                  <a:lnTo>
                    <a:pt x="2256756" y="1494946"/>
                  </a:lnTo>
                  <a:lnTo>
                    <a:pt x="2290248" y="1642781"/>
                  </a:lnTo>
                  <a:lnTo>
                    <a:pt x="2347975" y="1798570"/>
                  </a:lnTo>
                  <a:lnTo>
                    <a:pt x="2340346" y="1987776"/>
                  </a:lnTo>
                  <a:lnTo>
                    <a:pt x="2206658" y="2102789"/>
                  </a:lnTo>
                  <a:lnTo>
                    <a:pt x="1972586" y="1938497"/>
                  </a:lnTo>
                  <a:lnTo>
                    <a:pt x="1872342" y="1675603"/>
                  </a:lnTo>
                  <a:lnTo>
                    <a:pt x="1638270" y="1708516"/>
                  </a:lnTo>
                  <a:lnTo>
                    <a:pt x="1588172" y="1527813"/>
                  </a:lnTo>
                  <a:lnTo>
                    <a:pt x="1504582" y="1166408"/>
                  </a:lnTo>
                  <a:lnTo>
                    <a:pt x="1471090" y="887056"/>
                  </a:lnTo>
                  <a:lnTo>
                    <a:pt x="1170173" y="706399"/>
                  </a:lnTo>
                  <a:lnTo>
                    <a:pt x="718822" y="558519"/>
                  </a:lnTo>
                  <a:lnTo>
                    <a:pt x="451351" y="492784"/>
                  </a:lnTo>
                  <a:lnTo>
                    <a:pt x="200626" y="525697"/>
                  </a:lnTo>
                  <a:lnTo>
                    <a:pt x="0" y="476418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88117" y="3252871"/>
              <a:ext cx="3886835" cy="2073910"/>
            </a:xfrm>
            <a:custGeom>
              <a:avLst/>
              <a:gdLst/>
              <a:ahLst/>
              <a:cxnLst/>
              <a:rect l="l" t="t" r="r" b="b"/>
              <a:pathLst>
                <a:path w="3886834" h="2073910">
                  <a:moveTo>
                    <a:pt x="3116911" y="0"/>
                  </a:moveTo>
                  <a:lnTo>
                    <a:pt x="3026972" y="439018"/>
                  </a:lnTo>
                  <a:lnTo>
                    <a:pt x="3189709" y="782119"/>
                  </a:lnTo>
                  <a:lnTo>
                    <a:pt x="3176724" y="1057949"/>
                  </a:lnTo>
                  <a:lnTo>
                    <a:pt x="2948843" y="1266482"/>
                  </a:lnTo>
                  <a:lnTo>
                    <a:pt x="2636408" y="1138668"/>
                  </a:lnTo>
                  <a:lnTo>
                    <a:pt x="2681951" y="909933"/>
                  </a:lnTo>
                  <a:lnTo>
                    <a:pt x="2447618" y="1010852"/>
                  </a:lnTo>
                  <a:lnTo>
                    <a:pt x="2467109" y="1152144"/>
                  </a:lnTo>
                  <a:lnTo>
                    <a:pt x="2506201" y="1347256"/>
                  </a:lnTo>
                  <a:lnTo>
                    <a:pt x="2486656" y="1549065"/>
                  </a:lnTo>
                  <a:lnTo>
                    <a:pt x="2252323" y="1609667"/>
                  </a:lnTo>
                  <a:lnTo>
                    <a:pt x="2057027" y="1454899"/>
                  </a:lnTo>
                  <a:lnTo>
                    <a:pt x="1962961" y="1171384"/>
                  </a:lnTo>
                  <a:lnTo>
                    <a:pt x="1666463" y="1172344"/>
                  </a:lnTo>
                  <a:lnTo>
                    <a:pt x="1529751" y="439018"/>
                  </a:lnTo>
                  <a:lnTo>
                    <a:pt x="1295419" y="210285"/>
                  </a:lnTo>
                  <a:lnTo>
                    <a:pt x="0" y="364968"/>
                  </a:lnTo>
                  <a:lnTo>
                    <a:pt x="0" y="2073802"/>
                  </a:lnTo>
                  <a:lnTo>
                    <a:pt x="3860204" y="2073802"/>
                  </a:lnTo>
                  <a:lnTo>
                    <a:pt x="3886255" y="102642"/>
                  </a:lnTo>
                  <a:lnTo>
                    <a:pt x="3414146" y="157339"/>
                  </a:lnTo>
                  <a:lnTo>
                    <a:pt x="3352473" y="8420"/>
                  </a:lnTo>
                  <a:lnTo>
                    <a:pt x="3116911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88117" y="3252871"/>
              <a:ext cx="3886835" cy="2073910"/>
            </a:xfrm>
            <a:custGeom>
              <a:avLst/>
              <a:gdLst/>
              <a:ahLst/>
              <a:cxnLst/>
              <a:rect l="l" t="t" r="r" b="b"/>
              <a:pathLst>
                <a:path w="3886834" h="2073910">
                  <a:moveTo>
                    <a:pt x="0" y="364967"/>
                  </a:moveTo>
                  <a:lnTo>
                    <a:pt x="1295419" y="210284"/>
                  </a:lnTo>
                  <a:lnTo>
                    <a:pt x="1529752" y="439018"/>
                  </a:lnTo>
                  <a:lnTo>
                    <a:pt x="1666464" y="1172344"/>
                  </a:lnTo>
                  <a:lnTo>
                    <a:pt x="1962961" y="1171384"/>
                  </a:lnTo>
                  <a:lnTo>
                    <a:pt x="2057028" y="1454899"/>
                  </a:lnTo>
                  <a:lnTo>
                    <a:pt x="2252324" y="1609667"/>
                  </a:lnTo>
                  <a:lnTo>
                    <a:pt x="2486657" y="1549065"/>
                  </a:lnTo>
                  <a:lnTo>
                    <a:pt x="2506203" y="1347256"/>
                  </a:lnTo>
                  <a:lnTo>
                    <a:pt x="2467111" y="1152144"/>
                  </a:lnTo>
                  <a:lnTo>
                    <a:pt x="2447620" y="1010852"/>
                  </a:lnTo>
                  <a:lnTo>
                    <a:pt x="2681952" y="909933"/>
                  </a:lnTo>
                  <a:lnTo>
                    <a:pt x="2636409" y="1138667"/>
                  </a:lnTo>
                  <a:lnTo>
                    <a:pt x="2948844" y="1266482"/>
                  </a:lnTo>
                  <a:lnTo>
                    <a:pt x="3176725" y="1057949"/>
                  </a:lnTo>
                  <a:lnTo>
                    <a:pt x="3189710" y="782118"/>
                  </a:lnTo>
                  <a:lnTo>
                    <a:pt x="3026973" y="439018"/>
                  </a:lnTo>
                  <a:lnTo>
                    <a:pt x="3116912" y="0"/>
                  </a:lnTo>
                  <a:lnTo>
                    <a:pt x="3352475" y="8419"/>
                  </a:lnTo>
                  <a:lnTo>
                    <a:pt x="3414147" y="157339"/>
                  </a:lnTo>
                  <a:lnTo>
                    <a:pt x="3886257" y="102641"/>
                  </a:lnTo>
                  <a:lnTo>
                    <a:pt x="3860205" y="2073802"/>
                  </a:lnTo>
                  <a:lnTo>
                    <a:pt x="0" y="2073802"/>
                  </a:lnTo>
                  <a:lnTo>
                    <a:pt x="0" y="364967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81602" y="2117618"/>
              <a:ext cx="3879850" cy="1446530"/>
            </a:xfrm>
            <a:custGeom>
              <a:avLst/>
              <a:gdLst/>
              <a:ahLst/>
              <a:cxnLst/>
              <a:rect l="l" t="t" r="r" b="b"/>
              <a:pathLst>
                <a:path w="3879850" h="1446529">
                  <a:moveTo>
                    <a:pt x="3879695" y="0"/>
                  </a:moveTo>
                  <a:lnTo>
                    <a:pt x="3664908" y="134510"/>
                  </a:lnTo>
                  <a:lnTo>
                    <a:pt x="3495692" y="188360"/>
                  </a:lnTo>
                  <a:lnTo>
                    <a:pt x="3137632" y="222037"/>
                  </a:lnTo>
                  <a:lnTo>
                    <a:pt x="1959406" y="558413"/>
                  </a:lnTo>
                  <a:lnTo>
                    <a:pt x="1666463" y="652551"/>
                  </a:lnTo>
                  <a:lnTo>
                    <a:pt x="1252691" y="593248"/>
                  </a:lnTo>
                  <a:lnTo>
                    <a:pt x="891814" y="733298"/>
                  </a:lnTo>
                  <a:lnTo>
                    <a:pt x="6506" y="834243"/>
                  </a:lnTo>
                  <a:lnTo>
                    <a:pt x="0" y="1446423"/>
                  </a:lnTo>
                  <a:lnTo>
                    <a:pt x="1165240" y="1318607"/>
                  </a:lnTo>
                  <a:lnTo>
                    <a:pt x="546794" y="1150419"/>
                  </a:lnTo>
                  <a:lnTo>
                    <a:pt x="299476" y="1163867"/>
                  </a:lnTo>
                  <a:lnTo>
                    <a:pt x="45543" y="1076454"/>
                  </a:lnTo>
                  <a:lnTo>
                    <a:pt x="214840" y="894760"/>
                  </a:lnTo>
                  <a:lnTo>
                    <a:pt x="820191" y="861141"/>
                  </a:lnTo>
                  <a:lnTo>
                    <a:pt x="1796642" y="1143666"/>
                  </a:lnTo>
                  <a:lnTo>
                    <a:pt x="1894263" y="1123495"/>
                  </a:lnTo>
                  <a:lnTo>
                    <a:pt x="1829638" y="750587"/>
                  </a:lnTo>
                  <a:lnTo>
                    <a:pt x="1946394" y="605510"/>
                  </a:lnTo>
                  <a:lnTo>
                    <a:pt x="2030975" y="625626"/>
                  </a:lnTo>
                  <a:lnTo>
                    <a:pt x="2304399" y="827491"/>
                  </a:lnTo>
                  <a:lnTo>
                    <a:pt x="2675445" y="814043"/>
                  </a:lnTo>
                  <a:lnTo>
                    <a:pt x="2929296" y="558413"/>
                  </a:lnTo>
                  <a:lnTo>
                    <a:pt x="3144139" y="645855"/>
                  </a:lnTo>
                  <a:lnTo>
                    <a:pt x="3140913" y="1082782"/>
                  </a:lnTo>
                  <a:lnTo>
                    <a:pt x="3411057" y="1116770"/>
                  </a:lnTo>
                  <a:lnTo>
                    <a:pt x="3437108" y="1197517"/>
                  </a:lnTo>
                  <a:lnTo>
                    <a:pt x="3860204" y="1197517"/>
                  </a:lnTo>
                  <a:lnTo>
                    <a:pt x="3879695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81602" y="2117618"/>
              <a:ext cx="3879850" cy="1446530"/>
            </a:xfrm>
            <a:custGeom>
              <a:avLst/>
              <a:gdLst/>
              <a:ahLst/>
              <a:cxnLst/>
              <a:rect l="l" t="t" r="r" b="b"/>
              <a:pathLst>
                <a:path w="3879850" h="1446529">
                  <a:moveTo>
                    <a:pt x="1165240" y="1318608"/>
                  </a:moveTo>
                  <a:lnTo>
                    <a:pt x="0" y="1446423"/>
                  </a:lnTo>
                  <a:lnTo>
                    <a:pt x="6506" y="834244"/>
                  </a:lnTo>
                  <a:lnTo>
                    <a:pt x="891815" y="733297"/>
                  </a:lnTo>
                  <a:lnTo>
                    <a:pt x="1252691" y="593249"/>
                  </a:lnTo>
                  <a:lnTo>
                    <a:pt x="1666464" y="652551"/>
                  </a:lnTo>
                  <a:lnTo>
                    <a:pt x="1959408" y="558413"/>
                  </a:lnTo>
                  <a:lnTo>
                    <a:pt x="3137633" y="222037"/>
                  </a:lnTo>
                  <a:lnTo>
                    <a:pt x="3495693" y="188360"/>
                  </a:lnTo>
                  <a:lnTo>
                    <a:pt x="3664909" y="134510"/>
                  </a:lnTo>
                  <a:lnTo>
                    <a:pt x="3879696" y="0"/>
                  </a:lnTo>
                  <a:lnTo>
                    <a:pt x="3860205" y="1197517"/>
                  </a:lnTo>
                  <a:lnTo>
                    <a:pt x="3437110" y="1197517"/>
                  </a:lnTo>
                  <a:lnTo>
                    <a:pt x="3411058" y="1116771"/>
                  </a:lnTo>
                  <a:lnTo>
                    <a:pt x="3140913" y="1082783"/>
                  </a:lnTo>
                  <a:lnTo>
                    <a:pt x="3144139" y="645855"/>
                  </a:lnTo>
                  <a:lnTo>
                    <a:pt x="2929298" y="558413"/>
                  </a:lnTo>
                  <a:lnTo>
                    <a:pt x="2675446" y="814043"/>
                  </a:lnTo>
                  <a:lnTo>
                    <a:pt x="2304401" y="827492"/>
                  </a:lnTo>
                  <a:lnTo>
                    <a:pt x="2030976" y="625626"/>
                  </a:lnTo>
                  <a:lnTo>
                    <a:pt x="1946395" y="605510"/>
                  </a:lnTo>
                  <a:lnTo>
                    <a:pt x="1829639" y="750588"/>
                  </a:lnTo>
                  <a:lnTo>
                    <a:pt x="1894263" y="1123495"/>
                  </a:lnTo>
                  <a:lnTo>
                    <a:pt x="1796643" y="1143668"/>
                  </a:lnTo>
                  <a:lnTo>
                    <a:pt x="820192" y="861141"/>
                  </a:lnTo>
                  <a:lnTo>
                    <a:pt x="214841" y="894761"/>
                  </a:lnTo>
                  <a:lnTo>
                    <a:pt x="45543" y="1076454"/>
                  </a:lnTo>
                  <a:lnTo>
                    <a:pt x="299477" y="1163868"/>
                  </a:lnTo>
                  <a:lnTo>
                    <a:pt x="546794" y="1150420"/>
                  </a:lnTo>
                  <a:lnTo>
                    <a:pt x="1165240" y="1318608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94617" y="2043600"/>
              <a:ext cx="3847465" cy="875030"/>
            </a:xfrm>
            <a:custGeom>
              <a:avLst/>
              <a:gdLst/>
              <a:ahLst/>
              <a:cxnLst/>
              <a:rect l="l" t="t" r="r" b="b"/>
              <a:pathLst>
                <a:path w="3847465" h="875030">
                  <a:moveTo>
                    <a:pt x="0" y="0"/>
                  </a:moveTo>
                  <a:lnTo>
                    <a:pt x="0" y="874588"/>
                  </a:lnTo>
                  <a:lnTo>
                    <a:pt x="846245" y="766946"/>
                  </a:lnTo>
                  <a:lnTo>
                    <a:pt x="1236836" y="605482"/>
                  </a:lnTo>
                  <a:lnTo>
                    <a:pt x="1588362" y="679504"/>
                  </a:lnTo>
                  <a:lnTo>
                    <a:pt x="3059531" y="248933"/>
                  </a:lnTo>
                  <a:lnTo>
                    <a:pt x="3573795" y="188387"/>
                  </a:lnTo>
                  <a:lnTo>
                    <a:pt x="3847191" y="13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94617" y="2043600"/>
              <a:ext cx="3847465" cy="875030"/>
            </a:xfrm>
            <a:custGeom>
              <a:avLst/>
              <a:gdLst/>
              <a:ahLst/>
              <a:cxnLst/>
              <a:rect l="l" t="t" r="r" b="b"/>
              <a:pathLst>
                <a:path w="3847465" h="875030">
                  <a:moveTo>
                    <a:pt x="0" y="874589"/>
                  </a:moveTo>
                  <a:lnTo>
                    <a:pt x="0" y="0"/>
                  </a:lnTo>
                  <a:lnTo>
                    <a:pt x="3847192" y="13448"/>
                  </a:lnTo>
                  <a:lnTo>
                    <a:pt x="3573794" y="188388"/>
                  </a:lnTo>
                  <a:lnTo>
                    <a:pt x="3059531" y="248934"/>
                  </a:lnTo>
                  <a:lnTo>
                    <a:pt x="1588362" y="679504"/>
                  </a:lnTo>
                  <a:lnTo>
                    <a:pt x="1236836" y="605482"/>
                  </a:lnTo>
                  <a:lnTo>
                    <a:pt x="846244" y="766946"/>
                  </a:lnTo>
                  <a:lnTo>
                    <a:pt x="0" y="874589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00908" y="5370067"/>
            <a:ext cx="2860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b="1" spc="-50" dirty="0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sz="2400" spc="-50" dirty="0">
                <a:latin typeface="Calibri"/>
                <a:cs typeface="Calibri"/>
              </a:rPr>
              <a:t>, </a:t>
            </a:r>
            <a:r>
              <a:rPr sz="2400" b="1" spc="-5" dirty="0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6" name="object 6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38864" y="1136396"/>
            <a:ext cx="4967605" cy="46799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6090" marR="431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466090" marR="1447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 marL="38100" marR="3342640">
              <a:lnSpc>
                <a:spcPct val="100800"/>
              </a:lnSpc>
              <a:spcBef>
                <a:spcPts val="241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00">
              <a:latin typeface="Calibri"/>
              <a:cs typeface="Calibri"/>
            </a:endParaRPr>
          </a:p>
          <a:p>
            <a:pPr marL="161290" marR="352742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19" name="object 19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80</a:t>
            </a:fld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9379" y="1925828"/>
            <a:ext cx="5240020" cy="35890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146685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98700"/>
              </a:lnSpc>
            </a:pPr>
            <a:r>
              <a:rPr sz="2400" spc="-5" dirty="0">
                <a:latin typeface="Calibri"/>
                <a:cs typeface="Calibri"/>
              </a:rPr>
              <a:t>If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could </a:t>
            </a:r>
            <a:r>
              <a:rPr sz="2400" spc="-5" dirty="0">
                <a:latin typeface="Calibri"/>
                <a:cs typeface="Calibri"/>
              </a:rPr>
              <a:t>observe the </a:t>
            </a:r>
            <a:r>
              <a:rPr sz="2400" dirty="0">
                <a:latin typeface="Calibri"/>
                <a:cs typeface="Calibri"/>
              </a:rPr>
              <a:t>z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x, </a:t>
            </a:r>
            <a:r>
              <a:rPr sz="2400" dirty="0">
                <a:latin typeface="Calibri"/>
                <a:cs typeface="Calibri"/>
              </a:rPr>
              <a:t>then  </a:t>
            </a:r>
            <a:r>
              <a:rPr sz="2400" spc="-10" dirty="0">
                <a:latin typeface="Calibri"/>
                <a:cs typeface="Calibri"/>
              </a:rPr>
              <a:t>could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i="1" spc="-5" dirty="0">
                <a:latin typeface="Calibri"/>
                <a:cs typeface="Calibri"/>
              </a:rPr>
              <a:t>conditional generative </a:t>
            </a:r>
            <a:r>
              <a:rPr sz="2400" i="1" dirty="0">
                <a:latin typeface="Calibri"/>
                <a:cs typeface="Calibri"/>
              </a:rPr>
              <a:t>model  </a:t>
            </a:r>
            <a:r>
              <a:rPr sz="2400" spc="-5" dirty="0">
                <a:latin typeface="Calibri"/>
                <a:cs typeface="Calibri"/>
              </a:rPr>
              <a:t>p(x|z)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0061" y="1136396"/>
            <a:ext cx="4500880" cy="22199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 marR="177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25400" marR="1193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16876" y="5137627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5" h="329564">
                <a:moveTo>
                  <a:pt x="327314" y="0"/>
                </a:moveTo>
                <a:lnTo>
                  <a:pt x="322625" y="13369"/>
                </a:lnTo>
                <a:lnTo>
                  <a:pt x="341693" y="21643"/>
                </a:lnTo>
                <a:lnTo>
                  <a:pt x="358090" y="33098"/>
                </a:lnTo>
                <a:lnTo>
                  <a:pt x="382877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4"/>
                </a:lnTo>
                <a:lnTo>
                  <a:pt x="371736" y="281306"/>
                </a:lnTo>
                <a:lnTo>
                  <a:pt x="341915" y="307699"/>
                </a:lnTo>
                <a:lnTo>
                  <a:pt x="323147" y="316011"/>
                </a:lnTo>
                <a:lnTo>
                  <a:pt x="327314" y="329380"/>
                </a:lnTo>
                <a:lnTo>
                  <a:pt x="372242" y="308306"/>
                </a:lnTo>
                <a:lnTo>
                  <a:pt x="405274" y="271821"/>
                </a:lnTo>
                <a:lnTo>
                  <a:pt x="425590" y="222965"/>
                </a:lnTo>
                <a:lnTo>
                  <a:pt x="432362" y="164777"/>
                </a:lnTo>
                <a:lnTo>
                  <a:pt x="430664" y="134581"/>
                </a:lnTo>
                <a:lnTo>
                  <a:pt x="417076" y="81059"/>
                </a:lnTo>
                <a:lnTo>
                  <a:pt x="390131" y="37488"/>
                </a:lnTo>
                <a:lnTo>
                  <a:pt x="351194" y="8621"/>
                </a:lnTo>
                <a:lnTo>
                  <a:pt x="327314" y="0"/>
                </a:lnTo>
                <a:close/>
              </a:path>
              <a:path w="432435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472936" y="5035803"/>
            <a:ext cx="788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007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95117" y="5137627"/>
            <a:ext cx="742315" cy="329565"/>
          </a:xfrm>
          <a:custGeom>
            <a:avLst/>
            <a:gdLst/>
            <a:ahLst/>
            <a:cxnLst/>
            <a:rect l="l" t="t" r="r" b="b"/>
            <a:pathLst>
              <a:path w="742315" h="329564">
                <a:moveTo>
                  <a:pt x="637131" y="0"/>
                </a:moveTo>
                <a:lnTo>
                  <a:pt x="632442" y="13369"/>
                </a:lnTo>
                <a:lnTo>
                  <a:pt x="651509" y="21643"/>
                </a:lnTo>
                <a:lnTo>
                  <a:pt x="667907" y="33098"/>
                </a:lnTo>
                <a:lnTo>
                  <a:pt x="692693" y="65545"/>
                </a:lnTo>
                <a:lnTo>
                  <a:pt x="707278" y="109323"/>
                </a:lnTo>
                <a:lnTo>
                  <a:pt x="712139" y="163041"/>
                </a:lnTo>
                <a:lnTo>
                  <a:pt x="710918" y="192092"/>
                </a:lnTo>
                <a:lnTo>
                  <a:pt x="701151" y="242184"/>
                </a:lnTo>
                <a:lnTo>
                  <a:pt x="681553" y="281306"/>
                </a:lnTo>
                <a:lnTo>
                  <a:pt x="651731" y="307699"/>
                </a:lnTo>
                <a:lnTo>
                  <a:pt x="632962" y="316011"/>
                </a:lnTo>
                <a:lnTo>
                  <a:pt x="637131" y="329380"/>
                </a:lnTo>
                <a:lnTo>
                  <a:pt x="682058" y="308306"/>
                </a:lnTo>
                <a:lnTo>
                  <a:pt x="715091" y="271821"/>
                </a:lnTo>
                <a:lnTo>
                  <a:pt x="735406" y="222965"/>
                </a:lnTo>
                <a:lnTo>
                  <a:pt x="742177" y="164777"/>
                </a:lnTo>
                <a:lnTo>
                  <a:pt x="740479" y="134581"/>
                </a:lnTo>
                <a:lnTo>
                  <a:pt x="726893" y="81059"/>
                </a:lnTo>
                <a:lnTo>
                  <a:pt x="699947" y="37488"/>
                </a:lnTo>
                <a:lnTo>
                  <a:pt x="661010" y="8621"/>
                </a:lnTo>
                <a:lnTo>
                  <a:pt x="637131" y="0"/>
                </a:lnTo>
                <a:close/>
              </a:path>
              <a:path w="742315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67097" y="5137627"/>
            <a:ext cx="722630" cy="329565"/>
          </a:xfrm>
          <a:custGeom>
            <a:avLst/>
            <a:gdLst/>
            <a:ahLst/>
            <a:cxnLst/>
            <a:rect l="l" t="t" r="r" b="b"/>
            <a:pathLst>
              <a:path w="722629" h="329564">
                <a:moveTo>
                  <a:pt x="385654" y="3129"/>
                </a:moveTo>
                <a:lnTo>
                  <a:pt x="358914" y="3129"/>
                </a:lnTo>
                <a:lnTo>
                  <a:pt x="358914" y="326259"/>
                </a:lnTo>
                <a:lnTo>
                  <a:pt x="385654" y="326259"/>
                </a:lnTo>
                <a:lnTo>
                  <a:pt x="385654" y="3129"/>
                </a:lnTo>
                <a:close/>
              </a:path>
              <a:path w="722629" h="329564">
                <a:moveTo>
                  <a:pt x="617381" y="0"/>
                </a:moveTo>
                <a:lnTo>
                  <a:pt x="612693" y="13369"/>
                </a:lnTo>
                <a:lnTo>
                  <a:pt x="631760" y="21643"/>
                </a:lnTo>
                <a:lnTo>
                  <a:pt x="648157" y="33098"/>
                </a:lnTo>
                <a:lnTo>
                  <a:pt x="672943" y="65545"/>
                </a:lnTo>
                <a:lnTo>
                  <a:pt x="687529" y="109323"/>
                </a:lnTo>
                <a:lnTo>
                  <a:pt x="692391" y="163041"/>
                </a:lnTo>
                <a:lnTo>
                  <a:pt x="691170" y="192092"/>
                </a:lnTo>
                <a:lnTo>
                  <a:pt x="681403" y="242184"/>
                </a:lnTo>
                <a:lnTo>
                  <a:pt x="661804" y="281306"/>
                </a:lnTo>
                <a:lnTo>
                  <a:pt x="631983" y="307699"/>
                </a:lnTo>
                <a:lnTo>
                  <a:pt x="613214" y="316011"/>
                </a:lnTo>
                <a:lnTo>
                  <a:pt x="617381" y="329380"/>
                </a:lnTo>
                <a:lnTo>
                  <a:pt x="662308" y="308306"/>
                </a:lnTo>
                <a:lnTo>
                  <a:pt x="695342" y="271821"/>
                </a:lnTo>
                <a:lnTo>
                  <a:pt x="715657" y="222965"/>
                </a:lnTo>
                <a:lnTo>
                  <a:pt x="722429" y="164777"/>
                </a:lnTo>
                <a:lnTo>
                  <a:pt x="720731" y="134581"/>
                </a:lnTo>
                <a:lnTo>
                  <a:pt x="707144" y="81059"/>
                </a:lnTo>
                <a:lnTo>
                  <a:pt x="680199" y="37488"/>
                </a:lnTo>
                <a:lnTo>
                  <a:pt x="641261" y="8621"/>
                </a:lnTo>
                <a:lnTo>
                  <a:pt x="617381" y="0"/>
                </a:lnTo>
                <a:close/>
              </a:path>
              <a:path w="722629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26606" y="5137627"/>
            <a:ext cx="410209" cy="329565"/>
          </a:xfrm>
          <a:custGeom>
            <a:avLst/>
            <a:gdLst/>
            <a:ahLst/>
            <a:cxnLst/>
            <a:rect l="l" t="t" r="r" b="b"/>
            <a:pathLst>
              <a:path w="410209" h="329564">
                <a:moveTo>
                  <a:pt x="305151" y="0"/>
                </a:moveTo>
                <a:lnTo>
                  <a:pt x="300464" y="13369"/>
                </a:lnTo>
                <a:lnTo>
                  <a:pt x="319531" y="21643"/>
                </a:lnTo>
                <a:lnTo>
                  <a:pt x="335928" y="33098"/>
                </a:lnTo>
                <a:lnTo>
                  <a:pt x="360714" y="65545"/>
                </a:lnTo>
                <a:lnTo>
                  <a:pt x="375300" y="109323"/>
                </a:lnTo>
                <a:lnTo>
                  <a:pt x="380161" y="163041"/>
                </a:lnTo>
                <a:lnTo>
                  <a:pt x="378940" y="192092"/>
                </a:lnTo>
                <a:lnTo>
                  <a:pt x="369173" y="242184"/>
                </a:lnTo>
                <a:lnTo>
                  <a:pt x="349575" y="281306"/>
                </a:lnTo>
                <a:lnTo>
                  <a:pt x="319753" y="307699"/>
                </a:lnTo>
                <a:lnTo>
                  <a:pt x="300984" y="316011"/>
                </a:lnTo>
                <a:lnTo>
                  <a:pt x="305151" y="329380"/>
                </a:lnTo>
                <a:lnTo>
                  <a:pt x="350079" y="308306"/>
                </a:lnTo>
                <a:lnTo>
                  <a:pt x="383113" y="271821"/>
                </a:lnTo>
                <a:lnTo>
                  <a:pt x="403428" y="222965"/>
                </a:lnTo>
                <a:lnTo>
                  <a:pt x="410199" y="164777"/>
                </a:lnTo>
                <a:lnTo>
                  <a:pt x="408501" y="134581"/>
                </a:lnTo>
                <a:lnTo>
                  <a:pt x="394915" y="81059"/>
                </a:lnTo>
                <a:lnTo>
                  <a:pt x="367969" y="37488"/>
                </a:lnTo>
                <a:lnTo>
                  <a:pt x="329031" y="8621"/>
                </a:lnTo>
                <a:lnTo>
                  <a:pt x="305151" y="0"/>
                </a:lnTo>
                <a:close/>
              </a:path>
              <a:path w="41020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13979" y="4400804"/>
            <a:ext cx="5770880" cy="108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don’t observe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so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marginalize:</a:t>
            </a:r>
            <a:endParaRPr sz="24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  <a:spcBef>
                <a:spcPts val="2120"/>
              </a:spcBef>
              <a:tabLst>
                <a:tab pos="1497330" algn="l"/>
                <a:tab pos="2153920" algn="l"/>
                <a:tab pos="3869054" algn="l"/>
                <a:tab pos="4506595" algn="l"/>
                <a:tab pos="5028565" algn="l"/>
                <a:tab pos="5353685" algn="l"/>
              </a:tabLst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1455" dirty="0">
                <a:latin typeface="Cambria Math"/>
                <a:cs typeface="Cambria Math"/>
              </a:rPr>
              <a:t>!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spc="40" dirty="0">
                <a:latin typeface="Cambria Math"/>
                <a:cs typeface="Cambria Math"/>
              </a:rPr>
              <a:t>𝑥,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𝑑𝑧 =</a:t>
            </a:r>
            <a:r>
              <a:rPr sz="2800" spc="360" dirty="0">
                <a:latin typeface="Cambria Math"/>
                <a:cs typeface="Cambria Math"/>
              </a:rPr>
              <a:t> </a:t>
            </a:r>
            <a:r>
              <a:rPr sz="2800" spc="1455" dirty="0">
                <a:latin typeface="Cambria Math"/>
                <a:cs typeface="Cambria Math"/>
              </a:rPr>
              <a:t>!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3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𝑑𝑧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28" name="object 28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81</a:t>
            </a:fld>
            <a:endParaRPr dirty="0"/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0061" y="1136396"/>
            <a:ext cx="4500880" cy="22199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 marR="177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25400" marR="1193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16876" y="5137627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5" h="329564">
                <a:moveTo>
                  <a:pt x="327314" y="0"/>
                </a:moveTo>
                <a:lnTo>
                  <a:pt x="322625" y="13369"/>
                </a:lnTo>
                <a:lnTo>
                  <a:pt x="341693" y="21643"/>
                </a:lnTo>
                <a:lnTo>
                  <a:pt x="358090" y="33098"/>
                </a:lnTo>
                <a:lnTo>
                  <a:pt x="382877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4"/>
                </a:lnTo>
                <a:lnTo>
                  <a:pt x="371736" y="281306"/>
                </a:lnTo>
                <a:lnTo>
                  <a:pt x="341915" y="307699"/>
                </a:lnTo>
                <a:lnTo>
                  <a:pt x="323147" y="316011"/>
                </a:lnTo>
                <a:lnTo>
                  <a:pt x="327314" y="329380"/>
                </a:lnTo>
                <a:lnTo>
                  <a:pt x="372242" y="308306"/>
                </a:lnTo>
                <a:lnTo>
                  <a:pt x="405274" y="271821"/>
                </a:lnTo>
                <a:lnTo>
                  <a:pt x="425590" y="222965"/>
                </a:lnTo>
                <a:lnTo>
                  <a:pt x="432362" y="164777"/>
                </a:lnTo>
                <a:lnTo>
                  <a:pt x="430664" y="134581"/>
                </a:lnTo>
                <a:lnTo>
                  <a:pt x="417076" y="81059"/>
                </a:lnTo>
                <a:lnTo>
                  <a:pt x="390131" y="37488"/>
                </a:lnTo>
                <a:lnTo>
                  <a:pt x="351194" y="8621"/>
                </a:lnTo>
                <a:lnTo>
                  <a:pt x="327314" y="0"/>
                </a:lnTo>
                <a:close/>
              </a:path>
              <a:path w="432435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472936" y="5035803"/>
            <a:ext cx="788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007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95117" y="5137627"/>
            <a:ext cx="742315" cy="329565"/>
          </a:xfrm>
          <a:custGeom>
            <a:avLst/>
            <a:gdLst/>
            <a:ahLst/>
            <a:cxnLst/>
            <a:rect l="l" t="t" r="r" b="b"/>
            <a:pathLst>
              <a:path w="742315" h="329564">
                <a:moveTo>
                  <a:pt x="637131" y="0"/>
                </a:moveTo>
                <a:lnTo>
                  <a:pt x="632442" y="13369"/>
                </a:lnTo>
                <a:lnTo>
                  <a:pt x="651509" y="21643"/>
                </a:lnTo>
                <a:lnTo>
                  <a:pt x="667907" y="33098"/>
                </a:lnTo>
                <a:lnTo>
                  <a:pt x="692693" y="65545"/>
                </a:lnTo>
                <a:lnTo>
                  <a:pt x="707278" y="109323"/>
                </a:lnTo>
                <a:lnTo>
                  <a:pt x="712139" y="163041"/>
                </a:lnTo>
                <a:lnTo>
                  <a:pt x="710918" y="192092"/>
                </a:lnTo>
                <a:lnTo>
                  <a:pt x="701151" y="242184"/>
                </a:lnTo>
                <a:lnTo>
                  <a:pt x="681553" y="281306"/>
                </a:lnTo>
                <a:lnTo>
                  <a:pt x="651731" y="307699"/>
                </a:lnTo>
                <a:lnTo>
                  <a:pt x="632962" y="316011"/>
                </a:lnTo>
                <a:lnTo>
                  <a:pt x="637131" y="329380"/>
                </a:lnTo>
                <a:lnTo>
                  <a:pt x="682058" y="308306"/>
                </a:lnTo>
                <a:lnTo>
                  <a:pt x="715091" y="271821"/>
                </a:lnTo>
                <a:lnTo>
                  <a:pt x="735406" y="222965"/>
                </a:lnTo>
                <a:lnTo>
                  <a:pt x="742177" y="164777"/>
                </a:lnTo>
                <a:lnTo>
                  <a:pt x="740479" y="134581"/>
                </a:lnTo>
                <a:lnTo>
                  <a:pt x="726893" y="81059"/>
                </a:lnTo>
                <a:lnTo>
                  <a:pt x="699947" y="37488"/>
                </a:lnTo>
                <a:lnTo>
                  <a:pt x="661010" y="8621"/>
                </a:lnTo>
                <a:lnTo>
                  <a:pt x="637131" y="0"/>
                </a:lnTo>
                <a:close/>
              </a:path>
              <a:path w="742315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67097" y="5137627"/>
            <a:ext cx="722630" cy="329565"/>
          </a:xfrm>
          <a:custGeom>
            <a:avLst/>
            <a:gdLst/>
            <a:ahLst/>
            <a:cxnLst/>
            <a:rect l="l" t="t" r="r" b="b"/>
            <a:pathLst>
              <a:path w="722629" h="329564">
                <a:moveTo>
                  <a:pt x="385654" y="3129"/>
                </a:moveTo>
                <a:lnTo>
                  <a:pt x="358914" y="3129"/>
                </a:lnTo>
                <a:lnTo>
                  <a:pt x="358914" y="326259"/>
                </a:lnTo>
                <a:lnTo>
                  <a:pt x="385654" y="326259"/>
                </a:lnTo>
                <a:lnTo>
                  <a:pt x="385654" y="3129"/>
                </a:lnTo>
                <a:close/>
              </a:path>
              <a:path w="722629" h="329564">
                <a:moveTo>
                  <a:pt x="617381" y="0"/>
                </a:moveTo>
                <a:lnTo>
                  <a:pt x="612693" y="13369"/>
                </a:lnTo>
                <a:lnTo>
                  <a:pt x="631760" y="21643"/>
                </a:lnTo>
                <a:lnTo>
                  <a:pt x="648157" y="33098"/>
                </a:lnTo>
                <a:lnTo>
                  <a:pt x="672943" y="65545"/>
                </a:lnTo>
                <a:lnTo>
                  <a:pt x="687529" y="109323"/>
                </a:lnTo>
                <a:lnTo>
                  <a:pt x="692391" y="163041"/>
                </a:lnTo>
                <a:lnTo>
                  <a:pt x="691170" y="192092"/>
                </a:lnTo>
                <a:lnTo>
                  <a:pt x="681403" y="242184"/>
                </a:lnTo>
                <a:lnTo>
                  <a:pt x="661804" y="281306"/>
                </a:lnTo>
                <a:lnTo>
                  <a:pt x="631983" y="307699"/>
                </a:lnTo>
                <a:lnTo>
                  <a:pt x="613214" y="316011"/>
                </a:lnTo>
                <a:lnTo>
                  <a:pt x="617381" y="329380"/>
                </a:lnTo>
                <a:lnTo>
                  <a:pt x="662308" y="308306"/>
                </a:lnTo>
                <a:lnTo>
                  <a:pt x="695342" y="271821"/>
                </a:lnTo>
                <a:lnTo>
                  <a:pt x="715657" y="222965"/>
                </a:lnTo>
                <a:lnTo>
                  <a:pt x="722429" y="164777"/>
                </a:lnTo>
                <a:lnTo>
                  <a:pt x="720731" y="134581"/>
                </a:lnTo>
                <a:lnTo>
                  <a:pt x="707144" y="81059"/>
                </a:lnTo>
                <a:lnTo>
                  <a:pt x="680199" y="37488"/>
                </a:lnTo>
                <a:lnTo>
                  <a:pt x="641261" y="8621"/>
                </a:lnTo>
                <a:lnTo>
                  <a:pt x="617381" y="0"/>
                </a:lnTo>
                <a:close/>
              </a:path>
              <a:path w="722629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26606" y="5137627"/>
            <a:ext cx="410209" cy="329565"/>
          </a:xfrm>
          <a:custGeom>
            <a:avLst/>
            <a:gdLst/>
            <a:ahLst/>
            <a:cxnLst/>
            <a:rect l="l" t="t" r="r" b="b"/>
            <a:pathLst>
              <a:path w="410209" h="329564">
                <a:moveTo>
                  <a:pt x="305151" y="0"/>
                </a:moveTo>
                <a:lnTo>
                  <a:pt x="300464" y="13369"/>
                </a:lnTo>
                <a:lnTo>
                  <a:pt x="319531" y="21643"/>
                </a:lnTo>
                <a:lnTo>
                  <a:pt x="335928" y="33098"/>
                </a:lnTo>
                <a:lnTo>
                  <a:pt x="360714" y="65545"/>
                </a:lnTo>
                <a:lnTo>
                  <a:pt x="375300" y="109323"/>
                </a:lnTo>
                <a:lnTo>
                  <a:pt x="380161" y="163041"/>
                </a:lnTo>
                <a:lnTo>
                  <a:pt x="378940" y="192092"/>
                </a:lnTo>
                <a:lnTo>
                  <a:pt x="369173" y="242184"/>
                </a:lnTo>
                <a:lnTo>
                  <a:pt x="349575" y="281306"/>
                </a:lnTo>
                <a:lnTo>
                  <a:pt x="319753" y="307699"/>
                </a:lnTo>
                <a:lnTo>
                  <a:pt x="300984" y="316011"/>
                </a:lnTo>
                <a:lnTo>
                  <a:pt x="305151" y="329380"/>
                </a:lnTo>
                <a:lnTo>
                  <a:pt x="350079" y="308306"/>
                </a:lnTo>
                <a:lnTo>
                  <a:pt x="383113" y="271821"/>
                </a:lnTo>
                <a:lnTo>
                  <a:pt x="403428" y="222965"/>
                </a:lnTo>
                <a:lnTo>
                  <a:pt x="410199" y="164777"/>
                </a:lnTo>
                <a:lnTo>
                  <a:pt x="408501" y="134581"/>
                </a:lnTo>
                <a:lnTo>
                  <a:pt x="394915" y="81059"/>
                </a:lnTo>
                <a:lnTo>
                  <a:pt x="367969" y="37488"/>
                </a:lnTo>
                <a:lnTo>
                  <a:pt x="329031" y="8621"/>
                </a:lnTo>
                <a:lnTo>
                  <a:pt x="305151" y="0"/>
                </a:lnTo>
                <a:close/>
              </a:path>
              <a:path w="41020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13979" y="4400804"/>
            <a:ext cx="5770880" cy="108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don’t observe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so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marginalize:</a:t>
            </a:r>
            <a:endParaRPr sz="24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  <a:spcBef>
                <a:spcPts val="2120"/>
              </a:spcBef>
              <a:tabLst>
                <a:tab pos="1497330" algn="l"/>
                <a:tab pos="2153920" algn="l"/>
                <a:tab pos="3869054" algn="l"/>
                <a:tab pos="4506595" algn="l"/>
                <a:tab pos="5028565" algn="l"/>
                <a:tab pos="5353685" algn="l"/>
              </a:tabLst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1455" dirty="0">
                <a:latin typeface="Cambria Math"/>
                <a:cs typeface="Cambria Math"/>
              </a:rPr>
              <a:t>!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spc="40" dirty="0">
                <a:latin typeface="Cambria Math"/>
                <a:cs typeface="Cambria Math"/>
              </a:rPr>
              <a:t>𝑥,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𝑑𝑧 =</a:t>
            </a:r>
            <a:r>
              <a:rPr sz="2800" spc="360" dirty="0">
                <a:latin typeface="Cambria Math"/>
                <a:cs typeface="Cambria Math"/>
              </a:rPr>
              <a:t> </a:t>
            </a:r>
            <a:r>
              <a:rPr sz="2800" spc="1455" dirty="0">
                <a:latin typeface="Cambria Math"/>
                <a:cs typeface="Cambria Math"/>
              </a:rPr>
              <a:t>!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3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𝑑𝑧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460194" y="5095754"/>
            <a:ext cx="1224915" cy="479425"/>
          </a:xfrm>
          <a:custGeom>
            <a:avLst/>
            <a:gdLst/>
            <a:ahLst/>
            <a:cxnLst/>
            <a:rect l="l" t="t" r="r" b="b"/>
            <a:pathLst>
              <a:path w="1224915" h="479425">
                <a:moveTo>
                  <a:pt x="0" y="0"/>
                </a:moveTo>
                <a:lnTo>
                  <a:pt x="1224552" y="0"/>
                </a:lnTo>
                <a:lnTo>
                  <a:pt x="1224552" y="479427"/>
                </a:lnTo>
                <a:lnTo>
                  <a:pt x="0" y="47942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56807" y="5821171"/>
            <a:ext cx="543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Ok, 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can compute 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this with decoder</a:t>
            </a:r>
            <a:r>
              <a:rPr sz="2400" spc="-3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30" name="object 30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82</a:t>
            </a:fld>
            <a:endParaRPr dirty="0"/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0061" y="1136396"/>
            <a:ext cx="4500880" cy="22199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 marR="177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25400" marR="1193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39379" y="4400804"/>
            <a:ext cx="542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don’t observe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so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marginalize: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16876" y="5137627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5" h="329564">
                <a:moveTo>
                  <a:pt x="327314" y="0"/>
                </a:moveTo>
                <a:lnTo>
                  <a:pt x="322625" y="13369"/>
                </a:lnTo>
                <a:lnTo>
                  <a:pt x="341693" y="21643"/>
                </a:lnTo>
                <a:lnTo>
                  <a:pt x="358090" y="33098"/>
                </a:lnTo>
                <a:lnTo>
                  <a:pt x="382877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4"/>
                </a:lnTo>
                <a:lnTo>
                  <a:pt x="371736" y="281306"/>
                </a:lnTo>
                <a:lnTo>
                  <a:pt x="341915" y="307699"/>
                </a:lnTo>
                <a:lnTo>
                  <a:pt x="323147" y="316011"/>
                </a:lnTo>
                <a:lnTo>
                  <a:pt x="327314" y="329380"/>
                </a:lnTo>
                <a:lnTo>
                  <a:pt x="372242" y="308306"/>
                </a:lnTo>
                <a:lnTo>
                  <a:pt x="405274" y="271821"/>
                </a:lnTo>
                <a:lnTo>
                  <a:pt x="425590" y="222965"/>
                </a:lnTo>
                <a:lnTo>
                  <a:pt x="432362" y="164777"/>
                </a:lnTo>
                <a:lnTo>
                  <a:pt x="430664" y="134581"/>
                </a:lnTo>
                <a:lnTo>
                  <a:pt x="417076" y="81059"/>
                </a:lnTo>
                <a:lnTo>
                  <a:pt x="390131" y="37488"/>
                </a:lnTo>
                <a:lnTo>
                  <a:pt x="351194" y="8621"/>
                </a:lnTo>
                <a:lnTo>
                  <a:pt x="327314" y="0"/>
                </a:lnTo>
                <a:close/>
              </a:path>
              <a:path w="432435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72936" y="5035803"/>
            <a:ext cx="788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007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95117" y="5137627"/>
            <a:ext cx="742315" cy="329565"/>
          </a:xfrm>
          <a:custGeom>
            <a:avLst/>
            <a:gdLst/>
            <a:ahLst/>
            <a:cxnLst/>
            <a:rect l="l" t="t" r="r" b="b"/>
            <a:pathLst>
              <a:path w="742315" h="329564">
                <a:moveTo>
                  <a:pt x="637131" y="0"/>
                </a:moveTo>
                <a:lnTo>
                  <a:pt x="632442" y="13369"/>
                </a:lnTo>
                <a:lnTo>
                  <a:pt x="651509" y="21643"/>
                </a:lnTo>
                <a:lnTo>
                  <a:pt x="667907" y="33098"/>
                </a:lnTo>
                <a:lnTo>
                  <a:pt x="692693" y="65545"/>
                </a:lnTo>
                <a:lnTo>
                  <a:pt x="707278" y="109323"/>
                </a:lnTo>
                <a:lnTo>
                  <a:pt x="712139" y="163041"/>
                </a:lnTo>
                <a:lnTo>
                  <a:pt x="710918" y="192092"/>
                </a:lnTo>
                <a:lnTo>
                  <a:pt x="701151" y="242184"/>
                </a:lnTo>
                <a:lnTo>
                  <a:pt x="681553" y="281306"/>
                </a:lnTo>
                <a:lnTo>
                  <a:pt x="651731" y="307699"/>
                </a:lnTo>
                <a:lnTo>
                  <a:pt x="632962" y="316011"/>
                </a:lnTo>
                <a:lnTo>
                  <a:pt x="637131" y="329380"/>
                </a:lnTo>
                <a:lnTo>
                  <a:pt x="682058" y="308306"/>
                </a:lnTo>
                <a:lnTo>
                  <a:pt x="715091" y="271821"/>
                </a:lnTo>
                <a:lnTo>
                  <a:pt x="735406" y="222965"/>
                </a:lnTo>
                <a:lnTo>
                  <a:pt x="742177" y="164777"/>
                </a:lnTo>
                <a:lnTo>
                  <a:pt x="740479" y="134581"/>
                </a:lnTo>
                <a:lnTo>
                  <a:pt x="726893" y="81059"/>
                </a:lnTo>
                <a:lnTo>
                  <a:pt x="699947" y="37488"/>
                </a:lnTo>
                <a:lnTo>
                  <a:pt x="661010" y="8621"/>
                </a:lnTo>
                <a:lnTo>
                  <a:pt x="637131" y="0"/>
                </a:lnTo>
                <a:close/>
              </a:path>
              <a:path w="742315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67087" y="5137632"/>
            <a:ext cx="1569720" cy="329565"/>
          </a:xfrm>
          <a:custGeom>
            <a:avLst/>
            <a:gdLst/>
            <a:ahLst/>
            <a:cxnLst/>
            <a:rect l="l" t="t" r="r" b="b"/>
            <a:pathLst>
              <a:path w="1569720" h="329564">
                <a:moveTo>
                  <a:pt x="109740" y="13373"/>
                </a:moveTo>
                <a:lnTo>
                  <a:pt x="105054" y="0"/>
                </a:lnTo>
                <a:lnTo>
                  <a:pt x="81178" y="8623"/>
                </a:lnTo>
                <a:lnTo>
                  <a:pt x="60236" y="21120"/>
                </a:lnTo>
                <a:lnTo>
                  <a:pt x="27178" y="57734"/>
                </a:lnTo>
                <a:lnTo>
                  <a:pt x="6794" y="106680"/>
                </a:lnTo>
                <a:lnTo>
                  <a:pt x="0" y="164782"/>
                </a:lnTo>
                <a:lnTo>
                  <a:pt x="1701" y="195033"/>
                </a:lnTo>
                <a:lnTo>
                  <a:pt x="15240" y="248564"/>
                </a:lnTo>
                <a:lnTo>
                  <a:pt x="42125" y="291985"/>
                </a:lnTo>
                <a:lnTo>
                  <a:pt x="81102" y="320776"/>
                </a:lnTo>
                <a:lnTo>
                  <a:pt x="105054" y="329387"/>
                </a:lnTo>
                <a:lnTo>
                  <a:pt x="109220" y="316014"/>
                </a:lnTo>
                <a:lnTo>
                  <a:pt x="90449" y="307695"/>
                </a:lnTo>
                <a:lnTo>
                  <a:pt x="74256" y="296125"/>
                </a:lnTo>
                <a:lnTo>
                  <a:pt x="49580" y="263232"/>
                </a:lnTo>
                <a:lnTo>
                  <a:pt x="34925" y="218478"/>
                </a:lnTo>
                <a:lnTo>
                  <a:pt x="30048" y="163042"/>
                </a:lnTo>
                <a:lnTo>
                  <a:pt x="31267" y="134937"/>
                </a:lnTo>
                <a:lnTo>
                  <a:pt x="41033" y="86194"/>
                </a:lnTo>
                <a:lnTo>
                  <a:pt x="60655" y="47739"/>
                </a:lnTo>
                <a:lnTo>
                  <a:pt x="90741" y="21640"/>
                </a:lnTo>
                <a:lnTo>
                  <a:pt x="109740" y="13373"/>
                </a:lnTo>
                <a:close/>
              </a:path>
              <a:path w="1569720" h="329564">
                <a:moveTo>
                  <a:pt x="385660" y="3124"/>
                </a:moveTo>
                <a:lnTo>
                  <a:pt x="358914" y="3124"/>
                </a:lnTo>
                <a:lnTo>
                  <a:pt x="358914" y="326263"/>
                </a:lnTo>
                <a:lnTo>
                  <a:pt x="385660" y="326263"/>
                </a:lnTo>
                <a:lnTo>
                  <a:pt x="385660" y="3124"/>
                </a:lnTo>
                <a:close/>
              </a:path>
              <a:path w="1569720" h="329564">
                <a:moveTo>
                  <a:pt x="722439" y="164782"/>
                </a:moveTo>
                <a:lnTo>
                  <a:pt x="715645" y="106680"/>
                </a:lnTo>
                <a:lnTo>
                  <a:pt x="695261" y="57734"/>
                </a:lnTo>
                <a:lnTo>
                  <a:pt x="662203" y="21120"/>
                </a:lnTo>
                <a:lnTo>
                  <a:pt x="617385" y="0"/>
                </a:lnTo>
                <a:lnTo>
                  <a:pt x="612698" y="13373"/>
                </a:lnTo>
                <a:lnTo>
                  <a:pt x="631761" y="21640"/>
                </a:lnTo>
                <a:lnTo>
                  <a:pt x="648157" y="33096"/>
                </a:lnTo>
                <a:lnTo>
                  <a:pt x="672947" y="65544"/>
                </a:lnTo>
                <a:lnTo>
                  <a:pt x="687527" y="109321"/>
                </a:lnTo>
                <a:lnTo>
                  <a:pt x="692391" y="163042"/>
                </a:lnTo>
                <a:lnTo>
                  <a:pt x="691172" y="192087"/>
                </a:lnTo>
                <a:lnTo>
                  <a:pt x="681405" y="242189"/>
                </a:lnTo>
                <a:lnTo>
                  <a:pt x="661809" y="281305"/>
                </a:lnTo>
                <a:lnTo>
                  <a:pt x="631990" y="307695"/>
                </a:lnTo>
                <a:lnTo>
                  <a:pt x="613219" y="316014"/>
                </a:lnTo>
                <a:lnTo>
                  <a:pt x="617385" y="329387"/>
                </a:lnTo>
                <a:lnTo>
                  <a:pt x="662317" y="308305"/>
                </a:lnTo>
                <a:lnTo>
                  <a:pt x="695350" y="271818"/>
                </a:lnTo>
                <a:lnTo>
                  <a:pt x="715657" y="222961"/>
                </a:lnTo>
                <a:lnTo>
                  <a:pt x="720737" y="195033"/>
                </a:lnTo>
                <a:lnTo>
                  <a:pt x="722439" y="164782"/>
                </a:lnTo>
                <a:close/>
              </a:path>
              <a:path w="1569720" h="329564">
                <a:moveTo>
                  <a:pt x="1269250" y="13373"/>
                </a:moveTo>
                <a:lnTo>
                  <a:pt x="1264564" y="0"/>
                </a:lnTo>
                <a:lnTo>
                  <a:pt x="1240675" y="8623"/>
                </a:lnTo>
                <a:lnTo>
                  <a:pt x="1219746" y="21120"/>
                </a:lnTo>
                <a:lnTo>
                  <a:pt x="1186688" y="57734"/>
                </a:lnTo>
                <a:lnTo>
                  <a:pt x="1166304" y="106680"/>
                </a:lnTo>
                <a:lnTo>
                  <a:pt x="1159510" y="164782"/>
                </a:lnTo>
                <a:lnTo>
                  <a:pt x="1161211" y="195033"/>
                </a:lnTo>
                <a:lnTo>
                  <a:pt x="1174750" y="248564"/>
                </a:lnTo>
                <a:lnTo>
                  <a:pt x="1201635" y="291985"/>
                </a:lnTo>
                <a:lnTo>
                  <a:pt x="1240612" y="320776"/>
                </a:lnTo>
                <a:lnTo>
                  <a:pt x="1264564" y="329387"/>
                </a:lnTo>
                <a:lnTo>
                  <a:pt x="1268730" y="316014"/>
                </a:lnTo>
                <a:lnTo>
                  <a:pt x="1249959" y="307695"/>
                </a:lnTo>
                <a:lnTo>
                  <a:pt x="1233766" y="296125"/>
                </a:lnTo>
                <a:lnTo>
                  <a:pt x="1209090" y="263232"/>
                </a:lnTo>
                <a:lnTo>
                  <a:pt x="1194435" y="218478"/>
                </a:lnTo>
                <a:lnTo>
                  <a:pt x="1189558" y="163042"/>
                </a:lnTo>
                <a:lnTo>
                  <a:pt x="1190777" y="134937"/>
                </a:lnTo>
                <a:lnTo>
                  <a:pt x="1200543" y="86194"/>
                </a:lnTo>
                <a:lnTo>
                  <a:pt x="1220165" y="47739"/>
                </a:lnTo>
                <a:lnTo>
                  <a:pt x="1250251" y="21640"/>
                </a:lnTo>
                <a:lnTo>
                  <a:pt x="1269250" y="13373"/>
                </a:lnTo>
                <a:close/>
              </a:path>
              <a:path w="1569720" h="329564">
                <a:moveTo>
                  <a:pt x="1569720" y="164782"/>
                </a:moveTo>
                <a:lnTo>
                  <a:pt x="1562925" y="106680"/>
                </a:lnTo>
                <a:lnTo>
                  <a:pt x="1542542" y="57734"/>
                </a:lnTo>
                <a:lnTo>
                  <a:pt x="1509483" y="21120"/>
                </a:lnTo>
                <a:lnTo>
                  <a:pt x="1464665" y="0"/>
                </a:lnTo>
                <a:lnTo>
                  <a:pt x="1459979" y="13373"/>
                </a:lnTo>
                <a:lnTo>
                  <a:pt x="1479042" y="21640"/>
                </a:lnTo>
                <a:lnTo>
                  <a:pt x="1495437" y="33096"/>
                </a:lnTo>
                <a:lnTo>
                  <a:pt x="1520228" y="65544"/>
                </a:lnTo>
                <a:lnTo>
                  <a:pt x="1534807" y="109321"/>
                </a:lnTo>
                <a:lnTo>
                  <a:pt x="1539671" y="163042"/>
                </a:lnTo>
                <a:lnTo>
                  <a:pt x="1538452" y="192087"/>
                </a:lnTo>
                <a:lnTo>
                  <a:pt x="1528686" y="242189"/>
                </a:lnTo>
                <a:lnTo>
                  <a:pt x="1509090" y="281305"/>
                </a:lnTo>
                <a:lnTo>
                  <a:pt x="1479270" y="307695"/>
                </a:lnTo>
                <a:lnTo>
                  <a:pt x="1460500" y="316014"/>
                </a:lnTo>
                <a:lnTo>
                  <a:pt x="1464665" y="329387"/>
                </a:lnTo>
                <a:lnTo>
                  <a:pt x="1509598" y="308305"/>
                </a:lnTo>
                <a:lnTo>
                  <a:pt x="1542630" y="271818"/>
                </a:lnTo>
                <a:lnTo>
                  <a:pt x="1562938" y="222961"/>
                </a:lnTo>
                <a:lnTo>
                  <a:pt x="1568018" y="195033"/>
                </a:lnTo>
                <a:lnTo>
                  <a:pt x="1569720" y="164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441184" y="5035803"/>
            <a:ext cx="5543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270000" algn="l"/>
                <a:tab pos="1927225" algn="l"/>
                <a:tab pos="3641725" algn="l"/>
                <a:tab pos="4279265" algn="l"/>
                <a:tab pos="4801235" algn="l"/>
                <a:tab pos="5126355" algn="l"/>
              </a:tabLst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1455" dirty="0">
                <a:latin typeface="Cambria Math"/>
                <a:cs typeface="Cambria Math"/>
              </a:rPr>
              <a:t>!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spc="40" dirty="0">
                <a:latin typeface="Cambria Math"/>
                <a:cs typeface="Cambria Math"/>
              </a:rPr>
              <a:t>𝑥,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𝑑𝑧 =</a:t>
            </a:r>
            <a:r>
              <a:rPr sz="2800" spc="360" dirty="0">
                <a:latin typeface="Cambria Math"/>
                <a:cs typeface="Cambria Math"/>
              </a:rPr>
              <a:t> </a:t>
            </a:r>
            <a:r>
              <a:rPr sz="2800" spc="1455" dirty="0">
                <a:latin typeface="Cambria Math"/>
                <a:cs typeface="Cambria Math"/>
              </a:rPr>
              <a:t>!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3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𝑑𝑧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07878" y="5067019"/>
            <a:ext cx="876300" cy="479425"/>
          </a:xfrm>
          <a:custGeom>
            <a:avLst/>
            <a:gdLst/>
            <a:ahLst/>
            <a:cxnLst/>
            <a:rect l="l" t="t" r="r" b="b"/>
            <a:pathLst>
              <a:path w="876300" h="479425">
                <a:moveTo>
                  <a:pt x="0" y="0"/>
                </a:moveTo>
                <a:lnTo>
                  <a:pt x="875772" y="0"/>
                </a:lnTo>
                <a:lnTo>
                  <a:pt x="875772" y="479427"/>
                </a:lnTo>
                <a:lnTo>
                  <a:pt x="0" y="47942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56807" y="5821171"/>
            <a:ext cx="450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Ok, 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we 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assumed Gaussian prior 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30" name="object 30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0061" y="1136396"/>
            <a:ext cx="4500880" cy="22199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 marR="177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25400" marR="1193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39379" y="4400804"/>
            <a:ext cx="5420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don’t observe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so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marginalize: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16876" y="5137627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5" h="329564">
                <a:moveTo>
                  <a:pt x="327314" y="0"/>
                </a:moveTo>
                <a:lnTo>
                  <a:pt x="322625" y="13369"/>
                </a:lnTo>
                <a:lnTo>
                  <a:pt x="341693" y="21643"/>
                </a:lnTo>
                <a:lnTo>
                  <a:pt x="358090" y="33098"/>
                </a:lnTo>
                <a:lnTo>
                  <a:pt x="382877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4"/>
                </a:lnTo>
                <a:lnTo>
                  <a:pt x="371736" y="281306"/>
                </a:lnTo>
                <a:lnTo>
                  <a:pt x="341915" y="307699"/>
                </a:lnTo>
                <a:lnTo>
                  <a:pt x="323147" y="316011"/>
                </a:lnTo>
                <a:lnTo>
                  <a:pt x="327314" y="329380"/>
                </a:lnTo>
                <a:lnTo>
                  <a:pt x="372242" y="308306"/>
                </a:lnTo>
                <a:lnTo>
                  <a:pt x="405274" y="271821"/>
                </a:lnTo>
                <a:lnTo>
                  <a:pt x="425590" y="222965"/>
                </a:lnTo>
                <a:lnTo>
                  <a:pt x="432362" y="164777"/>
                </a:lnTo>
                <a:lnTo>
                  <a:pt x="430664" y="134581"/>
                </a:lnTo>
                <a:lnTo>
                  <a:pt x="417076" y="81059"/>
                </a:lnTo>
                <a:lnTo>
                  <a:pt x="390131" y="37488"/>
                </a:lnTo>
                <a:lnTo>
                  <a:pt x="351194" y="8621"/>
                </a:lnTo>
                <a:lnTo>
                  <a:pt x="327314" y="0"/>
                </a:lnTo>
                <a:close/>
              </a:path>
              <a:path w="432435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5117" y="5137627"/>
            <a:ext cx="742315" cy="329565"/>
          </a:xfrm>
          <a:custGeom>
            <a:avLst/>
            <a:gdLst/>
            <a:ahLst/>
            <a:cxnLst/>
            <a:rect l="l" t="t" r="r" b="b"/>
            <a:pathLst>
              <a:path w="742315" h="329564">
                <a:moveTo>
                  <a:pt x="637131" y="0"/>
                </a:moveTo>
                <a:lnTo>
                  <a:pt x="632442" y="13369"/>
                </a:lnTo>
                <a:lnTo>
                  <a:pt x="651509" y="21643"/>
                </a:lnTo>
                <a:lnTo>
                  <a:pt x="667907" y="33098"/>
                </a:lnTo>
                <a:lnTo>
                  <a:pt x="692693" y="65545"/>
                </a:lnTo>
                <a:lnTo>
                  <a:pt x="707278" y="109323"/>
                </a:lnTo>
                <a:lnTo>
                  <a:pt x="712139" y="163041"/>
                </a:lnTo>
                <a:lnTo>
                  <a:pt x="710918" y="192092"/>
                </a:lnTo>
                <a:lnTo>
                  <a:pt x="701151" y="242184"/>
                </a:lnTo>
                <a:lnTo>
                  <a:pt x="681553" y="281306"/>
                </a:lnTo>
                <a:lnTo>
                  <a:pt x="651731" y="307699"/>
                </a:lnTo>
                <a:lnTo>
                  <a:pt x="632962" y="316011"/>
                </a:lnTo>
                <a:lnTo>
                  <a:pt x="637131" y="329380"/>
                </a:lnTo>
                <a:lnTo>
                  <a:pt x="682058" y="308306"/>
                </a:lnTo>
                <a:lnTo>
                  <a:pt x="715091" y="271821"/>
                </a:lnTo>
                <a:lnTo>
                  <a:pt x="735406" y="222965"/>
                </a:lnTo>
                <a:lnTo>
                  <a:pt x="742177" y="164777"/>
                </a:lnTo>
                <a:lnTo>
                  <a:pt x="740479" y="134581"/>
                </a:lnTo>
                <a:lnTo>
                  <a:pt x="726893" y="81059"/>
                </a:lnTo>
                <a:lnTo>
                  <a:pt x="699947" y="37488"/>
                </a:lnTo>
                <a:lnTo>
                  <a:pt x="661010" y="8621"/>
                </a:lnTo>
                <a:lnTo>
                  <a:pt x="637131" y="0"/>
                </a:lnTo>
                <a:close/>
              </a:path>
              <a:path w="742315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67097" y="5137627"/>
            <a:ext cx="722630" cy="329565"/>
          </a:xfrm>
          <a:custGeom>
            <a:avLst/>
            <a:gdLst/>
            <a:ahLst/>
            <a:cxnLst/>
            <a:rect l="l" t="t" r="r" b="b"/>
            <a:pathLst>
              <a:path w="722629" h="329564">
                <a:moveTo>
                  <a:pt x="385654" y="3129"/>
                </a:moveTo>
                <a:lnTo>
                  <a:pt x="358914" y="3129"/>
                </a:lnTo>
                <a:lnTo>
                  <a:pt x="358914" y="326259"/>
                </a:lnTo>
                <a:lnTo>
                  <a:pt x="385654" y="326259"/>
                </a:lnTo>
                <a:lnTo>
                  <a:pt x="385654" y="3129"/>
                </a:lnTo>
                <a:close/>
              </a:path>
              <a:path w="722629" h="329564">
                <a:moveTo>
                  <a:pt x="617381" y="0"/>
                </a:moveTo>
                <a:lnTo>
                  <a:pt x="612693" y="13369"/>
                </a:lnTo>
                <a:lnTo>
                  <a:pt x="631760" y="21643"/>
                </a:lnTo>
                <a:lnTo>
                  <a:pt x="648157" y="33098"/>
                </a:lnTo>
                <a:lnTo>
                  <a:pt x="672943" y="65545"/>
                </a:lnTo>
                <a:lnTo>
                  <a:pt x="687529" y="109323"/>
                </a:lnTo>
                <a:lnTo>
                  <a:pt x="692391" y="163041"/>
                </a:lnTo>
                <a:lnTo>
                  <a:pt x="691170" y="192092"/>
                </a:lnTo>
                <a:lnTo>
                  <a:pt x="681403" y="242184"/>
                </a:lnTo>
                <a:lnTo>
                  <a:pt x="661804" y="281306"/>
                </a:lnTo>
                <a:lnTo>
                  <a:pt x="631983" y="307699"/>
                </a:lnTo>
                <a:lnTo>
                  <a:pt x="613214" y="316011"/>
                </a:lnTo>
                <a:lnTo>
                  <a:pt x="617381" y="329380"/>
                </a:lnTo>
                <a:lnTo>
                  <a:pt x="662308" y="308306"/>
                </a:lnTo>
                <a:lnTo>
                  <a:pt x="695342" y="271821"/>
                </a:lnTo>
                <a:lnTo>
                  <a:pt x="715657" y="222965"/>
                </a:lnTo>
                <a:lnTo>
                  <a:pt x="722429" y="164777"/>
                </a:lnTo>
                <a:lnTo>
                  <a:pt x="720731" y="134581"/>
                </a:lnTo>
                <a:lnTo>
                  <a:pt x="707144" y="81059"/>
                </a:lnTo>
                <a:lnTo>
                  <a:pt x="680199" y="37488"/>
                </a:lnTo>
                <a:lnTo>
                  <a:pt x="641261" y="8621"/>
                </a:lnTo>
                <a:lnTo>
                  <a:pt x="617381" y="0"/>
                </a:lnTo>
                <a:close/>
              </a:path>
              <a:path w="722629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26606" y="5137627"/>
            <a:ext cx="410209" cy="329565"/>
          </a:xfrm>
          <a:custGeom>
            <a:avLst/>
            <a:gdLst/>
            <a:ahLst/>
            <a:cxnLst/>
            <a:rect l="l" t="t" r="r" b="b"/>
            <a:pathLst>
              <a:path w="410209" h="329564">
                <a:moveTo>
                  <a:pt x="305151" y="0"/>
                </a:moveTo>
                <a:lnTo>
                  <a:pt x="300464" y="13369"/>
                </a:lnTo>
                <a:lnTo>
                  <a:pt x="319531" y="21643"/>
                </a:lnTo>
                <a:lnTo>
                  <a:pt x="335928" y="33098"/>
                </a:lnTo>
                <a:lnTo>
                  <a:pt x="360714" y="65545"/>
                </a:lnTo>
                <a:lnTo>
                  <a:pt x="375300" y="109323"/>
                </a:lnTo>
                <a:lnTo>
                  <a:pt x="380161" y="163041"/>
                </a:lnTo>
                <a:lnTo>
                  <a:pt x="378940" y="192092"/>
                </a:lnTo>
                <a:lnTo>
                  <a:pt x="369173" y="242184"/>
                </a:lnTo>
                <a:lnTo>
                  <a:pt x="349575" y="281306"/>
                </a:lnTo>
                <a:lnTo>
                  <a:pt x="319753" y="307699"/>
                </a:lnTo>
                <a:lnTo>
                  <a:pt x="300984" y="316011"/>
                </a:lnTo>
                <a:lnTo>
                  <a:pt x="305151" y="329380"/>
                </a:lnTo>
                <a:lnTo>
                  <a:pt x="350079" y="308306"/>
                </a:lnTo>
                <a:lnTo>
                  <a:pt x="383113" y="271821"/>
                </a:lnTo>
                <a:lnTo>
                  <a:pt x="403428" y="222965"/>
                </a:lnTo>
                <a:lnTo>
                  <a:pt x="410199" y="164777"/>
                </a:lnTo>
                <a:lnTo>
                  <a:pt x="408501" y="134581"/>
                </a:lnTo>
                <a:lnTo>
                  <a:pt x="394915" y="81059"/>
                </a:lnTo>
                <a:lnTo>
                  <a:pt x="367969" y="37488"/>
                </a:lnTo>
                <a:lnTo>
                  <a:pt x="329031" y="8621"/>
                </a:lnTo>
                <a:lnTo>
                  <a:pt x="305151" y="0"/>
                </a:lnTo>
                <a:close/>
              </a:path>
              <a:path w="41020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22136" y="5035803"/>
            <a:ext cx="6628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1056640" algn="l"/>
                <a:tab pos="2289175" algn="l"/>
                <a:tab pos="2945765" algn="l"/>
                <a:tab pos="4660900" algn="l"/>
                <a:tab pos="5298440" algn="l"/>
                <a:tab pos="5820410" algn="l"/>
                <a:tab pos="614553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	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1455" dirty="0">
                <a:latin typeface="Cambria Math"/>
                <a:cs typeface="Cambria Math"/>
              </a:rPr>
              <a:t>!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spc="40" dirty="0">
                <a:latin typeface="Cambria Math"/>
                <a:cs typeface="Cambria Math"/>
              </a:rPr>
              <a:t>𝑥,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𝑑𝑧 =</a:t>
            </a:r>
            <a:r>
              <a:rPr sz="2800" spc="360" dirty="0">
                <a:latin typeface="Cambria Math"/>
                <a:cs typeface="Cambria Math"/>
              </a:rPr>
              <a:t> </a:t>
            </a:r>
            <a:r>
              <a:rPr sz="2800" spc="1455" dirty="0">
                <a:latin typeface="Cambria Math"/>
                <a:cs typeface="Cambria Math"/>
              </a:rPr>
              <a:t>!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3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𝑑𝑧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87142" y="5755132"/>
            <a:ext cx="6363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Problem: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Impossible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integrate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over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all</a:t>
            </a:r>
            <a:r>
              <a:rPr sz="2800" b="1" spc="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z!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29" name="object 29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84</a:t>
            </a:fld>
            <a:endParaRPr dirty="0"/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pc="-15" dirty="0"/>
              <a:t>generated </a:t>
            </a:r>
            <a:r>
              <a:rPr spc="-10" dirty="0"/>
              <a:t>from </a:t>
            </a:r>
            <a:r>
              <a:rPr spc="-5" dirty="0"/>
              <a:t>unobserved </a:t>
            </a:r>
            <a:r>
              <a:rPr spc="-15" dirty="0"/>
              <a:t>(latent)  representation</a:t>
            </a:r>
            <a:r>
              <a:rPr spc="-10" dirty="0"/>
              <a:t> </a:t>
            </a:r>
            <a:r>
              <a:rPr b="1" dirty="0">
                <a:latin typeface="Calibri"/>
                <a:cs typeface="Calibri"/>
              </a:rPr>
              <a:t>z</a:t>
            </a: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pc="-5" dirty="0"/>
              <a:t>How </a:t>
            </a:r>
            <a:r>
              <a:rPr spc="-15" dirty="0"/>
              <a:t>to train </a:t>
            </a:r>
            <a:r>
              <a:rPr spc="-5" dirty="0"/>
              <a:t>this</a:t>
            </a:r>
            <a:r>
              <a:rPr spc="-10" dirty="0"/>
              <a:t> </a:t>
            </a:r>
            <a:r>
              <a:rPr spc="-5" dirty="0"/>
              <a:t>model?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9312"/>
            <a:ext cx="5208270" cy="3347085"/>
          </a:xfrm>
          <a:prstGeom prst="rect">
            <a:avLst/>
          </a:prstGeom>
        </p:spPr>
        <p:txBody>
          <a:bodyPr vert="horz" wrap="square" lIns="0" tIns="3359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645"/>
              </a:spcBef>
            </a:pPr>
            <a:r>
              <a:rPr sz="4000" b="0" spc="-25" dirty="0">
                <a:latin typeface="Calibri Light"/>
                <a:cs typeface="Calibri Light"/>
              </a:rPr>
              <a:t>Variational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Autoencoders</a:t>
            </a:r>
            <a:endParaRPr sz="4000">
              <a:latin typeface="Calibri Light"/>
              <a:cs typeface="Calibri Light"/>
            </a:endParaRPr>
          </a:p>
          <a:p>
            <a:pPr marL="313690" marR="436245">
              <a:lnSpc>
                <a:spcPct val="100400"/>
              </a:lnSpc>
              <a:spcBef>
                <a:spcPts val="151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313690" marR="5384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4400804"/>
            <a:ext cx="371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Another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spc="-45" dirty="0">
                <a:latin typeface="Calibri"/>
                <a:cs typeface="Calibri"/>
              </a:rPr>
              <a:t>Try </a:t>
            </a:r>
            <a:r>
              <a:rPr sz="2400" spc="-15" dirty="0">
                <a:latin typeface="Calibri"/>
                <a:cs typeface="Calibri"/>
              </a:rPr>
              <a:t>Bayes’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Rule: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37350" y="193799"/>
            <a:ext cx="636270" cy="282575"/>
          </a:xfrm>
          <a:custGeom>
            <a:avLst/>
            <a:gdLst/>
            <a:ahLst/>
            <a:cxnLst/>
            <a:rect l="l" t="t" r="r" b="b"/>
            <a:pathLst>
              <a:path w="636270" h="282575">
                <a:moveTo>
                  <a:pt x="546065" y="0"/>
                </a:moveTo>
                <a:lnTo>
                  <a:pt x="542047" y="11459"/>
                </a:lnTo>
                <a:lnTo>
                  <a:pt x="558390" y="18552"/>
                </a:lnTo>
                <a:lnTo>
                  <a:pt x="572445" y="28370"/>
                </a:lnTo>
                <a:lnTo>
                  <a:pt x="600983" y="73878"/>
                </a:lnTo>
                <a:lnTo>
                  <a:pt x="609317" y="115662"/>
                </a:lnTo>
                <a:lnTo>
                  <a:pt x="610359" y="139749"/>
                </a:lnTo>
                <a:lnTo>
                  <a:pt x="609313" y="164649"/>
                </a:lnTo>
                <a:lnTo>
                  <a:pt x="600942" y="207586"/>
                </a:lnTo>
                <a:lnTo>
                  <a:pt x="572464" y="253825"/>
                </a:lnTo>
                <a:lnTo>
                  <a:pt x="542494" y="270866"/>
                </a:lnTo>
                <a:lnTo>
                  <a:pt x="546065" y="282326"/>
                </a:lnTo>
                <a:lnTo>
                  <a:pt x="584575" y="264262"/>
                </a:lnTo>
                <a:lnTo>
                  <a:pt x="612890" y="232990"/>
                </a:lnTo>
                <a:lnTo>
                  <a:pt x="630303" y="191113"/>
                </a:lnTo>
                <a:lnTo>
                  <a:pt x="636107" y="141236"/>
                </a:lnTo>
                <a:lnTo>
                  <a:pt x="634651" y="115354"/>
                </a:lnTo>
                <a:lnTo>
                  <a:pt x="623005" y="69478"/>
                </a:lnTo>
                <a:lnTo>
                  <a:pt x="599909" y="32131"/>
                </a:lnTo>
                <a:lnTo>
                  <a:pt x="566534" y="7389"/>
                </a:lnTo>
                <a:lnTo>
                  <a:pt x="546065" y="0"/>
                </a:lnTo>
                <a:close/>
              </a:path>
              <a:path w="63627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32026" y="103123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4900" algn="l"/>
              </a:tabLst>
            </a:pPr>
            <a:r>
              <a:rPr sz="2400" spc="-15" dirty="0">
                <a:latin typeface="Calibri"/>
                <a:cs typeface="Calibri"/>
              </a:rPr>
              <a:t>Recall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𝑝	</a:t>
            </a:r>
            <a:r>
              <a:rPr sz="2400" spc="35" dirty="0">
                <a:latin typeface="Cambria Math"/>
                <a:cs typeface="Cambria Math"/>
              </a:rPr>
              <a:t>𝑥,</a:t>
            </a:r>
            <a:r>
              <a:rPr sz="2400" spc="-2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796936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97189" y="2654"/>
                </a:moveTo>
                <a:lnTo>
                  <a:pt x="374271" y="2654"/>
                </a:lnTo>
                <a:lnTo>
                  <a:pt x="374271" y="279623"/>
                </a:lnTo>
                <a:lnTo>
                  <a:pt x="397189" y="279623"/>
                </a:lnTo>
                <a:lnTo>
                  <a:pt x="397189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8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4" y="232990"/>
                </a:lnTo>
                <a:lnTo>
                  <a:pt x="747397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72180" y="103123"/>
            <a:ext cx="799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77313" y="193799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2220" y="0"/>
                </a:moveTo>
                <a:lnTo>
                  <a:pt x="258202" y="11459"/>
                </a:lnTo>
                <a:lnTo>
                  <a:pt x="274545" y="18552"/>
                </a:lnTo>
                <a:lnTo>
                  <a:pt x="288600" y="28370"/>
                </a:lnTo>
                <a:lnTo>
                  <a:pt x="317138" y="73878"/>
                </a:lnTo>
                <a:lnTo>
                  <a:pt x="325472" y="115662"/>
                </a:lnTo>
                <a:lnTo>
                  <a:pt x="326514" y="139749"/>
                </a:lnTo>
                <a:lnTo>
                  <a:pt x="325468" y="164649"/>
                </a:lnTo>
                <a:lnTo>
                  <a:pt x="317097" y="207586"/>
                </a:lnTo>
                <a:lnTo>
                  <a:pt x="288619" y="253825"/>
                </a:lnTo>
                <a:lnTo>
                  <a:pt x="258649" y="270866"/>
                </a:lnTo>
                <a:lnTo>
                  <a:pt x="262220" y="282326"/>
                </a:lnTo>
                <a:lnTo>
                  <a:pt x="300730" y="264262"/>
                </a:lnTo>
                <a:lnTo>
                  <a:pt x="329044" y="232990"/>
                </a:lnTo>
                <a:lnTo>
                  <a:pt x="346457" y="191113"/>
                </a:lnTo>
                <a:lnTo>
                  <a:pt x="352262" y="141236"/>
                </a:lnTo>
                <a:lnTo>
                  <a:pt x="350806" y="115354"/>
                </a:lnTo>
                <a:lnTo>
                  <a:pt x="339160" y="69478"/>
                </a:lnTo>
                <a:lnTo>
                  <a:pt x="316064" y="32131"/>
                </a:lnTo>
                <a:lnTo>
                  <a:pt x="282689" y="7389"/>
                </a:lnTo>
                <a:lnTo>
                  <a:pt x="262220" y="0"/>
                </a:lnTo>
                <a:close/>
              </a:path>
              <a:path w="35242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284878" y="103123"/>
            <a:ext cx="752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465" algn="l"/>
                <a:tab pos="591820" algn="l"/>
              </a:tabLst>
            </a:pPr>
            <a:r>
              <a:rPr sz="2400" dirty="0">
                <a:latin typeface="Cambria Math"/>
                <a:cs typeface="Cambria Math"/>
              </a:rPr>
              <a:t>𝑧	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53054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78901" y="2654"/>
                </a:moveTo>
                <a:lnTo>
                  <a:pt x="355982" y="2654"/>
                </a:lnTo>
                <a:lnTo>
                  <a:pt x="355982" y="279623"/>
                </a:lnTo>
                <a:lnTo>
                  <a:pt x="378901" y="279623"/>
                </a:lnTo>
                <a:lnTo>
                  <a:pt x="378901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7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3" y="232990"/>
                </a:lnTo>
                <a:lnTo>
                  <a:pt x="747396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28298" y="103123"/>
            <a:ext cx="78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733431" y="193799"/>
            <a:ext cx="370840" cy="282575"/>
          </a:xfrm>
          <a:custGeom>
            <a:avLst/>
            <a:gdLst/>
            <a:ahLst/>
            <a:cxnLst/>
            <a:rect l="l" t="t" r="r" b="b"/>
            <a:pathLst>
              <a:path w="370840" h="282575">
                <a:moveTo>
                  <a:pt x="280508" y="0"/>
                </a:moveTo>
                <a:lnTo>
                  <a:pt x="276490" y="11459"/>
                </a:lnTo>
                <a:lnTo>
                  <a:pt x="292833" y="18552"/>
                </a:lnTo>
                <a:lnTo>
                  <a:pt x="306888" y="28370"/>
                </a:lnTo>
                <a:lnTo>
                  <a:pt x="335426" y="73878"/>
                </a:lnTo>
                <a:lnTo>
                  <a:pt x="343760" y="115662"/>
                </a:lnTo>
                <a:lnTo>
                  <a:pt x="344802" y="139749"/>
                </a:lnTo>
                <a:lnTo>
                  <a:pt x="343756" y="164649"/>
                </a:lnTo>
                <a:lnTo>
                  <a:pt x="335385" y="207586"/>
                </a:lnTo>
                <a:lnTo>
                  <a:pt x="306906" y="253825"/>
                </a:lnTo>
                <a:lnTo>
                  <a:pt x="276937" y="270866"/>
                </a:lnTo>
                <a:lnTo>
                  <a:pt x="280508" y="282326"/>
                </a:lnTo>
                <a:lnTo>
                  <a:pt x="319018" y="264262"/>
                </a:lnTo>
                <a:lnTo>
                  <a:pt x="347332" y="232990"/>
                </a:lnTo>
                <a:lnTo>
                  <a:pt x="364745" y="191113"/>
                </a:lnTo>
                <a:lnTo>
                  <a:pt x="370550" y="141236"/>
                </a:lnTo>
                <a:lnTo>
                  <a:pt x="369094" y="115354"/>
                </a:lnTo>
                <a:lnTo>
                  <a:pt x="357448" y="69478"/>
                </a:lnTo>
                <a:lnTo>
                  <a:pt x="334352" y="32131"/>
                </a:lnTo>
                <a:lnTo>
                  <a:pt x="300977" y="7389"/>
                </a:lnTo>
                <a:lnTo>
                  <a:pt x="280508" y="0"/>
                </a:lnTo>
                <a:close/>
              </a:path>
              <a:path w="37084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22708" y="103123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880" algn="l"/>
                <a:tab pos="610235" algn="l"/>
              </a:tabLst>
            </a:pPr>
            <a:r>
              <a:rPr sz="2400" dirty="0">
                <a:latin typeface="Cambria Math"/>
                <a:cs typeface="Cambria Math"/>
              </a:rPr>
              <a:t>𝑥	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86214" y="5241035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80" dirty="0">
                <a:latin typeface="Cambria Math"/>
                <a:cs typeface="Cambria Math"/>
              </a:rPr>
              <a:t>"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7620" y="5170034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4" h="329564">
                <a:moveTo>
                  <a:pt x="327313" y="0"/>
                </a:moveTo>
                <a:lnTo>
                  <a:pt x="322625" y="13370"/>
                </a:lnTo>
                <a:lnTo>
                  <a:pt x="341692" y="21644"/>
                </a:lnTo>
                <a:lnTo>
                  <a:pt x="358089" y="33098"/>
                </a:lnTo>
                <a:lnTo>
                  <a:pt x="382875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5"/>
                </a:lnTo>
                <a:lnTo>
                  <a:pt x="371736" y="281307"/>
                </a:lnTo>
                <a:lnTo>
                  <a:pt x="341915" y="307699"/>
                </a:lnTo>
                <a:lnTo>
                  <a:pt x="323146" y="316011"/>
                </a:lnTo>
                <a:lnTo>
                  <a:pt x="327313" y="329382"/>
                </a:lnTo>
                <a:lnTo>
                  <a:pt x="372240" y="308306"/>
                </a:lnTo>
                <a:lnTo>
                  <a:pt x="405274" y="271821"/>
                </a:lnTo>
                <a:lnTo>
                  <a:pt x="425589" y="222966"/>
                </a:lnTo>
                <a:lnTo>
                  <a:pt x="432361" y="164777"/>
                </a:lnTo>
                <a:lnTo>
                  <a:pt x="430663" y="134581"/>
                </a:lnTo>
                <a:lnTo>
                  <a:pt x="417076" y="81059"/>
                </a:lnTo>
                <a:lnTo>
                  <a:pt x="390130" y="37488"/>
                </a:lnTo>
                <a:lnTo>
                  <a:pt x="351193" y="8621"/>
                </a:lnTo>
                <a:lnTo>
                  <a:pt x="327313" y="0"/>
                </a:lnTo>
                <a:close/>
              </a:path>
              <a:path w="432434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799080" y="5069332"/>
            <a:ext cx="73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670" algn="l"/>
              </a:tabLst>
            </a:pPr>
            <a:r>
              <a:rPr sz="2800" dirty="0">
                <a:latin typeface="Cambria Math"/>
                <a:cs typeface="Cambria Math"/>
              </a:rPr>
              <a:t>𝑝	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38422" y="5322001"/>
            <a:ext cx="2159000" cy="25400"/>
          </a:xfrm>
          <a:custGeom>
            <a:avLst/>
            <a:gdLst/>
            <a:ahLst/>
            <a:cxnLst/>
            <a:rect l="l" t="t" r="r" b="b"/>
            <a:pathLst>
              <a:path w="2159000" h="25400">
                <a:moveTo>
                  <a:pt x="2159000" y="0"/>
                </a:moveTo>
                <a:lnTo>
                  <a:pt x="0" y="0"/>
                </a:lnTo>
                <a:lnTo>
                  <a:pt x="0" y="25399"/>
                </a:lnTo>
                <a:lnTo>
                  <a:pt x="2159000" y="25399"/>
                </a:lnTo>
                <a:lnTo>
                  <a:pt x="215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786" y="4900921"/>
            <a:ext cx="463550" cy="329565"/>
          </a:xfrm>
          <a:custGeom>
            <a:avLst/>
            <a:gdLst/>
            <a:ahLst/>
            <a:cxnLst/>
            <a:rect l="l" t="t" r="r" b="b"/>
            <a:pathLst>
              <a:path w="463550" h="329564">
                <a:moveTo>
                  <a:pt x="463442" y="3129"/>
                </a:moveTo>
                <a:lnTo>
                  <a:pt x="436702" y="3129"/>
                </a:lnTo>
                <a:lnTo>
                  <a:pt x="436702" y="326260"/>
                </a:lnTo>
                <a:lnTo>
                  <a:pt x="463442" y="326260"/>
                </a:lnTo>
                <a:lnTo>
                  <a:pt x="463442" y="3129"/>
                </a:lnTo>
                <a:close/>
              </a:path>
              <a:path w="463550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64935" y="4900921"/>
            <a:ext cx="410209" cy="329565"/>
          </a:xfrm>
          <a:custGeom>
            <a:avLst/>
            <a:gdLst/>
            <a:ahLst/>
            <a:cxnLst/>
            <a:rect l="l" t="t" r="r" b="b"/>
            <a:pathLst>
              <a:path w="410209" h="329564">
                <a:moveTo>
                  <a:pt x="305151" y="0"/>
                </a:moveTo>
                <a:lnTo>
                  <a:pt x="300464" y="13370"/>
                </a:lnTo>
                <a:lnTo>
                  <a:pt x="319531" y="21644"/>
                </a:lnTo>
                <a:lnTo>
                  <a:pt x="335928" y="33099"/>
                </a:lnTo>
                <a:lnTo>
                  <a:pt x="360714" y="65547"/>
                </a:lnTo>
                <a:lnTo>
                  <a:pt x="375300" y="109324"/>
                </a:lnTo>
                <a:lnTo>
                  <a:pt x="380161" y="163041"/>
                </a:lnTo>
                <a:lnTo>
                  <a:pt x="378940" y="192092"/>
                </a:lnTo>
                <a:lnTo>
                  <a:pt x="369173" y="242185"/>
                </a:lnTo>
                <a:lnTo>
                  <a:pt x="349575" y="281307"/>
                </a:lnTo>
                <a:lnTo>
                  <a:pt x="319753" y="307699"/>
                </a:lnTo>
                <a:lnTo>
                  <a:pt x="300984" y="316011"/>
                </a:lnTo>
                <a:lnTo>
                  <a:pt x="305151" y="329382"/>
                </a:lnTo>
                <a:lnTo>
                  <a:pt x="350079" y="308306"/>
                </a:lnTo>
                <a:lnTo>
                  <a:pt x="383113" y="271821"/>
                </a:lnTo>
                <a:lnTo>
                  <a:pt x="403428" y="222966"/>
                </a:lnTo>
                <a:lnTo>
                  <a:pt x="410199" y="164777"/>
                </a:lnTo>
                <a:lnTo>
                  <a:pt x="408501" y="134581"/>
                </a:lnTo>
                <a:lnTo>
                  <a:pt x="394915" y="81059"/>
                </a:lnTo>
                <a:lnTo>
                  <a:pt x="367969" y="37488"/>
                </a:lnTo>
                <a:lnTo>
                  <a:pt x="329031" y="8621"/>
                </a:lnTo>
                <a:lnTo>
                  <a:pt x="305151" y="0"/>
                </a:lnTo>
                <a:close/>
              </a:path>
              <a:path w="41020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73395" y="5407905"/>
            <a:ext cx="441325" cy="329565"/>
          </a:xfrm>
          <a:custGeom>
            <a:avLst/>
            <a:gdLst/>
            <a:ahLst/>
            <a:cxnLst/>
            <a:rect l="l" t="t" r="r" b="b"/>
            <a:pathLst>
              <a:path w="441325" h="329564">
                <a:moveTo>
                  <a:pt x="441280" y="3129"/>
                </a:moveTo>
                <a:lnTo>
                  <a:pt x="414540" y="3129"/>
                </a:lnTo>
                <a:lnTo>
                  <a:pt x="414540" y="326260"/>
                </a:lnTo>
                <a:lnTo>
                  <a:pt x="441280" y="326260"/>
                </a:lnTo>
                <a:lnTo>
                  <a:pt x="441280" y="3129"/>
                </a:lnTo>
                <a:close/>
              </a:path>
              <a:path w="441325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1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16528" y="4715764"/>
            <a:ext cx="250063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45"/>
              </a:spcBef>
              <a:tabLst>
                <a:tab pos="949325" algn="l"/>
                <a:tab pos="1417320" algn="l"/>
                <a:tab pos="2264410" algn="l"/>
              </a:tabLst>
            </a:pPr>
            <a:r>
              <a:rPr sz="4200" baseline="-42658" dirty="0">
                <a:latin typeface="Cambria Math"/>
                <a:cs typeface="Cambria Math"/>
              </a:rPr>
              <a:t>=</a:t>
            </a:r>
            <a:r>
              <a:rPr sz="4200" spc="232" baseline="-42658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105" dirty="0">
                <a:latin typeface="Cambria Math"/>
                <a:cs typeface="Cambria Math"/>
              </a:rPr>
              <a:t>𝑧)𝑝</a:t>
            </a:r>
            <a:r>
              <a:rPr sz="3000" spc="157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</a:t>
            </a:r>
            <a:endParaRPr sz="2800">
              <a:latin typeface="Cambria Math"/>
              <a:cs typeface="Cambria Math"/>
            </a:endParaRPr>
          </a:p>
          <a:p>
            <a:pPr marL="850900">
              <a:lnSpc>
                <a:spcPct val="100000"/>
              </a:lnSpc>
              <a:spcBef>
                <a:spcPts val="650"/>
              </a:spcBef>
              <a:tabLst>
                <a:tab pos="1372870" algn="l"/>
                <a:tab pos="1818639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5277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40" dirty="0">
                <a:latin typeface="Cambria Math"/>
                <a:cs typeface="Cambria Math"/>
              </a:rPr>
              <a:t>𝑥)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40" name="object 40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85</a:t>
            </a:fld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9312"/>
            <a:ext cx="5208270" cy="3347085"/>
          </a:xfrm>
          <a:prstGeom prst="rect">
            <a:avLst/>
          </a:prstGeom>
        </p:spPr>
        <p:txBody>
          <a:bodyPr vert="horz" wrap="square" lIns="0" tIns="3359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645"/>
              </a:spcBef>
            </a:pPr>
            <a:r>
              <a:rPr sz="4000" b="0" spc="-25" dirty="0">
                <a:latin typeface="Calibri Light"/>
                <a:cs typeface="Calibri Light"/>
              </a:rPr>
              <a:t>Variational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Autoencoders</a:t>
            </a:r>
            <a:endParaRPr sz="4000">
              <a:latin typeface="Calibri Light"/>
              <a:cs typeface="Calibri Light"/>
            </a:endParaRPr>
          </a:p>
          <a:p>
            <a:pPr marL="313690" marR="436245">
              <a:lnSpc>
                <a:spcPct val="100400"/>
              </a:lnSpc>
              <a:spcBef>
                <a:spcPts val="151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313690" marR="5384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4400804"/>
            <a:ext cx="371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Another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spc="-45" dirty="0">
                <a:latin typeface="Calibri"/>
                <a:cs typeface="Calibri"/>
              </a:rPr>
              <a:t>Try </a:t>
            </a:r>
            <a:r>
              <a:rPr sz="2400" spc="-15" dirty="0">
                <a:latin typeface="Calibri"/>
                <a:cs typeface="Calibri"/>
              </a:rPr>
              <a:t>Bayes’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Rule: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37350" y="193799"/>
            <a:ext cx="636270" cy="282575"/>
          </a:xfrm>
          <a:custGeom>
            <a:avLst/>
            <a:gdLst/>
            <a:ahLst/>
            <a:cxnLst/>
            <a:rect l="l" t="t" r="r" b="b"/>
            <a:pathLst>
              <a:path w="636270" h="282575">
                <a:moveTo>
                  <a:pt x="546065" y="0"/>
                </a:moveTo>
                <a:lnTo>
                  <a:pt x="542047" y="11459"/>
                </a:lnTo>
                <a:lnTo>
                  <a:pt x="558390" y="18552"/>
                </a:lnTo>
                <a:lnTo>
                  <a:pt x="572445" y="28370"/>
                </a:lnTo>
                <a:lnTo>
                  <a:pt x="600983" y="73878"/>
                </a:lnTo>
                <a:lnTo>
                  <a:pt x="609317" y="115662"/>
                </a:lnTo>
                <a:lnTo>
                  <a:pt x="610359" y="139749"/>
                </a:lnTo>
                <a:lnTo>
                  <a:pt x="609313" y="164649"/>
                </a:lnTo>
                <a:lnTo>
                  <a:pt x="600942" y="207586"/>
                </a:lnTo>
                <a:lnTo>
                  <a:pt x="572464" y="253825"/>
                </a:lnTo>
                <a:lnTo>
                  <a:pt x="542494" y="270866"/>
                </a:lnTo>
                <a:lnTo>
                  <a:pt x="546065" y="282326"/>
                </a:lnTo>
                <a:lnTo>
                  <a:pt x="584575" y="264262"/>
                </a:lnTo>
                <a:lnTo>
                  <a:pt x="612890" y="232990"/>
                </a:lnTo>
                <a:lnTo>
                  <a:pt x="630303" y="191113"/>
                </a:lnTo>
                <a:lnTo>
                  <a:pt x="636107" y="141236"/>
                </a:lnTo>
                <a:lnTo>
                  <a:pt x="634651" y="115354"/>
                </a:lnTo>
                <a:lnTo>
                  <a:pt x="623005" y="69478"/>
                </a:lnTo>
                <a:lnTo>
                  <a:pt x="599909" y="32131"/>
                </a:lnTo>
                <a:lnTo>
                  <a:pt x="566534" y="7389"/>
                </a:lnTo>
                <a:lnTo>
                  <a:pt x="546065" y="0"/>
                </a:lnTo>
                <a:close/>
              </a:path>
              <a:path w="63627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32026" y="103123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4900" algn="l"/>
              </a:tabLst>
            </a:pPr>
            <a:r>
              <a:rPr sz="2400" spc="-15" dirty="0">
                <a:latin typeface="Calibri"/>
                <a:cs typeface="Calibri"/>
              </a:rPr>
              <a:t>Recall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𝑝	</a:t>
            </a:r>
            <a:r>
              <a:rPr sz="2400" spc="35" dirty="0">
                <a:latin typeface="Cambria Math"/>
                <a:cs typeface="Cambria Math"/>
              </a:rPr>
              <a:t>𝑥,</a:t>
            </a:r>
            <a:r>
              <a:rPr sz="2400" spc="-2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796936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97189" y="2654"/>
                </a:moveTo>
                <a:lnTo>
                  <a:pt x="374271" y="2654"/>
                </a:lnTo>
                <a:lnTo>
                  <a:pt x="374271" y="279623"/>
                </a:lnTo>
                <a:lnTo>
                  <a:pt x="397189" y="279623"/>
                </a:lnTo>
                <a:lnTo>
                  <a:pt x="397189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8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4" y="232990"/>
                </a:lnTo>
                <a:lnTo>
                  <a:pt x="747397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72180" y="103123"/>
            <a:ext cx="799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77313" y="193799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2220" y="0"/>
                </a:moveTo>
                <a:lnTo>
                  <a:pt x="258202" y="11459"/>
                </a:lnTo>
                <a:lnTo>
                  <a:pt x="274545" y="18552"/>
                </a:lnTo>
                <a:lnTo>
                  <a:pt x="288600" y="28370"/>
                </a:lnTo>
                <a:lnTo>
                  <a:pt x="317138" y="73878"/>
                </a:lnTo>
                <a:lnTo>
                  <a:pt x="325472" y="115662"/>
                </a:lnTo>
                <a:lnTo>
                  <a:pt x="326514" y="139749"/>
                </a:lnTo>
                <a:lnTo>
                  <a:pt x="325468" y="164649"/>
                </a:lnTo>
                <a:lnTo>
                  <a:pt x="317097" y="207586"/>
                </a:lnTo>
                <a:lnTo>
                  <a:pt x="288619" y="253825"/>
                </a:lnTo>
                <a:lnTo>
                  <a:pt x="258649" y="270866"/>
                </a:lnTo>
                <a:lnTo>
                  <a:pt x="262220" y="282326"/>
                </a:lnTo>
                <a:lnTo>
                  <a:pt x="300730" y="264262"/>
                </a:lnTo>
                <a:lnTo>
                  <a:pt x="329044" y="232990"/>
                </a:lnTo>
                <a:lnTo>
                  <a:pt x="346457" y="191113"/>
                </a:lnTo>
                <a:lnTo>
                  <a:pt x="352262" y="141236"/>
                </a:lnTo>
                <a:lnTo>
                  <a:pt x="350806" y="115354"/>
                </a:lnTo>
                <a:lnTo>
                  <a:pt x="339160" y="69478"/>
                </a:lnTo>
                <a:lnTo>
                  <a:pt x="316064" y="32131"/>
                </a:lnTo>
                <a:lnTo>
                  <a:pt x="282689" y="7389"/>
                </a:lnTo>
                <a:lnTo>
                  <a:pt x="262220" y="0"/>
                </a:lnTo>
                <a:close/>
              </a:path>
              <a:path w="35242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284878" y="103123"/>
            <a:ext cx="752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465" algn="l"/>
                <a:tab pos="591820" algn="l"/>
              </a:tabLst>
            </a:pPr>
            <a:r>
              <a:rPr sz="2400" dirty="0">
                <a:latin typeface="Cambria Math"/>
                <a:cs typeface="Cambria Math"/>
              </a:rPr>
              <a:t>𝑧	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53054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78901" y="2654"/>
                </a:moveTo>
                <a:lnTo>
                  <a:pt x="355982" y="2654"/>
                </a:lnTo>
                <a:lnTo>
                  <a:pt x="355982" y="279623"/>
                </a:lnTo>
                <a:lnTo>
                  <a:pt x="378901" y="279623"/>
                </a:lnTo>
                <a:lnTo>
                  <a:pt x="378901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7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3" y="232990"/>
                </a:lnTo>
                <a:lnTo>
                  <a:pt x="747396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28298" y="103123"/>
            <a:ext cx="78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733431" y="193799"/>
            <a:ext cx="370840" cy="282575"/>
          </a:xfrm>
          <a:custGeom>
            <a:avLst/>
            <a:gdLst/>
            <a:ahLst/>
            <a:cxnLst/>
            <a:rect l="l" t="t" r="r" b="b"/>
            <a:pathLst>
              <a:path w="370840" h="282575">
                <a:moveTo>
                  <a:pt x="280508" y="0"/>
                </a:moveTo>
                <a:lnTo>
                  <a:pt x="276490" y="11459"/>
                </a:lnTo>
                <a:lnTo>
                  <a:pt x="292833" y="18552"/>
                </a:lnTo>
                <a:lnTo>
                  <a:pt x="306888" y="28370"/>
                </a:lnTo>
                <a:lnTo>
                  <a:pt x="335426" y="73878"/>
                </a:lnTo>
                <a:lnTo>
                  <a:pt x="343760" y="115662"/>
                </a:lnTo>
                <a:lnTo>
                  <a:pt x="344802" y="139749"/>
                </a:lnTo>
                <a:lnTo>
                  <a:pt x="343756" y="164649"/>
                </a:lnTo>
                <a:lnTo>
                  <a:pt x="335385" y="207586"/>
                </a:lnTo>
                <a:lnTo>
                  <a:pt x="306906" y="253825"/>
                </a:lnTo>
                <a:lnTo>
                  <a:pt x="276937" y="270866"/>
                </a:lnTo>
                <a:lnTo>
                  <a:pt x="280508" y="282326"/>
                </a:lnTo>
                <a:lnTo>
                  <a:pt x="319018" y="264262"/>
                </a:lnTo>
                <a:lnTo>
                  <a:pt x="347332" y="232990"/>
                </a:lnTo>
                <a:lnTo>
                  <a:pt x="364745" y="191113"/>
                </a:lnTo>
                <a:lnTo>
                  <a:pt x="370550" y="141236"/>
                </a:lnTo>
                <a:lnTo>
                  <a:pt x="369094" y="115354"/>
                </a:lnTo>
                <a:lnTo>
                  <a:pt x="357448" y="69478"/>
                </a:lnTo>
                <a:lnTo>
                  <a:pt x="334352" y="32131"/>
                </a:lnTo>
                <a:lnTo>
                  <a:pt x="300977" y="7389"/>
                </a:lnTo>
                <a:lnTo>
                  <a:pt x="280508" y="0"/>
                </a:lnTo>
                <a:close/>
              </a:path>
              <a:path w="37084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22708" y="103123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880" algn="l"/>
                <a:tab pos="610235" algn="l"/>
              </a:tabLst>
            </a:pPr>
            <a:r>
              <a:rPr sz="2400" dirty="0">
                <a:latin typeface="Cambria Math"/>
                <a:cs typeface="Cambria Math"/>
              </a:rPr>
              <a:t>𝑥	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06667" y="4949444"/>
            <a:ext cx="22282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Ok, 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with  decoder</a:t>
            </a:r>
            <a:r>
              <a:rPr sz="2400" spc="-3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86214" y="5241035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80" dirty="0">
                <a:latin typeface="Cambria Math"/>
                <a:cs typeface="Cambria Math"/>
              </a:rPr>
              <a:t>"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17620" y="5170034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4" h="329564">
                <a:moveTo>
                  <a:pt x="327313" y="0"/>
                </a:moveTo>
                <a:lnTo>
                  <a:pt x="322625" y="13370"/>
                </a:lnTo>
                <a:lnTo>
                  <a:pt x="341692" y="21644"/>
                </a:lnTo>
                <a:lnTo>
                  <a:pt x="358089" y="33098"/>
                </a:lnTo>
                <a:lnTo>
                  <a:pt x="382875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5"/>
                </a:lnTo>
                <a:lnTo>
                  <a:pt x="371736" y="281307"/>
                </a:lnTo>
                <a:lnTo>
                  <a:pt x="341915" y="307699"/>
                </a:lnTo>
                <a:lnTo>
                  <a:pt x="323146" y="316011"/>
                </a:lnTo>
                <a:lnTo>
                  <a:pt x="327313" y="329382"/>
                </a:lnTo>
                <a:lnTo>
                  <a:pt x="372240" y="308306"/>
                </a:lnTo>
                <a:lnTo>
                  <a:pt x="405274" y="271821"/>
                </a:lnTo>
                <a:lnTo>
                  <a:pt x="425589" y="222966"/>
                </a:lnTo>
                <a:lnTo>
                  <a:pt x="432361" y="164777"/>
                </a:lnTo>
                <a:lnTo>
                  <a:pt x="430663" y="134581"/>
                </a:lnTo>
                <a:lnTo>
                  <a:pt x="417076" y="81059"/>
                </a:lnTo>
                <a:lnTo>
                  <a:pt x="390130" y="37488"/>
                </a:lnTo>
                <a:lnTo>
                  <a:pt x="351193" y="8621"/>
                </a:lnTo>
                <a:lnTo>
                  <a:pt x="327313" y="0"/>
                </a:lnTo>
                <a:close/>
              </a:path>
              <a:path w="432434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99080" y="5069332"/>
            <a:ext cx="12598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670" algn="l"/>
                <a:tab pos="980440" algn="l"/>
              </a:tabLst>
            </a:pPr>
            <a:r>
              <a:rPr sz="2800" dirty="0">
                <a:latin typeface="Cambria Math"/>
                <a:cs typeface="Cambria Math"/>
              </a:rPr>
              <a:t>𝑝	𝑥	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38416" y="4900929"/>
            <a:ext cx="2159000" cy="447040"/>
          </a:xfrm>
          <a:custGeom>
            <a:avLst/>
            <a:gdLst/>
            <a:ahLst/>
            <a:cxnLst/>
            <a:rect l="l" t="t" r="r" b="b"/>
            <a:pathLst>
              <a:path w="2159000" h="447039">
                <a:moveTo>
                  <a:pt x="521106" y="13373"/>
                </a:moveTo>
                <a:lnTo>
                  <a:pt x="516407" y="0"/>
                </a:lnTo>
                <a:lnTo>
                  <a:pt x="492531" y="8623"/>
                </a:lnTo>
                <a:lnTo>
                  <a:pt x="471589" y="21120"/>
                </a:lnTo>
                <a:lnTo>
                  <a:pt x="438543" y="57734"/>
                </a:lnTo>
                <a:lnTo>
                  <a:pt x="418160" y="106667"/>
                </a:lnTo>
                <a:lnTo>
                  <a:pt x="411365" y="164769"/>
                </a:lnTo>
                <a:lnTo>
                  <a:pt x="413054" y="195033"/>
                </a:lnTo>
                <a:lnTo>
                  <a:pt x="426605" y="248564"/>
                </a:lnTo>
                <a:lnTo>
                  <a:pt x="453478" y="291985"/>
                </a:lnTo>
                <a:lnTo>
                  <a:pt x="492467" y="320763"/>
                </a:lnTo>
                <a:lnTo>
                  <a:pt x="516407" y="329374"/>
                </a:lnTo>
                <a:lnTo>
                  <a:pt x="520585" y="316014"/>
                </a:lnTo>
                <a:lnTo>
                  <a:pt x="501815" y="307695"/>
                </a:lnTo>
                <a:lnTo>
                  <a:pt x="485609" y="296125"/>
                </a:lnTo>
                <a:lnTo>
                  <a:pt x="460933" y="263220"/>
                </a:lnTo>
                <a:lnTo>
                  <a:pt x="446290" y="218465"/>
                </a:lnTo>
                <a:lnTo>
                  <a:pt x="441401" y="163042"/>
                </a:lnTo>
                <a:lnTo>
                  <a:pt x="442620" y="134937"/>
                </a:lnTo>
                <a:lnTo>
                  <a:pt x="452386" y="86194"/>
                </a:lnTo>
                <a:lnTo>
                  <a:pt x="472020" y="47726"/>
                </a:lnTo>
                <a:lnTo>
                  <a:pt x="502107" y="21640"/>
                </a:lnTo>
                <a:lnTo>
                  <a:pt x="521106" y="13373"/>
                </a:lnTo>
                <a:close/>
              </a:path>
              <a:path w="2159000" h="447039">
                <a:moveTo>
                  <a:pt x="874801" y="3124"/>
                </a:moveTo>
                <a:lnTo>
                  <a:pt x="848067" y="3124"/>
                </a:lnTo>
                <a:lnTo>
                  <a:pt x="848067" y="326263"/>
                </a:lnTo>
                <a:lnTo>
                  <a:pt x="874801" y="326263"/>
                </a:lnTo>
                <a:lnTo>
                  <a:pt x="874801" y="3124"/>
                </a:lnTo>
                <a:close/>
              </a:path>
              <a:path w="2159000" h="447039">
                <a:moveTo>
                  <a:pt x="2159000" y="421081"/>
                </a:moveTo>
                <a:lnTo>
                  <a:pt x="0" y="421081"/>
                </a:lnTo>
                <a:lnTo>
                  <a:pt x="0" y="446481"/>
                </a:lnTo>
                <a:lnTo>
                  <a:pt x="2159000" y="446481"/>
                </a:lnTo>
                <a:lnTo>
                  <a:pt x="2159000" y="4210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64935" y="4900921"/>
            <a:ext cx="410209" cy="329565"/>
          </a:xfrm>
          <a:custGeom>
            <a:avLst/>
            <a:gdLst/>
            <a:ahLst/>
            <a:cxnLst/>
            <a:rect l="l" t="t" r="r" b="b"/>
            <a:pathLst>
              <a:path w="410209" h="329564">
                <a:moveTo>
                  <a:pt x="305151" y="0"/>
                </a:moveTo>
                <a:lnTo>
                  <a:pt x="300464" y="13370"/>
                </a:lnTo>
                <a:lnTo>
                  <a:pt x="319531" y="21644"/>
                </a:lnTo>
                <a:lnTo>
                  <a:pt x="335928" y="33099"/>
                </a:lnTo>
                <a:lnTo>
                  <a:pt x="360714" y="65547"/>
                </a:lnTo>
                <a:lnTo>
                  <a:pt x="375300" y="109324"/>
                </a:lnTo>
                <a:lnTo>
                  <a:pt x="380161" y="163041"/>
                </a:lnTo>
                <a:lnTo>
                  <a:pt x="378940" y="192092"/>
                </a:lnTo>
                <a:lnTo>
                  <a:pt x="369173" y="242185"/>
                </a:lnTo>
                <a:lnTo>
                  <a:pt x="349575" y="281307"/>
                </a:lnTo>
                <a:lnTo>
                  <a:pt x="319753" y="307699"/>
                </a:lnTo>
                <a:lnTo>
                  <a:pt x="300984" y="316011"/>
                </a:lnTo>
                <a:lnTo>
                  <a:pt x="305151" y="329382"/>
                </a:lnTo>
                <a:lnTo>
                  <a:pt x="350079" y="308306"/>
                </a:lnTo>
                <a:lnTo>
                  <a:pt x="383113" y="271821"/>
                </a:lnTo>
                <a:lnTo>
                  <a:pt x="403428" y="222966"/>
                </a:lnTo>
                <a:lnTo>
                  <a:pt x="410199" y="164777"/>
                </a:lnTo>
                <a:lnTo>
                  <a:pt x="408501" y="134581"/>
                </a:lnTo>
                <a:lnTo>
                  <a:pt x="394915" y="81059"/>
                </a:lnTo>
                <a:lnTo>
                  <a:pt x="367969" y="37488"/>
                </a:lnTo>
                <a:lnTo>
                  <a:pt x="329031" y="8621"/>
                </a:lnTo>
                <a:lnTo>
                  <a:pt x="305151" y="0"/>
                </a:lnTo>
                <a:close/>
              </a:path>
              <a:path w="41020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73395" y="5407905"/>
            <a:ext cx="441325" cy="329565"/>
          </a:xfrm>
          <a:custGeom>
            <a:avLst/>
            <a:gdLst/>
            <a:ahLst/>
            <a:cxnLst/>
            <a:rect l="l" t="t" r="r" b="b"/>
            <a:pathLst>
              <a:path w="441325" h="329564">
                <a:moveTo>
                  <a:pt x="441280" y="3129"/>
                </a:moveTo>
                <a:lnTo>
                  <a:pt x="414540" y="3129"/>
                </a:lnTo>
                <a:lnTo>
                  <a:pt x="414540" y="326260"/>
                </a:lnTo>
                <a:lnTo>
                  <a:pt x="441280" y="326260"/>
                </a:lnTo>
                <a:lnTo>
                  <a:pt x="441280" y="3129"/>
                </a:lnTo>
                <a:close/>
              </a:path>
              <a:path w="441325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1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93146" y="4715764"/>
            <a:ext cx="141732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45"/>
              </a:spcBef>
              <a:tabLst>
                <a:tab pos="572770" algn="l"/>
                <a:tab pos="104013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20" dirty="0">
                <a:latin typeface="Cambria Math"/>
                <a:cs typeface="Cambria Math"/>
              </a:rPr>
              <a:t>𝑧)</a:t>
            </a:r>
            <a:endParaRPr sz="2800">
              <a:latin typeface="Cambria Math"/>
              <a:cs typeface="Cambria Math"/>
            </a:endParaRPr>
          </a:p>
          <a:p>
            <a:pPr marL="474345">
              <a:lnSpc>
                <a:spcPct val="100000"/>
              </a:lnSpc>
              <a:spcBef>
                <a:spcPts val="650"/>
              </a:spcBef>
              <a:tabLst>
                <a:tab pos="996315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5277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20995" y="4715764"/>
            <a:ext cx="770255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45"/>
              </a:spcBef>
              <a:tabLst>
                <a:tab pos="56007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</a:t>
            </a:r>
            <a:endParaRPr sz="2800">
              <a:latin typeface="Cambria Math"/>
              <a:cs typeface="Cambria Math"/>
            </a:endParaRPr>
          </a:p>
          <a:p>
            <a:pPr marL="114300">
              <a:lnSpc>
                <a:spcPct val="100000"/>
              </a:lnSpc>
              <a:spcBef>
                <a:spcPts val="650"/>
              </a:spcBef>
            </a:pPr>
            <a:r>
              <a:rPr sz="2800" spc="40" dirty="0">
                <a:latin typeface="Cambria Math"/>
                <a:cs typeface="Cambria Math"/>
              </a:rPr>
              <a:t>𝑥)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98868" y="4825496"/>
            <a:ext cx="1353185" cy="479425"/>
          </a:xfrm>
          <a:custGeom>
            <a:avLst/>
            <a:gdLst/>
            <a:ahLst/>
            <a:cxnLst/>
            <a:rect l="l" t="t" r="r" b="b"/>
            <a:pathLst>
              <a:path w="1353184" h="479425">
                <a:moveTo>
                  <a:pt x="0" y="0"/>
                </a:moveTo>
                <a:lnTo>
                  <a:pt x="1352923" y="0"/>
                </a:lnTo>
                <a:lnTo>
                  <a:pt x="1352923" y="479427"/>
                </a:lnTo>
                <a:lnTo>
                  <a:pt x="0" y="47942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42" name="object 42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86</a:t>
            </a:fld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9312"/>
            <a:ext cx="5208270" cy="3347085"/>
          </a:xfrm>
          <a:prstGeom prst="rect">
            <a:avLst/>
          </a:prstGeom>
        </p:spPr>
        <p:txBody>
          <a:bodyPr vert="horz" wrap="square" lIns="0" tIns="3359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645"/>
              </a:spcBef>
            </a:pPr>
            <a:r>
              <a:rPr sz="4000" b="0" spc="-25" dirty="0">
                <a:latin typeface="Calibri Light"/>
                <a:cs typeface="Calibri Light"/>
              </a:rPr>
              <a:t>Variational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Autoencoders</a:t>
            </a:r>
            <a:endParaRPr sz="4000">
              <a:latin typeface="Calibri Light"/>
              <a:cs typeface="Calibri Light"/>
            </a:endParaRPr>
          </a:p>
          <a:p>
            <a:pPr marL="313690" marR="436245">
              <a:lnSpc>
                <a:spcPct val="100400"/>
              </a:lnSpc>
              <a:spcBef>
                <a:spcPts val="151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313690" marR="5384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4400804"/>
            <a:ext cx="371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Another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spc="-45" dirty="0">
                <a:latin typeface="Calibri"/>
                <a:cs typeface="Calibri"/>
              </a:rPr>
              <a:t>Try </a:t>
            </a:r>
            <a:r>
              <a:rPr sz="2400" spc="-15" dirty="0">
                <a:latin typeface="Calibri"/>
                <a:cs typeface="Calibri"/>
              </a:rPr>
              <a:t>Bayes’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Rule: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37350" y="193799"/>
            <a:ext cx="636270" cy="282575"/>
          </a:xfrm>
          <a:custGeom>
            <a:avLst/>
            <a:gdLst/>
            <a:ahLst/>
            <a:cxnLst/>
            <a:rect l="l" t="t" r="r" b="b"/>
            <a:pathLst>
              <a:path w="636270" h="282575">
                <a:moveTo>
                  <a:pt x="546065" y="0"/>
                </a:moveTo>
                <a:lnTo>
                  <a:pt x="542047" y="11459"/>
                </a:lnTo>
                <a:lnTo>
                  <a:pt x="558390" y="18552"/>
                </a:lnTo>
                <a:lnTo>
                  <a:pt x="572445" y="28370"/>
                </a:lnTo>
                <a:lnTo>
                  <a:pt x="600983" y="73878"/>
                </a:lnTo>
                <a:lnTo>
                  <a:pt x="609317" y="115662"/>
                </a:lnTo>
                <a:lnTo>
                  <a:pt x="610359" y="139749"/>
                </a:lnTo>
                <a:lnTo>
                  <a:pt x="609313" y="164649"/>
                </a:lnTo>
                <a:lnTo>
                  <a:pt x="600942" y="207586"/>
                </a:lnTo>
                <a:lnTo>
                  <a:pt x="572464" y="253825"/>
                </a:lnTo>
                <a:lnTo>
                  <a:pt x="542494" y="270866"/>
                </a:lnTo>
                <a:lnTo>
                  <a:pt x="546065" y="282326"/>
                </a:lnTo>
                <a:lnTo>
                  <a:pt x="584575" y="264262"/>
                </a:lnTo>
                <a:lnTo>
                  <a:pt x="612890" y="232990"/>
                </a:lnTo>
                <a:lnTo>
                  <a:pt x="630303" y="191113"/>
                </a:lnTo>
                <a:lnTo>
                  <a:pt x="636107" y="141236"/>
                </a:lnTo>
                <a:lnTo>
                  <a:pt x="634651" y="115354"/>
                </a:lnTo>
                <a:lnTo>
                  <a:pt x="623005" y="69478"/>
                </a:lnTo>
                <a:lnTo>
                  <a:pt x="599909" y="32131"/>
                </a:lnTo>
                <a:lnTo>
                  <a:pt x="566534" y="7389"/>
                </a:lnTo>
                <a:lnTo>
                  <a:pt x="546065" y="0"/>
                </a:lnTo>
                <a:close/>
              </a:path>
              <a:path w="63627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32026" y="103123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4900" algn="l"/>
              </a:tabLst>
            </a:pPr>
            <a:r>
              <a:rPr sz="2400" spc="-15" dirty="0">
                <a:latin typeface="Calibri"/>
                <a:cs typeface="Calibri"/>
              </a:rPr>
              <a:t>Recall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𝑝	</a:t>
            </a:r>
            <a:r>
              <a:rPr sz="2400" spc="35" dirty="0">
                <a:latin typeface="Cambria Math"/>
                <a:cs typeface="Cambria Math"/>
              </a:rPr>
              <a:t>𝑥,</a:t>
            </a:r>
            <a:r>
              <a:rPr sz="2400" spc="-2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796936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97189" y="2654"/>
                </a:moveTo>
                <a:lnTo>
                  <a:pt x="374271" y="2654"/>
                </a:lnTo>
                <a:lnTo>
                  <a:pt x="374271" y="279623"/>
                </a:lnTo>
                <a:lnTo>
                  <a:pt x="397189" y="279623"/>
                </a:lnTo>
                <a:lnTo>
                  <a:pt x="397189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8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4" y="232990"/>
                </a:lnTo>
                <a:lnTo>
                  <a:pt x="747397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72180" y="103123"/>
            <a:ext cx="799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77313" y="193799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2220" y="0"/>
                </a:moveTo>
                <a:lnTo>
                  <a:pt x="258202" y="11459"/>
                </a:lnTo>
                <a:lnTo>
                  <a:pt x="274545" y="18552"/>
                </a:lnTo>
                <a:lnTo>
                  <a:pt x="288600" y="28370"/>
                </a:lnTo>
                <a:lnTo>
                  <a:pt x="317138" y="73878"/>
                </a:lnTo>
                <a:lnTo>
                  <a:pt x="325472" y="115662"/>
                </a:lnTo>
                <a:lnTo>
                  <a:pt x="326514" y="139749"/>
                </a:lnTo>
                <a:lnTo>
                  <a:pt x="325468" y="164649"/>
                </a:lnTo>
                <a:lnTo>
                  <a:pt x="317097" y="207586"/>
                </a:lnTo>
                <a:lnTo>
                  <a:pt x="288619" y="253825"/>
                </a:lnTo>
                <a:lnTo>
                  <a:pt x="258649" y="270866"/>
                </a:lnTo>
                <a:lnTo>
                  <a:pt x="262220" y="282326"/>
                </a:lnTo>
                <a:lnTo>
                  <a:pt x="300730" y="264262"/>
                </a:lnTo>
                <a:lnTo>
                  <a:pt x="329044" y="232990"/>
                </a:lnTo>
                <a:lnTo>
                  <a:pt x="346457" y="191113"/>
                </a:lnTo>
                <a:lnTo>
                  <a:pt x="352262" y="141236"/>
                </a:lnTo>
                <a:lnTo>
                  <a:pt x="350806" y="115354"/>
                </a:lnTo>
                <a:lnTo>
                  <a:pt x="339160" y="69478"/>
                </a:lnTo>
                <a:lnTo>
                  <a:pt x="316064" y="32131"/>
                </a:lnTo>
                <a:lnTo>
                  <a:pt x="282689" y="7389"/>
                </a:lnTo>
                <a:lnTo>
                  <a:pt x="262220" y="0"/>
                </a:lnTo>
                <a:close/>
              </a:path>
              <a:path w="35242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284878" y="103123"/>
            <a:ext cx="752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465" algn="l"/>
                <a:tab pos="591820" algn="l"/>
              </a:tabLst>
            </a:pPr>
            <a:r>
              <a:rPr sz="2400" dirty="0">
                <a:latin typeface="Cambria Math"/>
                <a:cs typeface="Cambria Math"/>
              </a:rPr>
              <a:t>𝑧	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53054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78901" y="2654"/>
                </a:moveTo>
                <a:lnTo>
                  <a:pt x="355982" y="2654"/>
                </a:lnTo>
                <a:lnTo>
                  <a:pt x="355982" y="279623"/>
                </a:lnTo>
                <a:lnTo>
                  <a:pt x="378901" y="279623"/>
                </a:lnTo>
                <a:lnTo>
                  <a:pt x="378901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7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3" y="232990"/>
                </a:lnTo>
                <a:lnTo>
                  <a:pt x="747396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28298" y="103123"/>
            <a:ext cx="78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733431" y="193799"/>
            <a:ext cx="370840" cy="282575"/>
          </a:xfrm>
          <a:custGeom>
            <a:avLst/>
            <a:gdLst/>
            <a:ahLst/>
            <a:cxnLst/>
            <a:rect l="l" t="t" r="r" b="b"/>
            <a:pathLst>
              <a:path w="370840" h="282575">
                <a:moveTo>
                  <a:pt x="280508" y="0"/>
                </a:moveTo>
                <a:lnTo>
                  <a:pt x="276490" y="11459"/>
                </a:lnTo>
                <a:lnTo>
                  <a:pt x="292833" y="18552"/>
                </a:lnTo>
                <a:lnTo>
                  <a:pt x="306888" y="28370"/>
                </a:lnTo>
                <a:lnTo>
                  <a:pt x="335426" y="73878"/>
                </a:lnTo>
                <a:lnTo>
                  <a:pt x="343760" y="115662"/>
                </a:lnTo>
                <a:lnTo>
                  <a:pt x="344802" y="139749"/>
                </a:lnTo>
                <a:lnTo>
                  <a:pt x="343756" y="164649"/>
                </a:lnTo>
                <a:lnTo>
                  <a:pt x="335385" y="207586"/>
                </a:lnTo>
                <a:lnTo>
                  <a:pt x="306906" y="253825"/>
                </a:lnTo>
                <a:lnTo>
                  <a:pt x="276937" y="270866"/>
                </a:lnTo>
                <a:lnTo>
                  <a:pt x="280508" y="282326"/>
                </a:lnTo>
                <a:lnTo>
                  <a:pt x="319018" y="264262"/>
                </a:lnTo>
                <a:lnTo>
                  <a:pt x="347332" y="232990"/>
                </a:lnTo>
                <a:lnTo>
                  <a:pt x="364745" y="191113"/>
                </a:lnTo>
                <a:lnTo>
                  <a:pt x="370550" y="141236"/>
                </a:lnTo>
                <a:lnTo>
                  <a:pt x="369094" y="115354"/>
                </a:lnTo>
                <a:lnTo>
                  <a:pt x="357448" y="69478"/>
                </a:lnTo>
                <a:lnTo>
                  <a:pt x="334352" y="32131"/>
                </a:lnTo>
                <a:lnTo>
                  <a:pt x="300977" y="7389"/>
                </a:lnTo>
                <a:lnTo>
                  <a:pt x="280508" y="0"/>
                </a:lnTo>
                <a:close/>
              </a:path>
              <a:path w="37084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22708" y="103123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880" algn="l"/>
                <a:tab pos="610235" algn="l"/>
              </a:tabLst>
            </a:pPr>
            <a:r>
              <a:rPr sz="2400" dirty="0">
                <a:latin typeface="Cambria Math"/>
                <a:cs typeface="Cambria Math"/>
              </a:rPr>
              <a:t>𝑥	𝑝	𝑥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138422" y="4816284"/>
            <a:ext cx="2239010" cy="531495"/>
            <a:chOff x="7138422" y="4816284"/>
            <a:chExt cx="2239010" cy="531495"/>
          </a:xfrm>
        </p:grpSpPr>
        <p:sp>
          <p:nvSpPr>
            <p:cNvPr id="32" name="object 32"/>
            <p:cNvSpPr/>
            <p:nvPr/>
          </p:nvSpPr>
          <p:spPr>
            <a:xfrm>
              <a:off x="8443614" y="4828984"/>
              <a:ext cx="921385" cy="479425"/>
            </a:xfrm>
            <a:custGeom>
              <a:avLst/>
              <a:gdLst/>
              <a:ahLst/>
              <a:cxnLst/>
              <a:rect l="l" t="t" r="r" b="b"/>
              <a:pathLst>
                <a:path w="921384" h="479425">
                  <a:moveTo>
                    <a:pt x="0" y="0"/>
                  </a:moveTo>
                  <a:lnTo>
                    <a:pt x="920983" y="0"/>
                  </a:lnTo>
                  <a:lnTo>
                    <a:pt x="920983" y="479427"/>
                  </a:lnTo>
                  <a:lnTo>
                    <a:pt x="0" y="47942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38416" y="4900929"/>
              <a:ext cx="2159000" cy="447040"/>
            </a:xfrm>
            <a:custGeom>
              <a:avLst/>
              <a:gdLst/>
              <a:ahLst/>
              <a:cxnLst/>
              <a:rect l="l" t="t" r="r" b="b"/>
              <a:pathLst>
                <a:path w="2159000" h="447039">
                  <a:moveTo>
                    <a:pt x="521106" y="13373"/>
                  </a:moveTo>
                  <a:lnTo>
                    <a:pt x="516407" y="0"/>
                  </a:lnTo>
                  <a:lnTo>
                    <a:pt x="492531" y="8623"/>
                  </a:lnTo>
                  <a:lnTo>
                    <a:pt x="471589" y="21120"/>
                  </a:lnTo>
                  <a:lnTo>
                    <a:pt x="438543" y="57734"/>
                  </a:lnTo>
                  <a:lnTo>
                    <a:pt x="418160" y="106667"/>
                  </a:lnTo>
                  <a:lnTo>
                    <a:pt x="411365" y="164769"/>
                  </a:lnTo>
                  <a:lnTo>
                    <a:pt x="413054" y="195033"/>
                  </a:lnTo>
                  <a:lnTo>
                    <a:pt x="426605" y="248564"/>
                  </a:lnTo>
                  <a:lnTo>
                    <a:pt x="453478" y="291985"/>
                  </a:lnTo>
                  <a:lnTo>
                    <a:pt x="492467" y="320763"/>
                  </a:lnTo>
                  <a:lnTo>
                    <a:pt x="516407" y="329374"/>
                  </a:lnTo>
                  <a:lnTo>
                    <a:pt x="520585" y="316014"/>
                  </a:lnTo>
                  <a:lnTo>
                    <a:pt x="501815" y="307695"/>
                  </a:lnTo>
                  <a:lnTo>
                    <a:pt x="485609" y="296125"/>
                  </a:lnTo>
                  <a:lnTo>
                    <a:pt x="460933" y="263220"/>
                  </a:lnTo>
                  <a:lnTo>
                    <a:pt x="446290" y="218465"/>
                  </a:lnTo>
                  <a:lnTo>
                    <a:pt x="441401" y="163042"/>
                  </a:lnTo>
                  <a:lnTo>
                    <a:pt x="442620" y="134937"/>
                  </a:lnTo>
                  <a:lnTo>
                    <a:pt x="452386" y="86194"/>
                  </a:lnTo>
                  <a:lnTo>
                    <a:pt x="472020" y="47726"/>
                  </a:lnTo>
                  <a:lnTo>
                    <a:pt x="502107" y="21640"/>
                  </a:lnTo>
                  <a:lnTo>
                    <a:pt x="521106" y="13373"/>
                  </a:lnTo>
                  <a:close/>
                </a:path>
                <a:path w="2159000" h="447039">
                  <a:moveTo>
                    <a:pt x="874801" y="3124"/>
                  </a:moveTo>
                  <a:lnTo>
                    <a:pt x="848067" y="3124"/>
                  </a:lnTo>
                  <a:lnTo>
                    <a:pt x="848067" y="326263"/>
                  </a:lnTo>
                  <a:lnTo>
                    <a:pt x="874801" y="326263"/>
                  </a:lnTo>
                  <a:lnTo>
                    <a:pt x="874801" y="3124"/>
                  </a:lnTo>
                  <a:close/>
                </a:path>
                <a:path w="2159000" h="447039">
                  <a:moveTo>
                    <a:pt x="1836254" y="13373"/>
                  </a:moveTo>
                  <a:lnTo>
                    <a:pt x="1831555" y="0"/>
                  </a:lnTo>
                  <a:lnTo>
                    <a:pt x="1807679" y="8623"/>
                  </a:lnTo>
                  <a:lnTo>
                    <a:pt x="1786737" y="21120"/>
                  </a:lnTo>
                  <a:lnTo>
                    <a:pt x="1753692" y="57734"/>
                  </a:lnTo>
                  <a:lnTo>
                    <a:pt x="1733308" y="106667"/>
                  </a:lnTo>
                  <a:lnTo>
                    <a:pt x="1726514" y="164769"/>
                  </a:lnTo>
                  <a:lnTo>
                    <a:pt x="1728203" y="195033"/>
                  </a:lnTo>
                  <a:lnTo>
                    <a:pt x="1741754" y="248564"/>
                  </a:lnTo>
                  <a:lnTo>
                    <a:pt x="1768627" y="291985"/>
                  </a:lnTo>
                  <a:lnTo>
                    <a:pt x="1807616" y="320763"/>
                  </a:lnTo>
                  <a:lnTo>
                    <a:pt x="1831555" y="329374"/>
                  </a:lnTo>
                  <a:lnTo>
                    <a:pt x="1835734" y="316014"/>
                  </a:lnTo>
                  <a:lnTo>
                    <a:pt x="1816963" y="307695"/>
                  </a:lnTo>
                  <a:lnTo>
                    <a:pt x="1800758" y="296125"/>
                  </a:lnTo>
                  <a:lnTo>
                    <a:pt x="1776082" y="263220"/>
                  </a:lnTo>
                  <a:lnTo>
                    <a:pt x="1761439" y="218465"/>
                  </a:lnTo>
                  <a:lnTo>
                    <a:pt x="1756549" y="163042"/>
                  </a:lnTo>
                  <a:lnTo>
                    <a:pt x="1757768" y="134937"/>
                  </a:lnTo>
                  <a:lnTo>
                    <a:pt x="1767535" y="86194"/>
                  </a:lnTo>
                  <a:lnTo>
                    <a:pt x="1787169" y="47726"/>
                  </a:lnTo>
                  <a:lnTo>
                    <a:pt x="1817255" y="21640"/>
                  </a:lnTo>
                  <a:lnTo>
                    <a:pt x="1836254" y="13373"/>
                  </a:lnTo>
                  <a:close/>
                </a:path>
                <a:path w="2159000" h="447039">
                  <a:moveTo>
                    <a:pt x="2136711" y="164769"/>
                  </a:moveTo>
                  <a:lnTo>
                    <a:pt x="2129917" y="106667"/>
                  </a:lnTo>
                  <a:lnTo>
                    <a:pt x="2109546" y="57734"/>
                  </a:lnTo>
                  <a:lnTo>
                    <a:pt x="2076488" y="21120"/>
                  </a:lnTo>
                  <a:lnTo>
                    <a:pt x="2031669" y="0"/>
                  </a:lnTo>
                  <a:lnTo>
                    <a:pt x="2026983" y="13373"/>
                  </a:lnTo>
                  <a:lnTo>
                    <a:pt x="2046046" y="21640"/>
                  </a:lnTo>
                  <a:lnTo>
                    <a:pt x="2062441" y="33096"/>
                  </a:lnTo>
                  <a:lnTo>
                    <a:pt x="2087232" y="65544"/>
                  </a:lnTo>
                  <a:lnTo>
                    <a:pt x="2101811" y="109321"/>
                  </a:lnTo>
                  <a:lnTo>
                    <a:pt x="2106676" y="163042"/>
                  </a:lnTo>
                  <a:lnTo>
                    <a:pt x="2105456" y="192087"/>
                  </a:lnTo>
                  <a:lnTo>
                    <a:pt x="2095690" y="242189"/>
                  </a:lnTo>
                  <a:lnTo>
                    <a:pt x="2076081" y="281305"/>
                  </a:lnTo>
                  <a:lnTo>
                    <a:pt x="2046262" y="307695"/>
                  </a:lnTo>
                  <a:lnTo>
                    <a:pt x="2027504" y="316014"/>
                  </a:lnTo>
                  <a:lnTo>
                    <a:pt x="2031669" y="329374"/>
                  </a:lnTo>
                  <a:lnTo>
                    <a:pt x="2076589" y="308305"/>
                  </a:lnTo>
                  <a:lnTo>
                    <a:pt x="2109622" y="271818"/>
                  </a:lnTo>
                  <a:lnTo>
                    <a:pt x="2129942" y="222961"/>
                  </a:lnTo>
                  <a:lnTo>
                    <a:pt x="2135022" y="195033"/>
                  </a:lnTo>
                  <a:lnTo>
                    <a:pt x="2136711" y="164769"/>
                  </a:lnTo>
                  <a:close/>
                </a:path>
                <a:path w="2159000" h="447039">
                  <a:moveTo>
                    <a:pt x="2159000" y="421081"/>
                  </a:moveTo>
                  <a:lnTo>
                    <a:pt x="0" y="421081"/>
                  </a:lnTo>
                  <a:lnTo>
                    <a:pt x="0" y="446481"/>
                  </a:lnTo>
                  <a:lnTo>
                    <a:pt x="2159000" y="446481"/>
                  </a:lnTo>
                  <a:lnTo>
                    <a:pt x="2159000" y="4210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863314" y="4949444"/>
            <a:ext cx="20453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Ok, 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we</a:t>
            </a:r>
            <a:r>
              <a:rPr sz="2400" spc="-6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assumed  Gaussian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86214" y="5241035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80" dirty="0">
                <a:latin typeface="Cambria Math"/>
                <a:cs typeface="Cambria Math"/>
              </a:rPr>
              <a:t>"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17620" y="5170034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4" h="329564">
                <a:moveTo>
                  <a:pt x="327313" y="0"/>
                </a:moveTo>
                <a:lnTo>
                  <a:pt x="322625" y="13370"/>
                </a:lnTo>
                <a:lnTo>
                  <a:pt x="341692" y="21644"/>
                </a:lnTo>
                <a:lnTo>
                  <a:pt x="358089" y="33098"/>
                </a:lnTo>
                <a:lnTo>
                  <a:pt x="382875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5"/>
                </a:lnTo>
                <a:lnTo>
                  <a:pt x="371736" y="281307"/>
                </a:lnTo>
                <a:lnTo>
                  <a:pt x="341915" y="307699"/>
                </a:lnTo>
                <a:lnTo>
                  <a:pt x="323146" y="316011"/>
                </a:lnTo>
                <a:lnTo>
                  <a:pt x="327313" y="329382"/>
                </a:lnTo>
                <a:lnTo>
                  <a:pt x="372240" y="308306"/>
                </a:lnTo>
                <a:lnTo>
                  <a:pt x="405274" y="271821"/>
                </a:lnTo>
                <a:lnTo>
                  <a:pt x="425589" y="222966"/>
                </a:lnTo>
                <a:lnTo>
                  <a:pt x="432361" y="164777"/>
                </a:lnTo>
                <a:lnTo>
                  <a:pt x="430663" y="134581"/>
                </a:lnTo>
                <a:lnTo>
                  <a:pt x="417076" y="81059"/>
                </a:lnTo>
                <a:lnTo>
                  <a:pt x="390130" y="37488"/>
                </a:lnTo>
                <a:lnTo>
                  <a:pt x="351193" y="8621"/>
                </a:lnTo>
                <a:lnTo>
                  <a:pt x="327313" y="0"/>
                </a:lnTo>
                <a:close/>
              </a:path>
              <a:path w="432434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99080" y="5069332"/>
            <a:ext cx="73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670" algn="l"/>
              </a:tabLst>
            </a:pPr>
            <a:r>
              <a:rPr sz="2800" dirty="0">
                <a:latin typeface="Cambria Math"/>
                <a:cs typeface="Cambria Math"/>
              </a:rPr>
              <a:t>𝑝	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73395" y="5407905"/>
            <a:ext cx="441325" cy="329565"/>
          </a:xfrm>
          <a:custGeom>
            <a:avLst/>
            <a:gdLst/>
            <a:ahLst/>
            <a:cxnLst/>
            <a:rect l="l" t="t" r="r" b="b"/>
            <a:pathLst>
              <a:path w="441325" h="329564">
                <a:moveTo>
                  <a:pt x="441280" y="3129"/>
                </a:moveTo>
                <a:lnTo>
                  <a:pt x="414540" y="3129"/>
                </a:lnTo>
                <a:lnTo>
                  <a:pt x="414540" y="326260"/>
                </a:lnTo>
                <a:lnTo>
                  <a:pt x="441280" y="326260"/>
                </a:lnTo>
                <a:lnTo>
                  <a:pt x="441280" y="3129"/>
                </a:lnTo>
                <a:close/>
              </a:path>
              <a:path w="441325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1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716528" y="4715764"/>
            <a:ext cx="250063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45"/>
              </a:spcBef>
              <a:tabLst>
                <a:tab pos="949325" algn="l"/>
                <a:tab pos="1417320" algn="l"/>
                <a:tab pos="2264410" algn="l"/>
              </a:tabLst>
            </a:pPr>
            <a:r>
              <a:rPr sz="4200" baseline="-42658" dirty="0">
                <a:latin typeface="Cambria Math"/>
                <a:cs typeface="Cambria Math"/>
              </a:rPr>
              <a:t>=</a:t>
            </a:r>
            <a:r>
              <a:rPr sz="4200" spc="232" baseline="-42658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105" dirty="0">
                <a:latin typeface="Cambria Math"/>
                <a:cs typeface="Cambria Math"/>
              </a:rPr>
              <a:t>𝑧)𝑝</a:t>
            </a:r>
            <a:r>
              <a:rPr sz="3000" spc="157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</a:t>
            </a:r>
            <a:endParaRPr sz="2800">
              <a:latin typeface="Cambria Math"/>
              <a:cs typeface="Cambria Math"/>
            </a:endParaRPr>
          </a:p>
          <a:p>
            <a:pPr marL="850900">
              <a:lnSpc>
                <a:spcPct val="100000"/>
              </a:lnSpc>
              <a:spcBef>
                <a:spcPts val="650"/>
              </a:spcBef>
              <a:tabLst>
                <a:tab pos="1372870" algn="l"/>
                <a:tab pos="1818639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5277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40" dirty="0">
                <a:latin typeface="Cambria Math"/>
                <a:cs typeface="Cambria Math"/>
              </a:rPr>
              <a:t>𝑥)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41" name="object 41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87</a:t>
            </a:fld>
            <a:endParaRPr dirty="0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9312"/>
            <a:ext cx="5208270" cy="3347085"/>
          </a:xfrm>
          <a:prstGeom prst="rect">
            <a:avLst/>
          </a:prstGeom>
        </p:spPr>
        <p:txBody>
          <a:bodyPr vert="horz" wrap="square" lIns="0" tIns="3359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645"/>
              </a:spcBef>
            </a:pPr>
            <a:r>
              <a:rPr sz="4000" b="0" spc="-25" dirty="0">
                <a:latin typeface="Calibri Light"/>
                <a:cs typeface="Calibri Light"/>
              </a:rPr>
              <a:t>Variational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Autoencoders</a:t>
            </a:r>
            <a:endParaRPr sz="4000">
              <a:latin typeface="Calibri Light"/>
              <a:cs typeface="Calibri Light"/>
            </a:endParaRPr>
          </a:p>
          <a:p>
            <a:pPr marL="313690" marR="436245">
              <a:lnSpc>
                <a:spcPct val="100400"/>
              </a:lnSpc>
              <a:spcBef>
                <a:spcPts val="151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313690" marR="5384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4400804"/>
            <a:ext cx="371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Another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spc="-45" dirty="0">
                <a:latin typeface="Calibri"/>
                <a:cs typeface="Calibri"/>
              </a:rPr>
              <a:t>Try </a:t>
            </a:r>
            <a:r>
              <a:rPr sz="2400" spc="-15" dirty="0">
                <a:latin typeface="Calibri"/>
                <a:cs typeface="Calibri"/>
              </a:rPr>
              <a:t>Bayes’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Rule: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37350" y="193799"/>
            <a:ext cx="636270" cy="282575"/>
          </a:xfrm>
          <a:custGeom>
            <a:avLst/>
            <a:gdLst/>
            <a:ahLst/>
            <a:cxnLst/>
            <a:rect l="l" t="t" r="r" b="b"/>
            <a:pathLst>
              <a:path w="636270" h="282575">
                <a:moveTo>
                  <a:pt x="546065" y="0"/>
                </a:moveTo>
                <a:lnTo>
                  <a:pt x="542047" y="11459"/>
                </a:lnTo>
                <a:lnTo>
                  <a:pt x="558390" y="18552"/>
                </a:lnTo>
                <a:lnTo>
                  <a:pt x="572445" y="28370"/>
                </a:lnTo>
                <a:lnTo>
                  <a:pt x="600983" y="73878"/>
                </a:lnTo>
                <a:lnTo>
                  <a:pt x="609317" y="115662"/>
                </a:lnTo>
                <a:lnTo>
                  <a:pt x="610359" y="139749"/>
                </a:lnTo>
                <a:lnTo>
                  <a:pt x="609313" y="164649"/>
                </a:lnTo>
                <a:lnTo>
                  <a:pt x="600942" y="207586"/>
                </a:lnTo>
                <a:lnTo>
                  <a:pt x="572464" y="253825"/>
                </a:lnTo>
                <a:lnTo>
                  <a:pt x="542494" y="270866"/>
                </a:lnTo>
                <a:lnTo>
                  <a:pt x="546065" y="282326"/>
                </a:lnTo>
                <a:lnTo>
                  <a:pt x="584575" y="264262"/>
                </a:lnTo>
                <a:lnTo>
                  <a:pt x="612890" y="232990"/>
                </a:lnTo>
                <a:lnTo>
                  <a:pt x="630303" y="191113"/>
                </a:lnTo>
                <a:lnTo>
                  <a:pt x="636107" y="141236"/>
                </a:lnTo>
                <a:lnTo>
                  <a:pt x="634651" y="115354"/>
                </a:lnTo>
                <a:lnTo>
                  <a:pt x="623005" y="69478"/>
                </a:lnTo>
                <a:lnTo>
                  <a:pt x="599909" y="32131"/>
                </a:lnTo>
                <a:lnTo>
                  <a:pt x="566534" y="7389"/>
                </a:lnTo>
                <a:lnTo>
                  <a:pt x="546065" y="0"/>
                </a:lnTo>
                <a:close/>
              </a:path>
              <a:path w="63627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32026" y="103123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4900" algn="l"/>
              </a:tabLst>
            </a:pPr>
            <a:r>
              <a:rPr sz="2400" spc="-15" dirty="0">
                <a:latin typeface="Calibri"/>
                <a:cs typeface="Calibri"/>
              </a:rPr>
              <a:t>Recall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𝑝	</a:t>
            </a:r>
            <a:r>
              <a:rPr sz="2400" spc="35" dirty="0">
                <a:latin typeface="Cambria Math"/>
                <a:cs typeface="Cambria Math"/>
              </a:rPr>
              <a:t>𝑥,</a:t>
            </a:r>
            <a:r>
              <a:rPr sz="2400" spc="-2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796936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97189" y="2654"/>
                </a:moveTo>
                <a:lnTo>
                  <a:pt x="374271" y="2654"/>
                </a:lnTo>
                <a:lnTo>
                  <a:pt x="374271" y="279623"/>
                </a:lnTo>
                <a:lnTo>
                  <a:pt x="397189" y="279623"/>
                </a:lnTo>
                <a:lnTo>
                  <a:pt x="397189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8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4" y="232990"/>
                </a:lnTo>
                <a:lnTo>
                  <a:pt x="747397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72180" y="103123"/>
            <a:ext cx="799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77313" y="193799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2220" y="0"/>
                </a:moveTo>
                <a:lnTo>
                  <a:pt x="258202" y="11459"/>
                </a:lnTo>
                <a:lnTo>
                  <a:pt x="274545" y="18552"/>
                </a:lnTo>
                <a:lnTo>
                  <a:pt x="288600" y="28370"/>
                </a:lnTo>
                <a:lnTo>
                  <a:pt x="317138" y="73878"/>
                </a:lnTo>
                <a:lnTo>
                  <a:pt x="325472" y="115662"/>
                </a:lnTo>
                <a:lnTo>
                  <a:pt x="326514" y="139749"/>
                </a:lnTo>
                <a:lnTo>
                  <a:pt x="325468" y="164649"/>
                </a:lnTo>
                <a:lnTo>
                  <a:pt x="317097" y="207586"/>
                </a:lnTo>
                <a:lnTo>
                  <a:pt x="288619" y="253825"/>
                </a:lnTo>
                <a:lnTo>
                  <a:pt x="258649" y="270866"/>
                </a:lnTo>
                <a:lnTo>
                  <a:pt x="262220" y="282326"/>
                </a:lnTo>
                <a:lnTo>
                  <a:pt x="300730" y="264262"/>
                </a:lnTo>
                <a:lnTo>
                  <a:pt x="329044" y="232990"/>
                </a:lnTo>
                <a:lnTo>
                  <a:pt x="346457" y="191113"/>
                </a:lnTo>
                <a:lnTo>
                  <a:pt x="352262" y="141236"/>
                </a:lnTo>
                <a:lnTo>
                  <a:pt x="350806" y="115354"/>
                </a:lnTo>
                <a:lnTo>
                  <a:pt x="339160" y="69478"/>
                </a:lnTo>
                <a:lnTo>
                  <a:pt x="316064" y="32131"/>
                </a:lnTo>
                <a:lnTo>
                  <a:pt x="282689" y="7389"/>
                </a:lnTo>
                <a:lnTo>
                  <a:pt x="262220" y="0"/>
                </a:lnTo>
                <a:close/>
              </a:path>
              <a:path w="35242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284878" y="103123"/>
            <a:ext cx="752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465" algn="l"/>
                <a:tab pos="591820" algn="l"/>
              </a:tabLst>
            </a:pPr>
            <a:r>
              <a:rPr sz="2400" dirty="0">
                <a:latin typeface="Cambria Math"/>
                <a:cs typeface="Cambria Math"/>
              </a:rPr>
              <a:t>𝑧	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53054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78901" y="2654"/>
                </a:moveTo>
                <a:lnTo>
                  <a:pt x="355982" y="2654"/>
                </a:lnTo>
                <a:lnTo>
                  <a:pt x="355982" y="279623"/>
                </a:lnTo>
                <a:lnTo>
                  <a:pt x="378901" y="279623"/>
                </a:lnTo>
                <a:lnTo>
                  <a:pt x="378901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7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3" y="232990"/>
                </a:lnTo>
                <a:lnTo>
                  <a:pt x="747396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228298" y="103123"/>
            <a:ext cx="78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733431" y="193799"/>
            <a:ext cx="370840" cy="282575"/>
          </a:xfrm>
          <a:custGeom>
            <a:avLst/>
            <a:gdLst/>
            <a:ahLst/>
            <a:cxnLst/>
            <a:rect l="l" t="t" r="r" b="b"/>
            <a:pathLst>
              <a:path w="370840" h="282575">
                <a:moveTo>
                  <a:pt x="280508" y="0"/>
                </a:moveTo>
                <a:lnTo>
                  <a:pt x="276490" y="11459"/>
                </a:lnTo>
                <a:lnTo>
                  <a:pt x="292833" y="18552"/>
                </a:lnTo>
                <a:lnTo>
                  <a:pt x="306888" y="28370"/>
                </a:lnTo>
                <a:lnTo>
                  <a:pt x="335426" y="73878"/>
                </a:lnTo>
                <a:lnTo>
                  <a:pt x="343760" y="115662"/>
                </a:lnTo>
                <a:lnTo>
                  <a:pt x="344802" y="139749"/>
                </a:lnTo>
                <a:lnTo>
                  <a:pt x="343756" y="164649"/>
                </a:lnTo>
                <a:lnTo>
                  <a:pt x="335385" y="207586"/>
                </a:lnTo>
                <a:lnTo>
                  <a:pt x="306906" y="253825"/>
                </a:lnTo>
                <a:lnTo>
                  <a:pt x="276937" y="270866"/>
                </a:lnTo>
                <a:lnTo>
                  <a:pt x="280508" y="282326"/>
                </a:lnTo>
                <a:lnTo>
                  <a:pt x="319018" y="264262"/>
                </a:lnTo>
                <a:lnTo>
                  <a:pt x="347332" y="232990"/>
                </a:lnTo>
                <a:lnTo>
                  <a:pt x="364745" y="191113"/>
                </a:lnTo>
                <a:lnTo>
                  <a:pt x="370550" y="141236"/>
                </a:lnTo>
                <a:lnTo>
                  <a:pt x="369094" y="115354"/>
                </a:lnTo>
                <a:lnTo>
                  <a:pt x="357448" y="69478"/>
                </a:lnTo>
                <a:lnTo>
                  <a:pt x="334352" y="32131"/>
                </a:lnTo>
                <a:lnTo>
                  <a:pt x="300977" y="7389"/>
                </a:lnTo>
                <a:lnTo>
                  <a:pt x="280508" y="0"/>
                </a:lnTo>
                <a:close/>
              </a:path>
              <a:path w="37084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22708" y="103123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880" algn="l"/>
                <a:tab pos="610235" algn="l"/>
              </a:tabLst>
            </a:pPr>
            <a:r>
              <a:rPr sz="2400" dirty="0">
                <a:latin typeface="Cambria Math"/>
                <a:cs typeface="Cambria Math"/>
              </a:rPr>
              <a:t>𝑥	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99136" y="4940300"/>
            <a:ext cx="21621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Problem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400" spc="-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way 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this!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86214" y="5241035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80" dirty="0">
                <a:latin typeface="Cambria Math"/>
                <a:cs typeface="Cambria Math"/>
              </a:rPr>
              <a:t>"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17620" y="5170034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4" h="329564">
                <a:moveTo>
                  <a:pt x="327313" y="0"/>
                </a:moveTo>
                <a:lnTo>
                  <a:pt x="322625" y="13370"/>
                </a:lnTo>
                <a:lnTo>
                  <a:pt x="341692" y="21644"/>
                </a:lnTo>
                <a:lnTo>
                  <a:pt x="358089" y="33098"/>
                </a:lnTo>
                <a:lnTo>
                  <a:pt x="382875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5"/>
                </a:lnTo>
                <a:lnTo>
                  <a:pt x="371736" y="281307"/>
                </a:lnTo>
                <a:lnTo>
                  <a:pt x="341915" y="307699"/>
                </a:lnTo>
                <a:lnTo>
                  <a:pt x="323146" y="316011"/>
                </a:lnTo>
                <a:lnTo>
                  <a:pt x="327313" y="329382"/>
                </a:lnTo>
                <a:lnTo>
                  <a:pt x="372240" y="308306"/>
                </a:lnTo>
                <a:lnTo>
                  <a:pt x="405274" y="271821"/>
                </a:lnTo>
                <a:lnTo>
                  <a:pt x="425589" y="222966"/>
                </a:lnTo>
                <a:lnTo>
                  <a:pt x="432361" y="164777"/>
                </a:lnTo>
                <a:lnTo>
                  <a:pt x="430663" y="134581"/>
                </a:lnTo>
                <a:lnTo>
                  <a:pt x="417076" y="81059"/>
                </a:lnTo>
                <a:lnTo>
                  <a:pt x="390130" y="37488"/>
                </a:lnTo>
                <a:lnTo>
                  <a:pt x="351193" y="8621"/>
                </a:lnTo>
                <a:lnTo>
                  <a:pt x="327313" y="0"/>
                </a:lnTo>
                <a:close/>
              </a:path>
              <a:path w="432434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99080" y="5069332"/>
            <a:ext cx="73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670" algn="l"/>
              </a:tabLst>
            </a:pPr>
            <a:r>
              <a:rPr sz="2800" dirty="0">
                <a:latin typeface="Cambria Math"/>
                <a:cs typeface="Cambria Math"/>
              </a:rPr>
              <a:t>𝑝	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38422" y="5322001"/>
            <a:ext cx="2159000" cy="25400"/>
          </a:xfrm>
          <a:custGeom>
            <a:avLst/>
            <a:gdLst/>
            <a:ahLst/>
            <a:cxnLst/>
            <a:rect l="l" t="t" r="r" b="b"/>
            <a:pathLst>
              <a:path w="2159000" h="25400">
                <a:moveTo>
                  <a:pt x="2159000" y="0"/>
                </a:moveTo>
                <a:lnTo>
                  <a:pt x="0" y="0"/>
                </a:lnTo>
                <a:lnTo>
                  <a:pt x="0" y="25399"/>
                </a:lnTo>
                <a:lnTo>
                  <a:pt x="2159000" y="25399"/>
                </a:lnTo>
                <a:lnTo>
                  <a:pt x="215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49786" y="4900921"/>
            <a:ext cx="463550" cy="329565"/>
          </a:xfrm>
          <a:custGeom>
            <a:avLst/>
            <a:gdLst/>
            <a:ahLst/>
            <a:cxnLst/>
            <a:rect l="l" t="t" r="r" b="b"/>
            <a:pathLst>
              <a:path w="463550" h="329564">
                <a:moveTo>
                  <a:pt x="463442" y="3129"/>
                </a:moveTo>
                <a:lnTo>
                  <a:pt x="436702" y="3129"/>
                </a:lnTo>
                <a:lnTo>
                  <a:pt x="436702" y="326260"/>
                </a:lnTo>
                <a:lnTo>
                  <a:pt x="463442" y="326260"/>
                </a:lnTo>
                <a:lnTo>
                  <a:pt x="463442" y="3129"/>
                </a:lnTo>
                <a:close/>
              </a:path>
              <a:path w="463550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64935" y="4900921"/>
            <a:ext cx="410209" cy="329565"/>
          </a:xfrm>
          <a:custGeom>
            <a:avLst/>
            <a:gdLst/>
            <a:ahLst/>
            <a:cxnLst/>
            <a:rect l="l" t="t" r="r" b="b"/>
            <a:pathLst>
              <a:path w="410209" h="329564">
                <a:moveTo>
                  <a:pt x="305151" y="0"/>
                </a:moveTo>
                <a:lnTo>
                  <a:pt x="300464" y="13370"/>
                </a:lnTo>
                <a:lnTo>
                  <a:pt x="319531" y="21644"/>
                </a:lnTo>
                <a:lnTo>
                  <a:pt x="335928" y="33099"/>
                </a:lnTo>
                <a:lnTo>
                  <a:pt x="360714" y="65547"/>
                </a:lnTo>
                <a:lnTo>
                  <a:pt x="375300" y="109324"/>
                </a:lnTo>
                <a:lnTo>
                  <a:pt x="380161" y="163041"/>
                </a:lnTo>
                <a:lnTo>
                  <a:pt x="378940" y="192092"/>
                </a:lnTo>
                <a:lnTo>
                  <a:pt x="369173" y="242185"/>
                </a:lnTo>
                <a:lnTo>
                  <a:pt x="349575" y="281307"/>
                </a:lnTo>
                <a:lnTo>
                  <a:pt x="319753" y="307699"/>
                </a:lnTo>
                <a:lnTo>
                  <a:pt x="300984" y="316011"/>
                </a:lnTo>
                <a:lnTo>
                  <a:pt x="305151" y="329382"/>
                </a:lnTo>
                <a:lnTo>
                  <a:pt x="350079" y="308306"/>
                </a:lnTo>
                <a:lnTo>
                  <a:pt x="383113" y="271821"/>
                </a:lnTo>
                <a:lnTo>
                  <a:pt x="403428" y="222966"/>
                </a:lnTo>
                <a:lnTo>
                  <a:pt x="410199" y="164777"/>
                </a:lnTo>
                <a:lnTo>
                  <a:pt x="408501" y="134581"/>
                </a:lnTo>
                <a:lnTo>
                  <a:pt x="394915" y="81059"/>
                </a:lnTo>
                <a:lnTo>
                  <a:pt x="367969" y="37488"/>
                </a:lnTo>
                <a:lnTo>
                  <a:pt x="329031" y="8621"/>
                </a:lnTo>
                <a:lnTo>
                  <a:pt x="305151" y="0"/>
                </a:lnTo>
                <a:close/>
              </a:path>
              <a:path w="41020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29228" y="4798059"/>
            <a:ext cx="24752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936625" algn="l"/>
                <a:tab pos="1404620" algn="l"/>
                <a:tab pos="2251710" algn="l"/>
              </a:tabLst>
            </a:pPr>
            <a:r>
              <a:rPr sz="4200" baseline="-42658" dirty="0">
                <a:latin typeface="Cambria Math"/>
                <a:cs typeface="Cambria Math"/>
              </a:rPr>
              <a:t>=</a:t>
            </a:r>
            <a:r>
              <a:rPr sz="4200" spc="232" baseline="-42658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105" dirty="0">
                <a:latin typeface="Cambria Math"/>
                <a:cs typeface="Cambria Math"/>
              </a:rPr>
              <a:t>𝑧)𝑝</a:t>
            </a:r>
            <a:r>
              <a:rPr sz="3000" spc="157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973395" y="5407905"/>
            <a:ext cx="441325" cy="329565"/>
          </a:xfrm>
          <a:custGeom>
            <a:avLst/>
            <a:gdLst/>
            <a:ahLst/>
            <a:cxnLst/>
            <a:rect l="l" t="t" r="r" b="b"/>
            <a:pathLst>
              <a:path w="441325" h="329564">
                <a:moveTo>
                  <a:pt x="441280" y="3129"/>
                </a:moveTo>
                <a:lnTo>
                  <a:pt x="414540" y="3129"/>
                </a:lnTo>
                <a:lnTo>
                  <a:pt x="414540" y="326260"/>
                </a:lnTo>
                <a:lnTo>
                  <a:pt x="441280" y="326260"/>
                </a:lnTo>
                <a:lnTo>
                  <a:pt x="441280" y="3129"/>
                </a:lnTo>
                <a:close/>
              </a:path>
              <a:path w="441325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1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036" y="5375447"/>
            <a:ext cx="1478280" cy="479425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2920"/>
              </a:lnSpc>
              <a:tabLst>
                <a:tab pos="585470" algn="l"/>
                <a:tab pos="103124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5277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40" dirty="0">
                <a:latin typeface="Cambria Math"/>
                <a:cs typeface="Cambria Math"/>
              </a:rPr>
              <a:t>𝑥)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42" name="object 42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88</a:t>
            </a:fld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9312"/>
            <a:ext cx="5208270" cy="3347085"/>
          </a:xfrm>
          <a:prstGeom prst="rect">
            <a:avLst/>
          </a:prstGeom>
        </p:spPr>
        <p:txBody>
          <a:bodyPr vert="horz" wrap="square" lIns="0" tIns="3359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645"/>
              </a:spcBef>
            </a:pPr>
            <a:r>
              <a:rPr sz="4000" b="0" spc="-25" dirty="0">
                <a:latin typeface="Calibri Light"/>
                <a:cs typeface="Calibri Light"/>
              </a:rPr>
              <a:t>Variational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Autoencoders</a:t>
            </a:r>
            <a:endParaRPr sz="4000">
              <a:latin typeface="Calibri Light"/>
              <a:cs typeface="Calibri Light"/>
            </a:endParaRPr>
          </a:p>
          <a:p>
            <a:pPr marL="313690" marR="436245">
              <a:lnSpc>
                <a:spcPct val="100400"/>
              </a:lnSpc>
              <a:spcBef>
                <a:spcPts val="151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313690" marR="5384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4400804"/>
            <a:ext cx="371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Another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spc="-45" dirty="0">
                <a:latin typeface="Calibri"/>
                <a:cs typeface="Calibri"/>
              </a:rPr>
              <a:t>Try </a:t>
            </a:r>
            <a:r>
              <a:rPr sz="2400" spc="-15" dirty="0">
                <a:latin typeface="Calibri"/>
                <a:cs typeface="Calibri"/>
              </a:rPr>
              <a:t>Bayes’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Rule: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6214" y="5241035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80" dirty="0">
                <a:latin typeface="Cambria Math"/>
                <a:cs typeface="Cambria Math"/>
              </a:rPr>
              <a:t>"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17620" y="5170034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4" h="329564">
                <a:moveTo>
                  <a:pt x="327313" y="0"/>
                </a:moveTo>
                <a:lnTo>
                  <a:pt x="322625" y="13370"/>
                </a:lnTo>
                <a:lnTo>
                  <a:pt x="341692" y="21644"/>
                </a:lnTo>
                <a:lnTo>
                  <a:pt x="358089" y="33098"/>
                </a:lnTo>
                <a:lnTo>
                  <a:pt x="382875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5"/>
                </a:lnTo>
                <a:lnTo>
                  <a:pt x="371736" y="281307"/>
                </a:lnTo>
                <a:lnTo>
                  <a:pt x="341915" y="307699"/>
                </a:lnTo>
                <a:lnTo>
                  <a:pt x="323146" y="316011"/>
                </a:lnTo>
                <a:lnTo>
                  <a:pt x="327313" y="329382"/>
                </a:lnTo>
                <a:lnTo>
                  <a:pt x="372240" y="308306"/>
                </a:lnTo>
                <a:lnTo>
                  <a:pt x="405274" y="271821"/>
                </a:lnTo>
                <a:lnTo>
                  <a:pt x="425589" y="222966"/>
                </a:lnTo>
                <a:lnTo>
                  <a:pt x="432361" y="164777"/>
                </a:lnTo>
                <a:lnTo>
                  <a:pt x="430663" y="134581"/>
                </a:lnTo>
                <a:lnTo>
                  <a:pt x="417076" y="81059"/>
                </a:lnTo>
                <a:lnTo>
                  <a:pt x="390130" y="37488"/>
                </a:lnTo>
                <a:lnTo>
                  <a:pt x="351193" y="8621"/>
                </a:lnTo>
                <a:lnTo>
                  <a:pt x="327313" y="0"/>
                </a:lnTo>
                <a:close/>
              </a:path>
              <a:path w="432434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99080" y="5069332"/>
            <a:ext cx="73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670" algn="l"/>
              </a:tabLst>
            </a:pPr>
            <a:r>
              <a:rPr sz="2800" dirty="0">
                <a:latin typeface="Cambria Math"/>
                <a:cs typeface="Cambria Math"/>
              </a:rPr>
              <a:t>𝑝	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38422" y="5322001"/>
            <a:ext cx="2159000" cy="25400"/>
          </a:xfrm>
          <a:custGeom>
            <a:avLst/>
            <a:gdLst/>
            <a:ahLst/>
            <a:cxnLst/>
            <a:rect l="l" t="t" r="r" b="b"/>
            <a:pathLst>
              <a:path w="2159000" h="25400">
                <a:moveTo>
                  <a:pt x="2159000" y="0"/>
                </a:moveTo>
                <a:lnTo>
                  <a:pt x="0" y="0"/>
                </a:lnTo>
                <a:lnTo>
                  <a:pt x="0" y="25399"/>
                </a:lnTo>
                <a:lnTo>
                  <a:pt x="2159000" y="25399"/>
                </a:lnTo>
                <a:lnTo>
                  <a:pt x="215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49786" y="4900921"/>
            <a:ext cx="463550" cy="329565"/>
          </a:xfrm>
          <a:custGeom>
            <a:avLst/>
            <a:gdLst/>
            <a:ahLst/>
            <a:cxnLst/>
            <a:rect l="l" t="t" r="r" b="b"/>
            <a:pathLst>
              <a:path w="463550" h="329564">
                <a:moveTo>
                  <a:pt x="463442" y="3129"/>
                </a:moveTo>
                <a:lnTo>
                  <a:pt x="436702" y="3129"/>
                </a:lnTo>
                <a:lnTo>
                  <a:pt x="436702" y="326260"/>
                </a:lnTo>
                <a:lnTo>
                  <a:pt x="463442" y="326260"/>
                </a:lnTo>
                <a:lnTo>
                  <a:pt x="463442" y="3129"/>
                </a:lnTo>
                <a:close/>
              </a:path>
              <a:path w="463550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64935" y="4900921"/>
            <a:ext cx="410209" cy="329565"/>
          </a:xfrm>
          <a:custGeom>
            <a:avLst/>
            <a:gdLst/>
            <a:ahLst/>
            <a:cxnLst/>
            <a:rect l="l" t="t" r="r" b="b"/>
            <a:pathLst>
              <a:path w="410209" h="329564">
                <a:moveTo>
                  <a:pt x="305151" y="0"/>
                </a:moveTo>
                <a:lnTo>
                  <a:pt x="300464" y="13370"/>
                </a:lnTo>
                <a:lnTo>
                  <a:pt x="319531" y="21644"/>
                </a:lnTo>
                <a:lnTo>
                  <a:pt x="335928" y="33099"/>
                </a:lnTo>
                <a:lnTo>
                  <a:pt x="360714" y="65547"/>
                </a:lnTo>
                <a:lnTo>
                  <a:pt x="375300" y="109324"/>
                </a:lnTo>
                <a:lnTo>
                  <a:pt x="380161" y="163041"/>
                </a:lnTo>
                <a:lnTo>
                  <a:pt x="378940" y="192092"/>
                </a:lnTo>
                <a:lnTo>
                  <a:pt x="369173" y="242185"/>
                </a:lnTo>
                <a:lnTo>
                  <a:pt x="349575" y="281307"/>
                </a:lnTo>
                <a:lnTo>
                  <a:pt x="319753" y="307699"/>
                </a:lnTo>
                <a:lnTo>
                  <a:pt x="300984" y="316011"/>
                </a:lnTo>
                <a:lnTo>
                  <a:pt x="305151" y="329382"/>
                </a:lnTo>
                <a:lnTo>
                  <a:pt x="350079" y="308306"/>
                </a:lnTo>
                <a:lnTo>
                  <a:pt x="383113" y="271821"/>
                </a:lnTo>
                <a:lnTo>
                  <a:pt x="403428" y="222966"/>
                </a:lnTo>
                <a:lnTo>
                  <a:pt x="410199" y="164777"/>
                </a:lnTo>
                <a:lnTo>
                  <a:pt x="408501" y="134581"/>
                </a:lnTo>
                <a:lnTo>
                  <a:pt x="394915" y="81059"/>
                </a:lnTo>
                <a:lnTo>
                  <a:pt x="367969" y="37488"/>
                </a:lnTo>
                <a:lnTo>
                  <a:pt x="329031" y="8621"/>
                </a:lnTo>
                <a:lnTo>
                  <a:pt x="305151" y="0"/>
                </a:lnTo>
                <a:close/>
              </a:path>
              <a:path w="41020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73395" y="5407905"/>
            <a:ext cx="441325" cy="329565"/>
          </a:xfrm>
          <a:custGeom>
            <a:avLst/>
            <a:gdLst/>
            <a:ahLst/>
            <a:cxnLst/>
            <a:rect l="l" t="t" r="r" b="b"/>
            <a:pathLst>
              <a:path w="441325" h="329564">
                <a:moveTo>
                  <a:pt x="441280" y="3129"/>
                </a:moveTo>
                <a:lnTo>
                  <a:pt x="414540" y="3129"/>
                </a:lnTo>
                <a:lnTo>
                  <a:pt x="414540" y="326260"/>
                </a:lnTo>
                <a:lnTo>
                  <a:pt x="441280" y="326260"/>
                </a:lnTo>
                <a:lnTo>
                  <a:pt x="441280" y="3129"/>
                </a:lnTo>
                <a:close/>
              </a:path>
              <a:path w="441325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1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716528" y="4715764"/>
            <a:ext cx="250063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45"/>
              </a:spcBef>
              <a:tabLst>
                <a:tab pos="949325" algn="l"/>
                <a:tab pos="1417320" algn="l"/>
                <a:tab pos="2264410" algn="l"/>
              </a:tabLst>
            </a:pPr>
            <a:r>
              <a:rPr sz="4200" baseline="-42658" dirty="0">
                <a:latin typeface="Cambria Math"/>
                <a:cs typeface="Cambria Math"/>
              </a:rPr>
              <a:t>=</a:t>
            </a:r>
            <a:r>
              <a:rPr sz="4200" spc="232" baseline="-42658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105" dirty="0">
                <a:latin typeface="Cambria Math"/>
                <a:cs typeface="Cambria Math"/>
              </a:rPr>
              <a:t>𝑧)𝑝</a:t>
            </a:r>
            <a:r>
              <a:rPr sz="3000" spc="157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</a:t>
            </a:r>
            <a:endParaRPr sz="2800">
              <a:latin typeface="Cambria Math"/>
              <a:cs typeface="Cambria Math"/>
            </a:endParaRPr>
          </a:p>
          <a:p>
            <a:pPr marL="850900">
              <a:lnSpc>
                <a:spcPct val="100000"/>
              </a:lnSpc>
              <a:spcBef>
                <a:spcPts val="650"/>
              </a:spcBef>
              <a:tabLst>
                <a:tab pos="1372870" algn="l"/>
                <a:tab pos="1818639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5277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40" dirty="0">
                <a:latin typeface="Cambria Math"/>
                <a:cs typeface="Cambria Math"/>
              </a:rPr>
              <a:t>𝑥)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537350" y="193799"/>
            <a:ext cx="636270" cy="282575"/>
          </a:xfrm>
          <a:custGeom>
            <a:avLst/>
            <a:gdLst/>
            <a:ahLst/>
            <a:cxnLst/>
            <a:rect l="l" t="t" r="r" b="b"/>
            <a:pathLst>
              <a:path w="636270" h="282575">
                <a:moveTo>
                  <a:pt x="546065" y="0"/>
                </a:moveTo>
                <a:lnTo>
                  <a:pt x="542047" y="11459"/>
                </a:lnTo>
                <a:lnTo>
                  <a:pt x="558390" y="18552"/>
                </a:lnTo>
                <a:lnTo>
                  <a:pt x="572445" y="28370"/>
                </a:lnTo>
                <a:lnTo>
                  <a:pt x="600983" y="73878"/>
                </a:lnTo>
                <a:lnTo>
                  <a:pt x="609317" y="115662"/>
                </a:lnTo>
                <a:lnTo>
                  <a:pt x="610359" y="139749"/>
                </a:lnTo>
                <a:lnTo>
                  <a:pt x="609313" y="164649"/>
                </a:lnTo>
                <a:lnTo>
                  <a:pt x="600942" y="207586"/>
                </a:lnTo>
                <a:lnTo>
                  <a:pt x="572464" y="253825"/>
                </a:lnTo>
                <a:lnTo>
                  <a:pt x="542494" y="270866"/>
                </a:lnTo>
                <a:lnTo>
                  <a:pt x="546065" y="282326"/>
                </a:lnTo>
                <a:lnTo>
                  <a:pt x="584575" y="264262"/>
                </a:lnTo>
                <a:lnTo>
                  <a:pt x="612890" y="232990"/>
                </a:lnTo>
                <a:lnTo>
                  <a:pt x="630303" y="191113"/>
                </a:lnTo>
                <a:lnTo>
                  <a:pt x="636107" y="141236"/>
                </a:lnTo>
                <a:lnTo>
                  <a:pt x="634651" y="115354"/>
                </a:lnTo>
                <a:lnTo>
                  <a:pt x="623005" y="69478"/>
                </a:lnTo>
                <a:lnTo>
                  <a:pt x="599909" y="32131"/>
                </a:lnTo>
                <a:lnTo>
                  <a:pt x="566534" y="7389"/>
                </a:lnTo>
                <a:lnTo>
                  <a:pt x="546065" y="0"/>
                </a:lnTo>
                <a:close/>
              </a:path>
              <a:path w="63627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32026" y="103123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4900" algn="l"/>
              </a:tabLst>
            </a:pPr>
            <a:r>
              <a:rPr sz="2400" spc="-15" dirty="0">
                <a:latin typeface="Calibri"/>
                <a:cs typeface="Calibri"/>
              </a:rPr>
              <a:t>Recall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𝑝	</a:t>
            </a:r>
            <a:r>
              <a:rPr sz="2400" spc="35" dirty="0">
                <a:latin typeface="Cambria Math"/>
                <a:cs typeface="Cambria Math"/>
              </a:rPr>
              <a:t>𝑥,</a:t>
            </a:r>
            <a:r>
              <a:rPr sz="2400" spc="-2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796936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97189" y="2654"/>
                </a:moveTo>
                <a:lnTo>
                  <a:pt x="374271" y="2654"/>
                </a:lnTo>
                <a:lnTo>
                  <a:pt x="374271" y="279623"/>
                </a:lnTo>
                <a:lnTo>
                  <a:pt x="397189" y="279623"/>
                </a:lnTo>
                <a:lnTo>
                  <a:pt x="397189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8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4" y="232990"/>
                </a:lnTo>
                <a:lnTo>
                  <a:pt x="747397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272180" y="103123"/>
            <a:ext cx="799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777313" y="193799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2220" y="0"/>
                </a:moveTo>
                <a:lnTo>
                  <a:pt x="258202" y="11459"/>
                </a:lnTo>
                <a:lnTo>
                  <a:pt x="274545" y="18552"/>
                </a:lnTo>
                <a:lnTo>
                  <a:pt x="288600" y="28370"/>
                </a:lnTo>
                <a:lnTo>
                  <a:pt x="317138" y="73878"/>
                </a:lnTo>
                <a:lnTo>
                  <a:pt x="325472" y="115662"/>
                </a:lnTo>
                <a:lnTo>
                  <a:pt x="326514" y="139749"/>
                </a:lnTo>
                <a:lnTo>
                  <a:pt x="325468" y="164649"/>
                </a:lnTo>
                <a:lnTo>
                  <a:pt x="317097" y="207586"/>
                </a:lnTo>
                <a:lnTo>
                  <a:pt x="288619" y="253825"/>
                </a:lnTo>
                <a:lnTo>
                  <a:pt x="258649" y="270866"/>
                </a:lnTo>
                <a:lnTo>
                  <a:pt x="262220" y="282326"/>
                </a:lnTo>
                <a:lnTo>
                  <a:pt x="300730" y="264262"/>
                </a:lnTo>
                <a:lnTo>
                  <a:pt x="329044" y="232990"/>
                </a:lnTo>
                <a:lnTo>
                  <a:pt x="346457" y="191113"/>
                </a:lnTo>
                <a:lnTo>
                  <a:pt x="352262" y="141236"/>
                </a:lnTo>
                <a:lnTo>
                  <a:pt x="350806" y="115354"/>
                </a:lnTo>
                <a:lnTo>
                  <a:pt x="339160" y="69478"/>
                </a:lnTo>
                <a:lnTo>
                  <a:pt x="316064" y="32131"/>
                </a:lnTo>
                <a:lnTo>
                  <a:pt x="282689" y="7389"/>
                </a:lnTo>
                <a:lnTo>
                  <a:pt x="262220" y="0"/>
                </a:lnTo>
                <a:close/>
              </a:path>
              <a:path w="35242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84878" y="103123"/>
            <a:ext cx="752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465" algn="l"/>
                <a:tab pos="591820" algn="l"/>
              </a:tabLst>
            </a:pPr>
            <a:r>
              <a:rPr sz="2400" dirty="0">
                <a:latin typeface="Cambria Math"/>
                <a:cs typeface="Cambria Math"/>
              </a:rPr>
              <a:t>𝑧	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753054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78901" y="2654"/>
                </a:moveTo>
                <a:lnTo>
                  <a:pt x="355982" y="2654"/>
                </a:lnTo>
                <a:lnTo>
                  <a:pt x="355982" y="279623"/>
                </a:lnTo>
                <a:lnTo>
                  <a:pt x="378901" y="279623"/>
                </a:lnTo>
                <a:lnTo>
                  <a:pt x="378901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7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3" y="232990"/>
                </a:lnTo>
                <a:lnTo>
                  <a:pt x="747396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228298" y="103123"/>
            <a:ext cx="78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733431" y="193799"/>
            <a:ext cx="370840" cy="282575"/>
          </a:xfrm>
          <a:custGeom>
            <a:avLst/>
            <a:gdLst/>
            <a:ahLst/>
            <a:cxnLst/>
            <a:rect l="l" t="t" r="r" b="b"/>
            <a:pathLst>
              <a:path w="370840" h="282575">
                <a:moveTo>
                  <a:pt x="280508" y="0"/>
                </a:moveTo>
                <a:lnTo>
                  <a:pt x="276490" y="11459"/>
                </a:lnTo>
                <a:lnTo>
                  <a:pt x="292833" y="18552"/>
                </a:lnTo>
                <a:lnTo>
                  <a:pt x="306888" y="28370"/>
                </a:lnTo>
                <a:lnTo>
                  <a:pt x="335426" y="73878"/>
                </a:lnTo>
                <a:lnTo>
                  <a:pt x="343760" y="115662"/>
                </a:lnTo>
                <a:lnTo>
                  <a:pt x="344802" y="139749"/>
                </a:lnTo>
                <a:lnTo>
                  <a:pt x="343756" y="164649"/>
                </a:lnTo>
                <a:lnTo>
                  <a:pt x="335385" y="207586"/>
                </a:lnTo>
                <a:lnTo>
                  <a:pt x="306906" y="253825"/>
                </a:lnTo>
                <a:lnTo>
                  <a:pt x="276937" y="270866"/>
                </a:lnTo>
                <a:lnTo>
                  <a:pt x="280508" y="282326"/>
                </a:lnTo>
                <a:lnTo>
                  <a:pt x="319018" y="264262"/>
                </a:lnTo>
                <a:lnTo>
                  <a:pt x="347332" y="232990"/>
                </a:lnTo>
                <a:lnTo>
                  <a:pt x="364745" y="191113"/>
                </a:lnTo>
                <a:lnTo>
                  <a:pt x="370550" y="141236"/>
                </a:lnTo>
                <a:lnTo>
                  <a:pt x="369094" y="115354"/>
                </a:lnTo>
                <a:lnTo>
                  <a:pt x="357448" y="69478"/>
                </a:lnTo>
                <a:lnTo>
                  <a:pt x="334352" y="32131"/>
                </a:lnTo>
                <a:lnTo>
                  <a:pt x="300977" y="7389"/>
                </a:lnTo>
                <a:lnTo>
                  <a:pt x="280508" y="0"/>
                </a:lnTo>
                <a:close/>
              </a:path>
              <a:path w="37084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1222708" y="103123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880" algn="l"/>
                <a:tab pos="610235" algn="l"/>
              </a:tabLst>
            </a:pPr>
            <a:r>
              <a:rPr sz="2400" dirty="0">
                <a:latin typeface="Cambria Math"/>
                <a:cs typeface="Cambria Math"/>
              </a:rPr>
              <a:t>𝑥	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826380" y="5958557"/>
            <a:ext cx="347980" cy="259079"/>
          </a:xfrm>
          <a:custGeom>
            <a:avLst/>
            <a:gdLst/>
            <a:ahLst/>
            <a:cxnLst/>
            <a:rect l="l" t="t" r="r" b="b"/>
            <a:pathLst>
              <a:path w="347979" h="259079">
                <a:moveTo>
                  <a:pt x="347713" y="2481"/>
                </a:moveTo>
                <a:lnTo>
                  <a:pt x="326703" y="2481"/>
                </a:lnTo>
                <a:lnTo>
                  <a:pt x="326703" y="256369"/>
                </a:lnTo>
                <a:lnTo>
                  <a:pt x="347713" y="256369"/>
                </a:lnTo>
                <a:lnTo>
                  <a:pt x="347713" y="2481"/>
                </a:lnTo>
                <a:close/>
              </a:path>
              <a:path w="347979" h="259079">
                <a:moveTo>
                  <a:pt x="82537" y="0"/>
                </a:moveTo>
                <a:lnTo>
                  <a:pt x="47322" y="16592"/>
                </a:lnTo>
                <a:lnTo>
                  <a:pt x="21349" y="45361"/>
                </a:lnTo>
                <a:lnTo>
                  <a:pt x="5337" y="83816"/>
                </a:lnTo>
                <a:lnTo>
                  <a:pt x="0" y="129468"/>
                </a:lnTo>
                <a:lnTo>
                  <a:pt x="1330" y="153244"/>
                </a:lnTo>
                <a:lnTo>
                  <a:pt x="11970" y="195297"/>
                </a:lnTo>
                <a:lnTo>
                  <a:pt x="33090" y="229421"/>
                </a:lnTo>
                <a:lnTo>
                  <a:pt x="82537" y="258799"/>
                </a:lnTo>
                <a:lnTo>
                  <a:pt x="85811" y="248294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4" y="190288"/>
                </a:lnTo>
                <a:lnTo>
                  <a:pt x="24560" y="150929"/>
                </a:lnTo>
                <a:lnTo>
                  <a:pt x="23601" y="128103"/>
                </a:lnTo>
                <a:lnTo>
                  <a:pt x="24560" y="106024"/>
                </a:lnTo>
                <a:lnTo>
                  <a:pt x="32234" y="67722"/>
                </a:lnTo>
                <a:lnTo>
                  <a:pt x="58440" y="26006"/>
                </a:lnTo>
                <a:lnTo>
                  <a:pt x="86220" y="10504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222236" y="5958557"/>
            <a:ext cx="347980" cy="259079"/>
          </a:xfrm>
          <a:custGeom>
            <a:avLst/>
            <a:gdLst/>
            <a:ahLst/>
            <a:cxnLst/>
            <a:rect l="l" t="t" r="r" b="b"/>
            <a:pathLst>
              <a:path w="347979" h="259079">
                <a:moveTo>
                  <a:pt x="347713" y="2481"/>
                </a:moveTo>
                <a:lnTo>
                  <a:pt x="326703" y="2481"/>
                </a:lnTo>
                <a:lnTo>
                  <a:pt x="326703" y="256369"/>
                </a:lnTo>
                <a:lnTo>
                  <a:pt x="347713" y="256369"/>
                </a:lnTo>
                <a:lnTo>
                  <a:pt x="347713" y="2481"/>
                </a:lnTo>
                <a:close/>
              </a:path>
              <a:path w="347979" h="259079">
                <a:moveTo>
                  <a:pt x="82537" y="0"/>
                </a:moveTo>
                <a:lnTo>
                  <a:pt x="47322" y="16592"/>
                </a:lnTo>
                <a:lnTo>
                  <a:pt x="21349" y="45361"/>
                </a:lnTo>
                <a:lnTo>
                  <a:pt x="5337" y="83816"/>
                </a:lnTo>
                <a:lnTo>
                  <a:pt x="0" y="129468"/>
                </a:lnTo>
                <a:lnTo>
                  <a:pt x="1329" y="153244"/>
                </a:lnTo>
                <a:lnTo>
                  <a:pt x="11970" y="195297"/>
                </a:lnTo>
                <a:lnTo>
                  <a:pt x="33090" y="229421"/>
                </a:lnTo>
                <a:lnTo>
                  <a:pt x="82537" y="258799"/>
                </a:lnTo>
                <a:lnTo>
                  <a:pt x="85811" y="248294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3" y="190288"/>
                </a:lnTo>
                <a:lnTo>
                  <a:pt x="24559" y="150929"/>
                </a:lnTo>
                <a:lnTo>
                  <a:pt x="23600" y="128103"/>
                </a:lnTo>
                <a:lnTo>
                  <a:pt x="24559" y="106024"/>
                </a:lnTo>
                <a:lnTo>
                  <a:pt x="32233" y="67722"/>
                </a:lnTo>
                <a:lnTo>
                  <a:pt x="58440" y="26006"/>
                </a:lnTo>
                <a:lnTo>
                  <a:pt x="86220" y="10504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408694" y="4871211"/>
            <a:ext cx="2581910" cy="13665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0" marR="69215" indent="1270" algn="ctr">
              <a:lnSpc>
                <a:spcPct val="98600"/>
              </a:lnSpc>
              <a:spcBef>
                <a:spcPts val="135"/>
              </a:spcBef>
            </a:pPr>
            <a:r>
              <a:rPr sz="2200" b="1" spc="-5" dirty="0">
                <a:solidFill>
                  <a:srgbClr val="70AD47"/>
                </a:solidFill>
                <a:latin typeface="Calibri"/>
                <a:cs typeface="Calibri"/>
              </a:rPr>
              <a:t>Solution: </a:t>
            </a:r>
            <a:r>
              <a:rPr sz="2200" spc="-40" dirty="0">
                <a:solidFill>
                  <a:srgbClr val="70AD47"/>
                </a:solidFill>
                <a:latin typeface="Calibri"/>
                <a:cs typeface="Calibri"/>
              </a:rPr>
              <a:t>Train  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another 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network  </a:t>
            </a:r>
            <a:r>
              <a:rPr sz="2200" b="1" spc="-5" dirty="0">
                <a:solidFill>
                  <a:srgbClr val="70AD47"/>
                </a:solidFill>
                <a:latin typeface="Calibri"/>
                <a:cs typeface="Calibri"/>
              </a:rPr>
              <a:t>(encoder) 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that</a:t>
            </a:r>
            <a:r>
              <a:rPr sz="2200" spc="-5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learns</a:t>
            </a:r>
            <a:endParaRPr sz="2200">
              <a:latin typeface="Calibri"/>
              <a:cs typeface="Calibri"/>
            </a:endParaRPr>
          </a:p>
          <a:p>
            <a:pPr marL="25400" algn="ctr">
              <a:lnSpc>
                <a:spcPct val="100000"/>
              </a:lnSpc>
              <a:spcBef>
                <a:spcPts val="70"/>
              </a:spcBef>
              <a:tabLst>
                <a:tab pos="457834" algn="l"/>
                <a:tab pos="809625" algn="l"/>
                <a:tab pos="1853564" algn="l"/>
                <a:tab pos="2205990" algn="l"/>
              </a:tabLst>
            </a:pPr>
            <a:r>
              <a:rPr sz="2200" spc="360" dirty="0">
                <a:latin typeface="Cambria Math"/>
                <a:cs typeface="Cambria Math"/>
              </a:rPr>
              <a:t>𝑞</a:t>
            </a:r>
            <a:r>
              <a:rPr sz="2400" spc="540" baseline="-15625" dirty="0">
                <a:latin typeface="Cambria Math"/>
                <a:cs typeface="Cambria Math"/>
              </a:rPr>
              <a:t>!	</a:t>
            </a:r>
            <a:r>
              <a:rPr sz="2200" dirty="0">
                <a:latin typeface="Cambria Math"/>
                <a:cs typeface="Cambria Math"/>
              </a:rPr>
              <a:t>𝑧	</a:t>
            </a:r>
            <a:r>
              <a:rPr sz="2200" spc="35" dirty="0">
                <a:latin typeface="Cambria Math"/>
                <a:cs typeface="Cambria Math"/>
              </a:rPr>
              <a:t>𝑥)</a:t>
            </a:r>
            <a:r>
              <a:rPr sz="2200" spc="12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≈</a:t>
            </a:r>
            <a:r>
              <a:rPr sz="2200" spc="135" dirty="0">
                <a:latin typeface="Cambria Math"/>
                <a:cs typeface="Cambria Math"/>
              </a:rPr>
              <a:t> </a:t>
            </a:r>
            <a:r>
              <a:rPr sz="2200" spc="150" dirty="0">
                <a:latin typeface="Cambria Math"/>
                <a:cs typeface="Cambria Math"/>
              </a:rPr>
              <a:t>𝑝</a:t>
            </a:r>
            <a:r>
              <a:rPr sz="2400" spc="225" baseline="-15625" dirty="0">
                <a:latin typeface="Cambria Math"/>
                <a:cs typeface="Cambria Math"/>
              </a:rPr>
              <a:t>"	</a:t>
            </a:r>
            <a:r>
              <a:rPr sz="2200" dirty="0">
                <a:latin typeface="Cambria Math"/>
                <a:cs typeface="Cambria Math"/>
              </a:rPr>
              <a:t>𝑧	</a:t>
            </a:r>
            <a:r>
              <a:rPr sz="2200" spc="35" dirty="0">
                <a:latin typeface="Cambria Math"/>
                <a:cs typeface="Cambria Math"/>
              </a:rPr>
              <a:t>𝑥)</a:t>
            </a:r>
            <a:endParaRPr sz="2200">
              <a:latin typeface="Cambria Math"/>
              <a:cs typeface="Cambria Math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43" name="object 43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89</a:t>
            </a:fld>
            <a:endParaRPr dirty="0"/>
          </a:p>
        </p:txBody>
      </p:sp>
      <p:sp>
        <p:nvSpPr>
          <p:cNvPr id="52" name="object 5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68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10" dirty="0"/>
              <a:t>vs </a:t>
            </a:r>
            <a:r>
              <a:rPr dirty="0"/>
              <a:t>Unsupervised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861" y="1076452"/>
            <a:ext cx="3001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1" y="1996947"/>
            <a:ext cx="5158740" cy="208280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1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5" dirty="0">
                <a:latin typeface="Calibri"/>
                <a:cs typeface="Calibri"/>
              </a:rPr>
              <a:t>(x,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data, </a:t>
            </a:r>
            <a:r>
              <a:rPr sz="2800" dirty="0">
                <a:latin typeface="Calibri"/>
                <a:cs typeface="Calibri"/>
              </a:rPr>
              <a:t>y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Goal</a:t>
            </a:r>
            <a:r>
              <a:rPr sz="2800" spc="-5" dirty="0">
                <a:latin typeface="Calibri"/>
                <a:cs typeface="Calibri"/>
              </a:rPr>
              <a:t>: Learn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i="1" spc="-5" dirty="0">
                <a:latin typeface="Calibri"/>
                <a:cs typeface="Calibri"/>
              </a:rPr>
              <a:t>function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map </a:t>
            </a:r>
            <a:r>
              <a:rPr sz="2800" dirty="0">
                <a:latin typeface="Calibri"/>
                <a:cs typeface="Calibri"/>
              </a:rPr>
              <a:t>x -&gt;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61" y="5038851"/>
            <a:ext cx="5351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Examples</a:t>
            </a:r>
            <a:r>
              <a:rPr sz="2800" spc="-10" dirty="0">
                <a:latin typeface="Calibri"/>
                <a:cs typeface="Calibri"/>
              </a:rPr>
              <a:t>: Classification, regression,  </a:t>
            </a:r>
            <a:r>
              <a:rPr sz="2800" spc="-5" dirty="0">
                <a:latin typeface="Calibri"/>
                <a:cs typeface="Calibri"/>
              </a:rPr>
              <a:t>object </a:t>
            </a:r>
            <a:r>
              <a:rPr sz="2800" spc="-10" dirty="0">
                <a:latin typeface="Calibri"/>
                <a:cs typeface="Calibri"/>
              </a:rPr>
              <a:t>detection, semantic  segmentation, image </a:t>
            </a:r>
            <a:r>
              <a:rPr sz="2800" spc="-5" dirty="0">
                <a:latin typeface="Calibri"/>
                <a:cs typeface="Calibri"/>
              </a:rPr>
              <a:t>captioning,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8752" y="1214628"/>
            <a:ext cx="28670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Image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captioning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9271" y="1825751"/>
            <a:ext cx="3904487" cy="286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19547" y="4818379"/>
            <a:ext cx="25234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A </a:t>
            </a:r>
            <a:r>
              <a:rPr sz="2400" i="1" spc="-5" dirty="0">
                <a:latin typeface="Calibri"/>
                <a:cs typeface="Calibri"/>
              </a:rPr>
              <a:t>cat </a:t>
            </a:r>
            <a:r>
              <a:rPr sz="2400" i="1" spc="-10" dirty="0">
                <a:latin typeface="Calibri"/>
                <a:cs typeface="Calibri"/>
              </a:rPr>
              <a:t>sitting </a:t>
            </a:r>
            <a:r>
              <a:rPr sz="2400" i="1" dirty="0">
                <a:latin typeface="Calibri"/>
                <a:cs typeface="Calibri"/>
              </a:rPr>
              <a:t>on a  </a:t>
            </a:r>
            <a:r>
              <a:rPr sz="2400" i="1" spc="-10" dirty="0">
                <a:latin typeface="Calibri"/>
                <a:cs typeface="Calibri"/>
              </a:rPr>
              <a:t>suitcase </a:t>
            </a:r>
            <a:r>
              <a:rPr sz="2400" i="1" dirty="0">
                <a:latin typeface="Calibri"/>
                <a:cs typeface="Calibri"/>
              </a:rPr>
              <a:t>on </a:t>
            </a:r>
            <a:r>
              <a:rPr sz="2400" i="1" spc="-5" dirty="0">
                <a:latin typeface="Calibri"/>
                <a:cs typeface="Calibri"/>
              </a:rPr>
              <a:t>the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floor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Lecture 19 </a:t>
            </a:r>
            <a:r>
              <a:rPr dirty="0"/>
              <a:t>-</a:t>
            </a:r>
            <a:r>
              <a:rPr spc="-80" dirty="0"/>
              <a:t> </a:t>
            </a: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502398" y="6073140"/>
            <a:ext cx="1529715" cy="2755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50"/>
              </a:spcBef>
            </a:pP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Caption generated using </a:t>
            </a:r>
            <a:r>
              <a:rPr sz="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neuraltalk2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10" dirty="0">
                <a:solidFill>
                  <a:srgbClr val="B7B7B7"/>
                </a:solidFill>
                <a:latin typeface="Calibri"/>
                <a:cs typeface="Calibri"/>
              </a:rPr>
              <a:t>is</a:t>
            </a:r>
            <a:r>
              <a:rPr sz="800" u="sng" spc="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sz="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sz="800" u="sng" spc="-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9312"/>
            <a:ext cx="5208270" cy="3347085"/>
          </a:xfrm>
          <a:prstGeom prst="rect">
            <a:avLst/>
          </a:prstGeom>
        </p:spPr>
        <p:txBody>
          <a:bodyPr vert="horz" wrap="square" lIns="0" tIns="3359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645"/>
              </a:spcBef>
            </a:pPr>
            <a:r>
              <a:rPr sz="4000" b="0" spc="-25" dirty="0">
                <a:latin typeface="Calibri Light"/>
                <a:cs typeface="Calibri Light"/>
              </a:rPr>
              <a:t>Variational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Autoencoders</a:t>
            </a:r>
            <a:endParaRPr sz="4000">
              <a:latin typeface="Calibri Light"/>
              <a:cs typeface="Calibri Light"/>
            </a:endParaRPr>
          </a:p>
          <a:p>
            <a:pPr marL="313690" marR="436245">
              <a:lnSpc>
                <a:spcPct val="100400"/>
              </a:lnSpc>
              <a:spcBef>
                <a:spcPts val="1515"/>
              </a:spcBef>
            </a:pPr>
            <a:r>
              <a:rPr sz="2400" spc="-5" dirty="0">
                <a:latin typeface="Calibri"/>
                <a:cs typeface="Calibri"/>
              </a:rPr>
              <a:t>Decoder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b="1" spc="-10" dirty="0">
                <a:latin typeface="Calibri"/>
                <a:cs typeface="Calibri"/>
              </a:rPr>
              <a:t>probabilistic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Decoder inputs </a:t>
            </a:r>
            <a:r>
              <a:rPr sz="2400" dirty="0">
                <a:latin typeface="Calibri"/>
                <a:cs typeface="Calibri"/>
              </a:rPr>
              <a:t>z,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mean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313690" marR="538480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Gaussian 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  </a:t>
            </a:r>
            <a:r>
              <a:rPr sz="2400" spc="-5" dirty="0">
                <a:latin typeface="Calibri"/>
                <a:cs typeface="Calibri"/>
              </a:rPr>
              <a:t>μ</a:t>
            </a:r>
            <a:r>
              <a:rPr sz="2400" spc="-7" baseline="-17361" dirty="0">
                <a:latin typeface="Calibri"/>
                <a:cs typeface="Calibri"/>
              </a:rPr>
              <a:t>x|z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(diagonal) </a:t>
            </a:r>
            <a:r>
              <a:rPr sz="2400" spc="-10" dirty="0">
                <a:latin typeface="Calibri"/>
                <a:cs typeface="Calibri"/>
              </a:rPr>
              <a:t>covariance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∑</a:t>
            </a:r>
            <a:r>
              <a:rPr sz="2400" spc="-7" baseline="-17361" dirty="0">
                <a:latin typeface="Calibri"/>
                <a:cs typeface="Calibri"/>
              </a:rPr>
              <a:t>x|z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690" y="5056123"/>
            <a:ext cx="129603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z 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5864351"/>
            <a:ext cx="786384" cy="3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6" y="4459223"/>
            <a:ext cx="1725168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4165" y="3829357"/>
            <a:ext cx="2938780" cy="2315210"/>
            <a:chOff x="2684165" y="3829357"/>
            <a:chExt cx="2938780" cy="2315210"/>
          </a:xfrm>
        </p:grpSpPr>
        <p:sp>
          <p:nvSpPr>
            <p:cNvPr id="7" name="object 7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4341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1751" y="5824727"/>
              <a:ext cx="240791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8927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559" y="3889248"/>
              <a:ext cx="618743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875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4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4" h="153162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800" y="765542"/>
                  </a:lnTo>
                  <a:lnTo>
                    <a:pt x="38100" y="752842"/>
                  </a:lnTo>
                  <a:lnTo>
                    <a:pt x="50800" y="752842"/>
                  </a:lnTo>
                  <a:lnTo>
                    <a:pt x="50800" y="63500"/>
                  </a:lnTo>
                  <a:close/>
                </a:path>
                <a:path w="1017904" h="1531620">
                  <a:moveTo>
                    <a:pt x="1017357" y="752842"/>
                  </a:moveTo>
                  <a:lnTo>
                    <a:pt x="50800" y="752842"/>
                  </a:lnTo>
                  <a:lnTo>
                    <a:pt x="50800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4" h="1531620">
                  <a:moveTo>
                    <a:pt x="50800" y="752842"/>
                  </a:moveTo>
                  <a:lnTo>
                    <a:pt x="38100" y="752842"/>
                  </a:lnTo>
                  <a:lnTo>
                    <a:pt x="50800" y="765542"/>
                  </a:lnTo>
                  <a:lnTo>
                    <a:pt x="50800" y="752842"/>
                  </a:lnTo>
                  <a:close/>
                </a:path>
                <a:path w="1017904" h="153162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17904" h="153162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367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59" y="3880104"/>
              <a:ext cx="661415" cy="3870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832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4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4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4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4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4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4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4264" y="3650995"/>
            <a:ext cx="1604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conditional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9379" y="3663188"/>
            <a:ext cx="487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b="1" spc="-15" dirty="0">
                <a:latin typeface="Calibri"/>
                <a:cs typeface="Calibri"/>
              </a:rPr>
              <a:t>maximize </a:t>
            </a:r>
            <a:r>
              <a:rPr sz="2400" b="1" spc="-10" dirty="0">
                <a:latin typeface="Calibri"/>
                <a:cs typeface="Calibri"/>
              </a:rPr>
              <a:t>likelihood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379" y="4400804"/>
            <a:ext cx="371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Another </a:t>
            </a:r>
            <a:r>
              <a:rPr sz="2400" dirty="0">
                <a:latin typeface="Calibri"/>
                <a:cs typeface="Calibri"/>
              </a:rPr>
              <a:t>idea: </a:t>
            </a:r>
            <a:r>
              <a:rPr sz="2400" spc="-45" dirty="0">
                <a:latin typeface="Calibri"/>
                <a:cs typeface="Calibri"/>
              </a:rPr>
              <a:t>Try </a:t>
            </a:r>
            <a:r>
              <a:rPr sz="2400" spc="-15" dirty="0">
                <a:latin typeface="Calibri"/>
                <a:cs typeface="Calibri"/>
              </a:rPr>
              <a:t>Bayes’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Rule: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30637" y="5170034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4" h="329564">
                <a:moveTo>
                  <a:pt x="327313" y="0"/>
                </a:moveTo>
                <a:lnTo>
                  <a:pt x="322625" y="13370"/>
                </a:lnTo>
                <a:lnTo>
                  <a:pt x="341692" y="21644"/>
                </a:lnTo>
                <a:lnTo>
                  <a:pt x="358089" y="33098"/>
                </a:lnTo>
                <a:lnTo>
                  <a:pt x="382875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5"/>
                </a:lnTo>
                <a:lnTo>
                  <a:pt x="371736" y="281307"/>
                </a:lnTo>
                <a:lnTo>
                  <a:pt x="341915" y="307699"/>
                </a:lnTo>
                <a:lnTo>
                  <a:pt x="323146" y="316011"/>
                </a:lnTo>
                <a:lnTo>
                  <a:pt x="327313" y="329382"/>
                </a:lnTo>
                <a:lnTo>
                  <a:pt x="372240" y="308306"/>
                </a:lnTo>
                <a:lnTo>
                  <a:pt x="405274" y="271821"/>
                </a:lnTo>
                <a:lnTo>
                  <a:pt x="425589" y="222966"/>
                </a:lnTo>
                <a:lnTo>
                  <a:pt x="432361" y="164777"/>
                </a:lnTo>
                <a:lnTo>
                  <a:pt x="430663" y="134581"/>
                </a:lnTo>
                <a:lnTo>
                  <a:pt x="417076" y="81059"/>
                </a:lnTo>
                <a:lnTo>
                  <a:pt x="390130" y="37488"/>
                </a:lnTo>
                <a:lnTo>
                  <a:pt x="351193" y="8621"/>
                </a:lnTo>
                <a:lnTo>
                  <a:pt x="327313" y="0"/>
                </a:lnTo>
                <a:close/>
              </a:path>
              <a:path w="432434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6697" y="5069332"/>
            <a:ext cx="800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007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5277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51122" y="5322001"/>
            <a:ext cx="2159000" cy="25400"/>
          </a:xfrm>
          <a:custGeom>
            <a:avLst/>
            <a:gdLst/>
            <a:ahLst/>
            <a:cxnLst/>
            <a:rect l="l" t="t" r="r" b="b"/>
            <a:pathLst>
              <a:path w="2159000" h="25400">
                <a:moveTo>
                  <a:pt x="2159000" y="0"/>
                </a:moveTo>
                <a:lnTo>
                  <a:pt x="0" y="0"/>
                </a:lnTo>
                <a:lnTo>
                  <a:pt x="0" y="25399"/>
                </a:lnTo>
                <a:lnTo>
                  <a:pt x="2159000" y="25399"/>
                </a:lnTo>
                <a:lnTo>
                  <a:pt x="215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62804" y="4900921"/>
            <a:ext cx="463550" cy="329565"/>
          </a:xfrm>
          <a:custGeom>
            <a:avLst/>
            <a:gdLst/>
            <a:ahLst/>
            <a:cxnLst/>
            <a:rect l="l" t="t" r="r" b="b"/>
            <a:pathLst>
              <a:path w="463550" h="329564">
                <a:moveTo>
                  <a:pt x="463442" y="3129"/>
                </a:moveTo>
                <a:lnTo>
                  <a:pt x="436702" y="3129"/>
                </a:lnTo>
                <a:lnTo>
                  <a:pt x="436702" y="326260"/>
                </a:lnTo>
                <a:lnTo>
                  <a:pt x="463442" y="326260"/>
                </a:lnTo>
                <a:lnTo>
                  <a:pt x="463442" y="3129"/>
                </a:lnTo>
                <a:close/>
              </a:path>
              <a:path w="463550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77952" y="4900921"/>
            <a:ext cx="410209" cy="329565"/>
          </a:xfrm>
          <a:custGeom>
            <a:avLst/>
            <a:gdLst/>
            <a:ahLst/>
            <a:cxnLst/>
            <a:rect l="l" t="t" r="r" b="b"/>
            <a:pathLst>
              <a:path w="410209" h="329564">
                <a:moveTo>
                  <a:pt x="305151" y="0"/>
                </a:moveTo>
                <a:lnTo>
                  <a:pt x="300464" y="13370"/>
                </a:lnTo>
                <a:lnTo>
                  <a:pt x="319531" y="21644"/>
                </a:lnTo>
                <a:lnTo>
                  <a:pt x="335928" y="33099"/>
                </a:lnTo>
                <a:lnTo>
                  <a:pt x="360714" y="65547"/>
                </a:lnTo>
                <a:lnTo>
                  <a:pt x="375300" y="109324"/>
                </a:lnTo>
                <a:lnTo>
                  <a:pt x="380161" y="163041"/>
                </a:lnTo>
                <a:lnTo>
                  <a:pt x="378940" y="192092"/>
                </a:lnTo>
                <a:lnTo>
                  <a:pt x="369173" y="242185"/>
                </a:lnTo>
                <a:lnTo>
                  <a:pt x="349575" y="281307"/>
                </a:lnTo>
                <a:lnTo>
                  <a:pt x="319753" y="307699"/>
                </a:lnTo>
                <a:lnTo>
                  <a:pt x="300984" y="316011"/>
                </a:lnTo>
                <a:lnTo>
                  <a:pt x="305151" y="329382"/>
                </a:lnTo>
                <a:lnTo>
                  <a:pt x="350079" y="308306"/>
                </a:lnTo>
                <a:lnTo>
                  <a:pt x="383113" y="271821"/>
                </a:lnTo>
                <a:lnTo>
                  <a:pt x="403428" y="222966"/>
                </a:lnTo>
                <a:lnTo>
                  <a:pt x="410199" y="164777"/>
                </a:lnTo>
                <a:lnTo>
                  <a:pt x="408501" y="134581"/>
                </a:lnTo>
                <a:lnTo>
                  <a:pt x="394914" y="81059"/>
                </a:lnTo>
                <a:lnTo>
                  <a:pt x="367968" y="37488"/>
                </a:lnTo>
                <a:lnTo>
                  <a:pt x="329031" y="8621"/>
                </a:lnTo>
                <a:lnTo>
                  <a:pt x="305151" y="0"/>
                </a:lnTo>
                <a:close/>
              </a:path>
              <a:path w="41020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86412" y="5407905"/>
            <a:ext cx="441325" cy="329565"/>
          </a:xfrm>
          <a:custGeom>
            <a:avLst/>
            <a:gdLst/>
            <a:ahLst/>
            <a:cxnLst/>
            <a:rect l="l" t="t" r="r" b="b"/>
            <a:pathLst>
              <a:path w="441325" h="329564">
                <a:moveTo>
                  <a:pt x="441280" y="3129"/>
                </a:moveTo>
                <a:lnTo>
                  <a:pt x="414540" y="3129"/>
                </a:lnTo>
                <a:lnTo>
                  <a:pt x="414540" y="326260"/>
                </a:lnTo>
                <a:lnTo>
                  <a:pt x="441280" y="326260"/>
                </a:lnTo>
                <a:lnTo>
                  <a:pt x="441280" y="3129"/>
                </a:lnTo>
                <a:close/>
              </a:path>
              <a:path w="441325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1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80016" y="5322011"/>
            <a:ext cx="2159000" cy="415290"/>
          </a:xfrm>
          <a:custGeom>
            <a:avLst/>
            <a:gdLst/>
            <a:ahLst/>
            <a:cxnLst/>
            <a:rect l="l" t="t" r="r" b="b"/>
            <a:pathLst>
              <a:path w="2159000" h="415289">
                <a:moveTo>
                  <a:pt x="952779" y="99263"/>
                </a:moveTo>
                <a:lnTo>
                  <a:pt x="948080" y="85902"/>
                </a:lnTo>
                <a:lnTo>
                  <a:pt x="924204" y="94526"/>
                </a:lnTo>
                <a:lnTo>
                  <a:pt x="903262" y="107022"/>
                </a:lnTo>
                <a:lnTo>
                  <a:pt x="870216" y="143637"/>
                </a:lnTo>
                <a:lnTo>
                  <a:pt x="849833" y="192570"/>
                </a:lnTo>
                <a:lnTo>
                  <a:pt x="843038" y="250672"/>
                </a:lnTo>
                <a:lnTo>
                  <a:pt x="844727" y="280936"/>
                </a:lnTo>
                <a:lnTo>
                  <a:pt x="858278" y="334467"/>
                </a:lnTo>
                <a:lnTo>
                  <a:pt x="885151" y="377888"/>
                </a:lnTo>
                <a:lnTo>
                  <a:pt x="924128" y="406666"/>
                </a:lnTo>
                <a:lnTo>
                  <a:pt x="948080" y="415277"/>
                </a:lnTo>
                <a:lnTo>
                  <a:pt x="952258" y="401916"/>
                </a:lnTo>
                <a:lnTo>
                  <a:pt x="933488" y="393598"/>
                </a:lnTo>
                <a:lnTo>
                  <a:pt x="917282" y="382028"/>
                </a:lnTo>
                <a:lnTo>
                  <a:pt x="892606" y="349123"/>
                </a:lnTo>
                <a:lnTo>
                  <a:pt x="877963" y="304368"/>
                </a:lnTo>
                <a:lnTo>
                  <a:pt x="873074" y="248945"/>
                </a:lnTo>
                <a:lnTo>
                  <a:pt x="874293" y="220840"/>
                </a:lnTo>
                <a:lnTo>
                  <a:pt x="884059" y="172097"/>
                </a:lnTo>
                <a:lnTo>
                  <a:pt x="903693" y="133629"/>
                </a:lnTo>
                <a:lnTo>
                  <a:pt x="933780" y="107543"/>
                </a:lnTo>
                <a:lnTo>
                  <a:pt x="952779" y="99263"/>
                </a:lnTo>
                <a:close/>
              </a:path>
              <a:path w="2159000" h="415289">
                <a:moveTo>
                  <a:pt x="1284312" y="89027"/>
                </a:moveTo>
                <a:lnTo>
                  <a:pt x="1257579" y="89027"/>
                </a:lnTo>
                <a:lnTo>
                  <a:pt x="1257579" y="412165"/>
                </a:lnTo>
                <a:lnTo>
                  <a:pt x="1284312" y="412165"/>
                </a:lnTo>
                <a:lnTo>
                  <a:pt x="1284312" y="89027"/>
                </a:lnTo>
                <a:close/>
              </a:path>
              <a:path w="2159000" h="415289">
                <a:moveTo>
                  <a:pt x="2159000" y="0"/>
                </a:moveTo>
                <a:lnTo>
                  <a:pt x="0" y="0"/>
                </a:lnTo>
                <a:lnTo>
                  <a:pt x="0" y="25400"/>
                </a:lnTo>
                <a:lnTo>
                  <a:pt x="2159000" y="25400"/>
                </a:lnTo>
                <a:lnTo>
                  <a:pt x="215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04372" y="5307075"/>
            <a:ext cx="4066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598170" algn="l"/>
                <a:tab pos="1043940" algn="l"/>
                <a:tab pos="2682875" algn="l"/>
                <a:tab pos="3234690" algn="l"/>
                <a:tab pos="368046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5277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40" dirty="0">
                <a:latin typeface="Cambria Math"/>
                <a:cs typeface="Cambria Math"/>
              </a:rPr>
              <a:t>𝑥)	</a:t>
            </a:r>
            <a:r>
              <a:rPr sz="2800" spc="120" dirty="0">
                <a:latin typeface="Cambria Math"/>
                <a:cs typeface="Cambria Math"/>
              </a:rPr>
              <a:t>𝑞</a:t>
            </a:r>
            <a:r>
              <a:rPr sz="3000" spc="179" baseline="-15277" dirty="0">
                <a:latin typeface="Cambria Math"/>
                <a:cs typeface="Cambria Math"/>
              </a:rPr>
              <a:t>#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40" dirty="0">
                <a:latin typeface="Cambria Math"/>
                <a:cs typeface="Cambria Math"/>
              </a:rPr>
              <a:t>𝑥)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184782" y="4900921"/>
            <a:ext cx="463550" cy="329565"/>
          </a:xfrm>
          <a:custGeom>
            <a:avLst/>
            <a:gdLst/>
            <a:ahLst/>
            <a:cxnLst/>
            <a:rect l="l" t="t" r="r" b="b"/>
            <a:pathLst>
              <a:path w="463550" h="329564">
                <a:moveTo>
                  <a:pt x="463442" y="3129"/>
                </a:moveTo>
                <a:lnTo>
                  <a:pt x="436702" y="3129"/>
                </a:lnTo>
                <a:lnTo>
                  <a:pt x="436702" y="326260"/>
                </a:lnTo>
                <a:lnTo>
                  <a:pt x="463442" y="326260"/>
                </a:lnTo>
                <a:lnTo>
                  <a:pt x="463442" y="3129"/>
                </a:lnTo>
                <a:close/>
              </a:path>
              <a:path w="463550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99931" y="4900921"/>
            <a:ext cx="410209" cy="329565"/>
          </a:xfrm>
          <a:custGeom>
            <a:avLst/>
            <a:gdLst/>
            <a:ahLst/>
            <a:cxnLst/>
            <a:rect l="l" t="t" r="r" b="b"/>
            <a:pathLst>
              <a:path w="410209" h="329564">
                <a:moveTo>
                  <a:pt x="305151" y="0"/>
                </a:moveTo>
                <a:lnTo>
                  <a:pt x="300464" y="13370"/>
                </a:lnTo>
                <a:lnTo>
                  <a:pt x="319531" y="21644"/>
                </a:lnTo>
                <a:lnTo>
                  <a:pt x="335928" y="33099"/>
                </a:lnTo>
                <a:lnTo>
                  <a:pt x="360714" y="65547"/>
                </a:lnTo>
                <a:lnTo>
                  <a:pt x="375299" y="109324"/>
                </a:lnTo>
                <a:lnTo>
                  <a:pt x="380161" y="163041"/>
                </a:lnTo>
                <a:lnTo>
                  <a:pt x="378940" y="192092"/>
                </a:lnTo>
                <a:lnTo>
                  <a:pt x="369173" y="242185"/>
                </a:lnTo>
                <a:lnTo>
                  <a:pt x="349575" y="281307"/>
                </a:lnTo>
                <a:lnTo>
                  <a:pt x="319753" y="307699"/>
                </a:lnTo>
                <a:lnTo>
                  <a:pt x="300984" y="316011"/>
                </a:lnTo>
                <a:lnTo>
                  <a:pt x="305151" y="329382"/>
                </a:lnTo>
                <a:lnTo>
                  <a:pt x="350079" y="308306"/>
                </a:lnTo>
                <a:lnTo>
                  <a:pt x="383113" y="271821"/>
                </a:lnTo>
                <a:lnTo>
                  <a:pt x="403428" y="222966"/>
                </a:lnTo>
                <a:lnTo>
                  <a:pt x="410199" y="164777"/>
                </a:lnTo>
                <a:lnTo>
                  <a:pt x="408501" y="134581"/>
                </a:lnTo>
                <a:lnTo>
                  <a:pt x="394914" y="81059"/>
                </a:lnTo>
                <a:lnTo>
                  <a:pt x="367968" y="37488"/>
                </a:lnTo>
                <a:lnTo>
                  <a:pt x="329031" y="8621"/>
                </a:lnTo>
                <a:lnTo>
                  <a:pt x="305151" y="0"/>
                </a:lnTo>
                <a:close/>
              </a:path>
              <a:path w="41020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16845" y="4798059"/>
            <a:ext cx="512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962025" algn="l"/>
                <a:tab pos="1430020" algn="l"/>
                <a:tab pos="2277110" algn="l"/>
                <a:tab pos="2701290" algn="l"/>
                <a:tab pos="3583940" algn="l"/>
                <a:tab pos="4051935" algn="l"/>
                <a:tab pos="4899025" algn="l"/>
              </a:tabLst>
            </a:pPr>
            <a:r>
              <a:rPr sz="4200" baseline="-42658" dirty="0">
                <a:latin typeface="Cambria Math"/>
                <a:cs typeface="Cambria Math"/>
              </a:rPr>
              <a:t>=</a:t>
            </a:r>
            <a:r>
              <a:rPr sz="4200" spc="232" baseline="-42658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105" dirty="0">
                <a:latin typeface="Cambria Math"/>
                <a:cs typeface="Cambria Math"/>
              </a:rPr>
              <a:t>𝑧)𝑝</a:t>
            </a:r>
            <a:r>
              <a:rPr sz="3000" spc="157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4200" baseline="-42658" dirty="0">
                <a:latin typeface="Cambria Math"/>
                <a:cs typeface="Cambria Math"/>
              </a:rPr>
              <a:t>≈</a:t>
            </a:r>
            <a:r>
              <a:rPr sz="4200" spc="240" baseline="-42658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105" dirty="0">
                <a:latin typeface="Cambria Math"/>
                <a:cs typeface="Cambria Math"/>
              </a:rPr>
              <a:t>𝑧)𝑝</a:t>
            </a:r>
            <a:r>
              <a:rPr sz="3000" spc="157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37350" y="193799"/>
            <a:ext cx="636270" cy="282575"/>
          </a:xfrm>
          <a:custGeom>
            <a:avLst/>
            <a:gdLst/>
            <a:ahLst/>
            <a:cxnLst/>
            <a:rect l="l" t="t" r="r" b="b"/>
            <a:pathLst>
              <a:path w="636270" h="282575">
                <a:moveTo>
                  <a:pt x="546065" y="0"/>
                </a:moveTo>
                <a:lnTo>
                  <a:pt x="542047" y="11459"/>
                </a:lnTo>
                <a:lnTo>
                  <a:pt x="558390" y="18552"/>
                </a:lnTo>
                <a:lnTo>
                  <a:pt x="572445" y="28370"/>
                </a:lnTo>
                <a:lnTo>
                  <a:pt x="600983" y="73878"/>
                </a:lnTo>
                <a:lnTo>
                  <a:pt x="609317" y="115662"/>
                </a:lnTo>
                <a:lnTo>
                  <a:pt x="610359" y="139749"/>
                </a:lnTo>
                <a:lnTo>
                  <a:pt x="609313" y="164649"/>
                </a:lnTo>
                <a:lnTo>
                  <a:pt x="600942" y="207586"/>
                </a:lnTo>
                <a:lnTo>
                  <a:pt x="572464" y="253825"/>
                </a:lnTo>
                <a:lnTo>
                  <a:pt x="542494" y="270866"/>
                </a:lnTo>
                <a:lnTo>
                  <a:pt x="546065" y="282326"/>
                </a:lnTo>
                <a:lnTo>
                  <a:pt x="584575" y="264262"/>
                </a:lnTo>
                <a:lnTo>
                  <a:pt x="612890" y="232990"/>
                </a:lnTo>
                <a:lnTo>
                  <a:pt x="630303" y="191113"/>
                </a:lnTo>
                <a:lnTo>
                  <a:pt x="636107" y="141236"/>
                </a:lnTo>
                <a:lnTo>
                  <a:pt x="634651" y="115354"/>
                </a:lnTo>
                <a:lnTo>
                  <a:pt x="623005" y="69478"/>
                </a:lnTo>
                <a:lnTo>
                  <a:pt x="599909" y="32131"/>
                </a:lnTo>
                <a:lnTo>
                  <a:pt x="566534" y="7389"/>
                </a:lnTo>
                <a:lnTo>
                  <a:pt x="546065" y="0"/>
                </a:lnTo>
                <a:close/>
              </a:path>
              <a:path w="63627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32026" y="103123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4900" algn="l"/>
              </a:tabLst>
            </a:pPr>
            <a:r>
              <a:rPr sz="2400" spc="-15" dirty="0">
                <a:latin typeface="Calibri"/>
                <a:cs typeface="Calibri"/>
              </a:rPr>
              <a:t>Recall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𝑝	</a:t>
            </a:r>
            <a:r>
              <a:rPr sz="2400" spc="35" dirty="0">
                <a:latin typeface="Cambria Math"/>
                <a:cs typeface="Cambria Math"/>
              </a:rPr>
              <a:t>𝑥,</a:t>
            </a:r>
            <a:r>
              <a:rPr sz="2400" spc="-2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796936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97189" y="2654"/>
                </a:moveTo>
                <a:lnTo>
                  <a:pt x="374271" y="2654"/>
                </a:lnTo>
                <a:lnTo>
                  <a:pt x="374271" y="279623"/>
                </a:lnTo>
                <a:lnTo>
                  <a:pt x="397189" y="279623"/>
                </a:lnTo>
                <a:lnTo>
                  <a:pt x="397189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8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4" y="232990"/>
                </a:lnTo>
                <a:lnTo>
                  <a:pt x="747397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272180" y="103123"/>
            <a:ext cx="799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777313" y="193799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2220" y="0"/>
                </a:moveTo>
                <a:lnTo>
                  <a:pt x="258202" y="11459"/>
                </a:lnTo>
                <a:lnTo>
                  <a:pt x="274545" y="18552"/>
                </a:lnTo>
                <a:lnTo>
                  <a:pt x="288600" y="28370"/>
                </a:lnTo>
                <a:lnTo>
                  <a:pt x="317138" y="73878"/>
                </a:lnTo>
                <a:lnTo>
                  <a:pt x="325472" y="115662"/>
                </a:lnTo>
                <a:lnTo>
                  <a:pt x="326514" y="139749"/>
                </a:lnTo>
                <a:lnTo>
                  <a:pt x="325468" y="164649"/>
                </a:lnTo>
                <a:lnTo>
                  <a:pt x="317097" y="207586"/>
                </a:lnTo>
                <a:lnTo>
                  <a:pt x="288619" y="253825"/>
                </a:lnTo>
                <a:lnTo>
                  <a:pt x="258649" y="270866"/>
                </a:lnTo>
                <a:lnTo>
                  <a:pt x="262220" y="282326"/>
                </a:lnTo>
                <a:lnTo>
                  <a:pt x="300730" y="264262"/>
                </a:lnTo>
                <a:lnTo>
                  <a:pt x="329044" y="232990"/>
                </a:lnTo>
                <a:lnTo>
                  <a:pt x="346457" y="191113"/>
                </a:lnTo>
                <a:lnTo>
                  <a:pt x="352262" y="141236"/>
                </a:lnTo>
                <a:lnTo>
                  <a:pt x="350806" y="115354"/>
                </a:lnTo>
                <a:lnTo>
                  <a:pt x="339160" y="69478"/>
                </a:lnTo>
                <a:lnTo>
                  <a:pt x="316064" y="32131"/>
                </a:lnTo>
                <a:lnTo>
                  <a:pt x="282689" y="7389"/>
                </a:lnTo>
                <a:lnTo>
                  <a:pt x="262220" y="0"/>
                </a:lnTo>
                <a:close/>
              </a:path>
              <a:path w="35242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284878" y="103123"/>
            <a:ext cx="752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465" algn="l"/>
                <a:tab pos="591820" algn="l"/>
              </a:tabLst>
            </a:pPr>
            <a:r>
              <a:rPr sz="2400" dirty="0">
                <a:latin typeface="Cambria Math"/>
                <a:cs typeface="Cambria Math"/>
              </a:rPr>
              <a:t>𝑧	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753054" y="193799"/>
            <a:ext cx="753745" cy="282575"/>
          </a:xfrm>
          <a:custGeom>
            <a:avLst/>
            <a:gdLst/>
            <a:ahLst/>
            <a:cxnLst/>
            <a:rect l="l" t="t" r="r" b="b"/>
            <a:pathLst>
              <a:path w="753745" h="282575">
                <a:moveTo>
                  <a:pt x="378901" y="2654"/>
                </a:moveTo>
                <a:lnTo>
                  <a:pt x="355982" y="2654"/>
                </a:lnTo>
                <a:lnTo>
                  <a:pt x="355982" y="279623"/>
                </a:lnTo>
                <a:lnTo>
                  <a:pt x="378901" y="279623"/>
                </a:lnTo>
                <a:lnTo>
                  <a:pt x="378901" y="2654"/>
                </a:lnTo>
                <a:close/>
              </a:path>
              <a:path w="753745" h="282575">
                <a:moveTo>
                  <a:pt x="663159" y="0"/>
                </a:moveTo>
                <a:lnTo>
                  <a:pt x="659141" y="11459"/>
                </a:lnTo>
                <a:lnTo>
                  <a:pt x="675484" y="18552"/>
                </a:lnTo>
                <a:lnTo>
                  <a:pt x="689539" y="28370"/>
                </a:lnTo>
                <a:lnTo>
                  <a:pt x="718077" y="73878"/>
                </a:lnTo>
                <a:lnTo>
                  <a:pt x="726411" y="115662"/>
                </a:lnTo>
                <a:lnTo>
                  <a:pt x="727453" y="139749"/>
                </a:lnTo>
                <a:lnTo>
                  <a:pt x="726407" y="164649"/>
                </a:lnTo>
                <a:lnTo>
                  <a:pt x="718036" y="207586"/>
                </a:lnTo>
                <a:lnTo>
                  <a:pt x="689557" y="253825"/>
                </a:lnTo>
                <a:lnTo>
                  <a:pt x="659588" y="270866"/>
                </a:lnTo>
                <a:lnTo>
                  <a:pt x="663159" y="282326"/>
                </a:lnTo>
                <a:lnTo>
                  <a:pt x="701669" y="264262"/>
                </a:lnTo>
                <a:lnTo>
                  <a:pt x="729983" y="232990"/>
                </a:lnTo>
                <a:lnTo>
                  <a:pt x="747396" y="191113"/>
                </a:lnTo>
                <a:lnTo>
                  <a:pt x="753201" y="141236"/>
                </a:lnTo>
                <a:lnTo>
                  <a:pt x="751745" y="115354"/>
                </a:lnTo>
                <a:lnTo>
                  <a:pt x="740099" y="69478"/>
                </a:lnTo>
                <a:lnTo>
                  <a:pt x="717003" y="32131"/>
                </a:lnTo>
                <a:lnTo>
                  <a:pt x="683628" y="7389"/>
                </a:lnTo>
                <a:lnTo>
                  <a:pt x="663159" y="0"/>
                </a:lnTo>
                <a:close/>
              </a:path>
              <a:path w="753745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228298" y="103123"/>
            <a:ext cx="78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733431" y="193799"/>
            <a:ext cx="370840" cy="282575"/>
          </a:xfrm>
          <a:custGeom>
            <a:avLst/>
            <a:gdLst/>
            <a:ahLst/>
            <a:cxnLst/>
            <a:rect l="l" t="t" r="r" b="b"/>
            <a:pathLst>
              <a:path w="370840" h="282575">
                <a:moveTo>
                  <a:pt x="280508" y="0"/>
                </a:moveTo>
                <a:lnTo>
                  <a:pt x="276490" y="11459"/>
                </a:lnTo>
                <a:lnTo>
                  <a:pt x="292833" y="18552"/>
                </a:lnTo>
                <a:lnTo>
                  <a:pt x="306888" y="28370"/>
                </a:lnTo>
                <a:lnTo>
                  <a:pt x="335426" y="73878"/>
                </a:lnTo>
                <a:lnTo>
                  <a:pt x="343760" y="115662"/>
                </a:lnTo>
                <a:lnTo>
                  <a:pt x="344802" y="139749"/>
                </a:lnTo>
                <a:lnTo>
                  <a:pt x="343756" y="164649"/>
                </a:lnTo>
                <a:lnTo>
                  <a:pt x="335385" y="207586"/>
                </a:lnTo>
                <a:lnTo>
                  <a:pt x="306906" y="253825"/>
                </a:lnTo>
                <a:lnTo>
                  <a:pt x="276937" y="270866"/>
                </a:lnTo>
                <a:lnTo>
                  <a:pt x="280508" y="282326"/>
                </a:lnTo>
                <a:lnTo>
                  <a:pt x="319018" y="264262"/>
                </a:lnTo>
                <a:lnTo>
                  <a:pt x="347332" y="232990"/>
                </a:lnTo>
                <a:lnTo>
                  <a:pt x="364745" y="191113"/>
                </a:lnTo>
                <a:lnTo>
                  <a:pt x="370550" y="141236"/>
                </a:lnTo>
                <a:lnTo>
                  <a:pt x="369094" y="115354"/>
                </a:lnTo>
                <a:lnTo>
                  <a:pt x="357448" y="69478"/>
                </a:lnTo>
                <a:lnTo>
                  <a:pt x="334352" y="32131"/>
                </a:lnTo>
                <a:lnTo>
                  <a:pt x="300977" y="7389"/>
                </a:lnTo>
                <a:lnTo>
                  <a:pt x="280508" y="0"/>
                </a:lnTo>
                <a:close/>
              </a:path>
              <a:path w="370840" h="282575">
                <a:moveTo>
                  <a:pt x="90040" y="0"/>
                </a:moveTo>
                <a:lnTo>
                  <a:pt x="51624" y="18100"/>
                </a:lnTo>
                <a:lnTo>
                  <a:pt x="23291" y="49484"/>
                </a:lnTo>
                <a:lnTo>
                  <a:pt x="5822" y="91435"/>
                </a:lnTo>
                <a:lnTo>
                  <a:pt x="0" y="141236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6"/>
                </a:lnTo>
                <a:lnTo>
                  <a:pt x="26793" y="164649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222708" y="103123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880" algn="l"/>
                <a:tab pos="610235" algn="l"/>
              </a:tabLst>
            </a:pPr>
            <a:r>
              <a:rPr sz="2400" dirty="0">
                <a:latin typeface="Cambria Math"/>
                <a:cs typeface="Cambria Math"/>
              </a:rPr>
              <a:t>𝑥	𝑝	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52224" y="5949501"/>
            <a:ext cx="379095" cy="282575"/>
          </a:xfrm>
          <a:custGeom>
            <a:avLst/>
            <a:gdLst/>
            <a:ahLst/>
            <a:cxnLst/>
            <a:rect l="l" t="t" r="r" b="b"/>
            <a:pathLst>
              <a:path w="379095" h="282575">
                <a:moveTo>
                  <a:pt x="378903" y="2655"/>
                </a:moveTo>
                <a:lnTo>
                  <a:pt x="355983" y="2655"/>
                </a:lnTo>
                <a:lnTo>
                  <a:pt x="355983" y="279624"/>
                </a:lnTo>
                <a:lnTo>
                  <a:pt x="378903" y="279624"/>
                </a:lnTo>
                <a:lnTo>
                  <a:pt x="378903" y="2655"/>
                </a:lnTo>
                <a:close/>
              </a:path>
              <a:path w="379095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2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7"/>
                </a:lnTo>
                <a:lnTo>
                  <a:pt x="77525" y="263741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9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173304" y="5949501"/>
            <a:ext cx="379095" cy="282575"/>
          </a:xfrm>
          <a:custGeom>
            <a:avLst/>
            <a:gdLst/>
            <a:ahLst/>
            <a:cxnLst/>
            <a:rect l="l" t="t" r="r" b="b"/>
            <a:pathLst>
              <a:path w="379095" h="282575">
                <a:moveTo>
                  <a:pt x="378901" y="2655"/>
                </a:moveTo>
                <a:lnTo>
                  <a:pt x="355983" y="2655"/>
                </a:lnTo>
                <a:lnTo>
                  <a:pt x="355983" y="279624"/>
                </a:lnTo>
                <a:lnTo>
                  <a:pt x="378901" y="279624"/>
                </a:lnTo>
                <a:lnTo>
                  <a:pt x="378901" y="2655"/>
                </a:lnTo>
                <a:close/>
              </a:path>
              <a:path w="379095" h="282575">
                <a:moveTo>
                  <a:pt x="90041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2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7"/>
                </a:lnTo>
                <a:lnTo>
                  <a:pt x="77525" y="263741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9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085756" y="5860796"/>
            <a:ext cx="5906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3665854" algn="l"/>
                <a:tab pos="4048760" algn="l"/>
                <a:tab pos="5186680" algn="l"/>
                <a:tab pos="5569585" algn="l"/>
              </a:tabLst>
            </a:pP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Use 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encoder 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compute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285" dirty="0">
                <a:solidFill>
                  <a:srgbClr val="70AD47"/>
                </a:solidFill>
                <a:latin typeface="Cambria Math"/>
                <a:cs typeface="Cambria Math"/>
              </a:rPr>
              <a:t>𝑞</a:t>
            </a:r>
            <a:r>
              <a:rPr sz="2700" spc="427" baseline="-15432" dirty="0">
                <a:solidFill>
                  <a:srgbClr val="70AD47"/>
                </a:solidFill>
                <a:latin typeface="Cambria Math"/>
                <a:cs typeface="Cambria Math"/>
              </a:rPr>
              <a:t>)	</a:t>
            </a:r>
            <a:r>
              <a:rPr sz="2400" dirty="0">
                <a:solidFill>
                  <a:srgbClr val="70AD47"/>
                </a:solidFill>
                <a:latin typeface="Cambria Math"/>
                <a:cs typeface="Cambria Math"/>
              </a:rPr>
              <a:t>𝑧	</a:t>
            </a:r>
            <a:r>
              <a:rPr sz="2400" spc="35" dirty="0">
                <a:solidFill>
                  <a:srgbClr val="70AD47"/>
                </a:solidFill>
                <a:latin typeface="Cambria Math"/>
                <a:cs typeface="Cambria Math"/>
              </a:rPr>
              <a:t>𝑥)</a:t>
            </a:r>
            <a:r>
              <a:rPr sz="2400" spc="140" dirty="0">
                <a:solidFill>
                  <a:srgbClr val="70AD47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0AD47"/>
                </a:solidFill>
                <a:latin typeface="Cambria Math"/>
                <a:cs typeface="Cambria Math"/>
              </a:rPr>
              <a:t>≈</a:t>
            </a:r>
            <a:r>
              <a:rPr sz="2400" spc="130" dirty="0">
                <a:solidFill>
                  <a:srgbClr val="70AD47"/>
                </a:solidFill>
                <a:latin typeface="Cambria Math"/>
                <a:cs typeface="Cambria Math"/>
              </a:rPr>
              <a:t> </a:t>
            </a:r>
            <a:r>
              <a:rPr sz="2400" spc="145" dirty="0">
                <a:solidFill>
                  <a:srgbClr val="70AD47"/>
                </a:solidFill>
                <a:latin typeface="Cambria Math"/>
                <a:cs typeface="Cambria Math"/>
              </a:rPr>
              <a:t>𝑝</a:t>
            </a:r>
            <a:r>
              <a:rPr sz="2700" spc="217" baseline="-15432" dirty="0">
                <a:solidFill>
                  <a:srgbClr val="70AD47"/>
                </a:solidFill>
                <a:latin typeface="Cambria Math"/>
                <a:cs typeface="Cambria Math"/>
              </a:rPr>
              <a:t>*	</a:t>
            </a:r>
            <a:r>
              <a:rPr sz="2400" dirty="0">
                <a:solidFill>
                  <a:srgbClr val="70AD47"/>
                </a:solidFill>
                <a:latin typeface="Cambria Math"/>
                <a:cs typeface="Cambria Math"/>
              </a:rPr>
              <a:t>𝑧	</a:t>
            </a:r>
            <a:r>
              <a:rPr sz="2400" spc="35" dirty="0">
                <a:solidFill>
                  <a:srgbClr val="70AD47"/>
                </a:solidFill>
                <a:latin typeface="Cambria Math"/>
                <a:cs typeface="Cambria Math"/>
              </a:rPr>
              <a:t>𝑥)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110503" y="5360455"/>
            <a:ext cx="1478280" cy="479425"/>
          </a:xfrm>
          <a:custGeom>
            <a:avLst/>
            <a:gdLst/>
            <a:ahLst/>
            <a:cxnLst/>
            <a:rect l="l" t="t" r="r" b="b"/>
            <a:pathLst>
              <a:path w="1478279" h="479425">
                <a:moveTo>
                  <a:pt x="0" y="0"/>
                </a:moveTo>
                <a:lnTo>
                  <a:pt x="1477721" y="0"/>
                </a:lnTo>
                <a:lnTo>
                  <a:pt x="1477721" y="479427"/>
                </a:lnTo>
                <a:lnTo>
                  <a:pt x="0" y="47942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9571321" y="1528382"/>
            <a:ext cx="669290" cy="379095"/>
            <a:chOff x="9571321" y="1528382"/>
            <a:chExt cx="669290" cy="379095"/>
          </a:xfrm>
        </p:grpSpPr>
        <p:sp>
          <p:nvSpPr>
            <p:cNvPr id="47" name="object 47"/>
            <p:cNvSpPr/>
            <p:nvPr/>
          </p:nvSpPr>
          <p:spPr>
            <a:xfrm>
              <a:off x="9571321" y="1540624"/>
              <a:ext cx="669290" cy="367030"/>
            </a:xfrm>
            <a:custGeom>
              <a:avLst/>
              <a:gdLst/>
              <a:ahLst/>
              <a:cxnLst/>
              <a:rect l="l" t="t" r="r" b="b"/>
              <a:pathLst>
                <a:path w="669290" h="367030">
                  <a:moveTo>
                    <a:pt x="577970" y="0"/>
                  </a:moveTo>
                  <a:lnTo>
                    <a:pt x="574100" y="0"/>
                  </a:lnTo>
                  <a:lnTo>
                    <a:pt x="574100" y="11310"/>
                  </a:lnTo>
                  <a:lnTo>
                    <a:pt x="576333" y="11310"/>
                  </a:lnTo>
                  <a:lnTo>
                    <a:pt x="586537" y="12222"/>
                  </a:lnTo>
                  <a:lnTo>
                    <a:pt x="619282" y="46137"/>
                  </a:lnTo>
                  <a:lnTo>
                    <a:pt x="622321" y="77391"/>
                  </a:lnTo>
                  <a:lnTo>
                    <a:pt x="622135" y="84558"/>
                  </a:lnTo>
                  <a:lnTo>
                    <a:pt x="621577" y="92515"/>
                  </a:lnTo>
                  <a:lnTo>
                    <a:pt x="620647" y="101263"/>
                  </a:lnTo>
                  <a:lnTo>
                    <a:pt x="619344" y="110802"/>
                  </a:lnTo>
                  <a:lnTo>
                    <a:pt x="618042" y="120034"/>
                  </a:lnTo>
                  <a:lnTo>
                    <a:pt x="617113" y="127862"/>
                  </a:lnTo>
                  <a:lnTo>
                    <a:pt x="616555" y="134284"/>
                  </a:lnTo>
                  <a:lnTo>
                    <a:pt x="616369" y="139303"/>
                  </a:lnTo>
                  <a:lnTo>
                    <a:pt x="616834" y="147121"/>
                  </a:lnTo>
                  <a:lnTo>
                    <a:pt x="641520" y="181719"/>
                  </a:lnTo>
                  <a:lnTo>
                    <a:pt x="641520" y="184398"/>
                  </a:lnTo>
                  <a:lnTo>
                    <a:pt x="616834" y="218619"/>
                  </a:lnTo>
                  <a:lnTo>
                    <a:pt x="616481" y="229362"/>
                  </a:lnTo>
                  <a:lnTo>
                    <a:pt x="616555" y="231311"/>
                  </a:lnTo>
                  <a:lnTo>
                    <a:pt x="617113" y="237660"/>
                  </a:lnTo>
                  <a:lnTo>
                    <a:pt x="618042" y="245413"/>
                  </a:lnTo>
                  <a:lnTo>
                    <a:pt x="619344" y="254570"/>
                  </a:lnTo>
                  <a:lnTo>
                    <a:pt x="620647" y="264025"/>
                  </a:lnTo>
                  <a:lnTo>
                    <a:pt x="621577" y="272671"/>
                  </a:lnTo>
                  <a:lnTo>
                    <a:pt x="622135" y="280508"/>
                  </a:lnTo>
                  <a:lnTo>
                    <a:pt x="622321" y="287535"/>
                  </a:lnTo>
                  <a:lnTo>
                    <a:pt x="621558" y="305367"/>
                  </a:lnTo>
                  <a:lnTo>
                    <a:pt x="603430" y="346983"/>
                  </a:lnTo>
                  <a:lnTo>
                    <a:pt x="576333" y="355104"/>
                  </a:lnTo>
                  <a:lnTo>
                    <a:pt x="574100" y="355104"/>
                  </a:lnTo>
                  <a:lnTo>
                    <a:pt x="574100" y="366415"/>
                  </a:lnTo>
                  <a:lnTo>
                    <a:pt x="577970" y="366415"/>
                  </a:lnTo>
                  <a:lnTo>
                    <a:pt x="594356" y="364866"/>
                  </a:lnTo>
                  <a:lnTo>
                    <a:pt x="630284" y="346100"/>
                  </a:lnTo>
                  <a:lnTo>
                    <a:pt x="646538" y="302637"/>
                  </a:lnTo>
                  <a:lnTo>
                    <a:pt x="647622" y="281880"/>
                  </a:lnTo>
                  <a:lnTo>
                    <a:pt x="647403" y="273727"/>
                  </a:lnTo>
                  <a:lnTo>
                    <a:pt x="646748" y="265044"/>
                  </a:lnTo>
                  <a:lnTo>
                    <a:pt x="645655" y="255831"/>
                  </a:lnTo>
                  <a:lnTo>
                    <a:pt x="644012" y="245413"/>
                  </a:lnTo>
                  <a:lnTo>
                    <a:pt x="642594" y="236902"/>
                  </a:lnTo>
                  <a:lnTo>
                    <a:pt x="641501" y="229362"/>
                  </a:lnTo>
                  <a:lnTo>
                    <a:pt x="640845" y="223470"/>
                  </a:lnTo>
                  <a:lnTo>
                    <a:pt x="640627" y="219223"/>
                  </a:lnTo>
                  <a:lnTo>
                    <a:pt x="640627" y="210492"/>
                  </a:lnTo>
                  <a:lnTo>
                    <a:pt x="642984" y="203398"/>
                  </a:lnTo>
                  <a:lnTo>
                    <a:pt x="652410" y="192485"/>
                  </a:lnTo>
                  <a:lnTo>
                    <a:pt x="659528" y="189557"/>
                  </a:lnTo>
                  <a:lnTo>
                    <a:pt x="669053" y="189161"/>
                  </a:lnTo>
                  <a:lnTo>
                    <a:pt x="669053" y="176956"/>
                  </a:lnTo>
                  <a:lnTo>
                    <a:pt x="659528" y="176560"/>
                  </a:lnTo>
                  <a:lnTo>
                    <a:pt x="652410" y="173607"/>
                  </a:lnTo>
                  <a:lnTo>
                    <a:pt x="642984" y="162595"/>
                  </a:lnTo>
                  <a:lnTo>
                    <a:pt x="640627" y="155426"/>
                  </a:lnTo>
                  <a:lnTo>
                    <a:pt x="640627" y="146596"/>
                  </a:lnTo>
                  <a:lnTo>
                    <a:pt x="640845" y="142335"/>
                  </a:lnTo>
                  <a:lnTo>
                    <a:pt x="641501" y="136401"/>
                  </a:lnTo>
                  <a:lnTo>
                    <a:pt x="642594" y="128792"/>
                  </a:lnTo>
                  <a:lnTo>
                    <a:pt x="644124" y="119509"/>
                  </a:lnTo>
                  <a:lnTo>
                    <a:pt x="645655" y="109659"/>
                  </a:lnTo>
                  <a:lnTo>
                    <a:pt x="646748" y="100347"/>
                  </a:lnTo>
                  <a:lnTo>
                    <a:pt x="647403" y="91576"/>
                  </a:lnTo>
                  <a:lnTo>
                    <a:pt x="647622" y="83343"/>
                  </a:lnTo>
                  <a:lnTo>
                    <a:pt x="646538" y="63289"/>
                  </a:lnTo>
                  <a:lnTo>
                    <a:pt x="630284" y="20538"/>
                  </a:lnTo>
                  <a:lnTo>
                    <a:pt x="594356" y="1562"/>
                  </a:lnTo>
                  <a:lnTo>
                    <a:pt x="577970" y="0"/>
                  </a:lnTo>
                  <a:close/>
                </a:path>
                <a:path w="669290" h="367030">
                  <a:moveTo>
                    <a:pt x="94952" y="0"/>
                  </a:moveTo>
                  <a:lnTo>
                    <a:pt x="91083" y="0"/>
                  </a:lnTo>
                  <a:lnTo>
                    <a:pt x="74697" y="1562"/>
                  </a:lnTo>
                  <a:lnTo>
                    <a:pt x="38769" y="20538"/>
                  </a:lnTo>
                  <a:lnTo>
                    <a:pt x="22514" y="63289"/>
                  </a:lnTo>
                  <a:lnTo>
                    <a:pt x="21431" y="83343"/>
                  </a:lnTo>
                  <a:lnTo>
                    <a:pt x="21649" y="91576"/>
                  </a:lnTo>
                  <a:lnTo>
                    <a:pt x="22305" y="100347"/>
                  </a:lnTo>
                  <a:lnTo>
                    <a:pt x="23398" y="109659"/>
                  </a:lnTo>
                  <a:lnTo>
                    <a:pt x="25015" y="120034"/>
                  </a:lnTo>
                  <a:lnTo>
                    <a:pt x="26459" y="128792"/>
                  </a:lnTo>
                  <a:lnTo>
                    <a:pt x="27552" y="136401"/>
                  </a:lnTo>
                  <a:lnTo>
                    <a:pt x="28207" y="142335"/>
                  </a:lnTo>
                  <a:lnTo>
                    <a:pt x="28426" y="146596"/>
                  </a:lnTo>
                  <a:lnTo>
                    <a:pt x="28426" y="155426"/>
                  </a:lnTo>
                  <a:lnTo>
                    <a:pt x="26069" y="162595"/>
                  </a:lnTo>
                  <a:lnTo>
                    <a:pt x="16644" y="173607"/>
                  </a:lnTo>
                  <a:lnTo>
                    <a:pt x="9525" y="176560"/>
                  </a:lnTo>
                  <a:lnTo>
                    <a:pt x="0" y="176956"/>
                  </a:lnTo>
                  <a:lnTo>
                    <a:pt x="0" y="189161"/>
                  </a:lnTo>
                  <a:lnTo>
                    <a:pt x="9525" y="189557"/>
                  </a:lnTo>
                  <a:lnTo>
                    <a:pt x="16644" y="192485"/>
                  </a:lnTo>
                  <a:lnTo>
                    <a:pt x="26069" y="203398"/>
                  </a:lnTo>
                  <a:lnTo>
                    <a:pt x="28426" y="210492"/>
                  </a:lnTo>
                  <a:lnTo>
                    <a:pt x="28426" y="219223"/>
                  </a:lnTo>
                  <a:lnTo>
                    <a:pt x="28207" y="223470"/>
                  </a:lnTo>
                  <a:lnTo>
                    <a:pt x="27552" y="229362"/>
                  </a:lnTo>
                  <a:lnTo>
                    <a:pt x="26459" y="236902"/>
                  </a:lnTo>
                  <a:lnTo>
                    <a:pt x="24928" y="246087"/>
                  </a:lnTo>
                  <a:lnTo>
                    <a:pt x="23398" y="255831"/>
                  </a:lnTo>
                  <a:lnTo>
                    <a:pt x="22305" y="265044"/>
                  </a:lnTo>
                  <a:lnTo>
                    <a:pt x="21649" y="273727"/>
                  </a:lnTo>
                  <a:lnTo>
                    <a:pt x="21431" y="281880"/>
                  </a:lnTo>
                  <a:lnTo>
                    <a:pt x="22514" y="302637"/>
                  </a:lnTo>
                  <a:lnTo>
                    <a:pt x="38769" y="346100"/>
                  </a:lnTo>
                  <a:lnTo>
                    <a:pt x="74697" y="364866"/>
                  </a:lnTo>
                  <a:lnTo>
                    <a:pt x="91083" y="366415"/>
                  </a:lnTo>
                  <a:lnTo>
                    <a:pt x="94952" y="366415"/>
                  </a:lnTo>
                  <a:lnTo>
                    <a:pt x="94952" y="355104"/>
                  </a:lnTo>
                  <a:lnTo>
                    <a:pt x="92720" y="355104"/>
                  </a:lnTo>
                  <a:lnTo>
                    <a:pt x="82516" y="354202"/>
                  </a:lnTo>
                  <a:lnTo>
                    <a:pt x="49783" y="320166"/>
                  </a:lnTo>
                  <a:lnTo>
                    <a:pt x="46732" y="287535"/>
                  </a:lnTo>
                  <a:lnTo>
                    <a:pt x="46918" y="280508"/>
                  </a:lnTo>
                  <a:lnTo>
                    <a:pt x="47476" y="272671"/>
                  </a:lnTo>
                  <a:lnTo>
                    <a:pt x="48406" y="264025"/>
                  </a:lnTo>
                  <a:lnTo>
                    <a:pt x="49709" y="254570"/>
                  </a:lnTo>
                  <a:lnTo>
                    <a:pt x="51010" y="245413"/>
                  </a:lnTo>
                  <a:lnTo>
                    <a:pt x="51940" y="237660"/>
                  </a:lnTo>
                  <a:lnTo>
                    <a:pt x="52498" y="231311"/>
                  </a:lnTo>
                  <a:lnTo>
                    <a:pt x="52684" y="226367"/>
                  </a:lnTo>
                  <a:lnTo>
                    <a:pt x="52219" y="218619"/>
                  </a:lnTo>
                  <a:lnTo>
                    <a:pt x="27533" y="184398"/>
                  </a:lnTo>
                  <a:lnTo>
                    <a:pt x="27533" y="181719"/>
                  </a:lnTo>
                  <a:lnTo>
                    <a:pt x="52219" y="147121"/>
                  </a:lnTo>
                  <a:lnTo>
                    <a:pt x="52684" y="139303"/>
                  </a:lnTo>
                  <a:lnTo>
                    <a:pt x="52498" y="134284"/>
                  </a:lnTo>
                  <a:lnTo>
                    <a:pt x="51940" y="127862"/>
                  </a:lnTo>
                  <a:lnTo>
                    <a:pt x="50936" y="119509"/>
                  </a:lnTo>
                  <a:lnTo>
                    <a:pt x="49709" y="110802"/>
                  </a:lnTo>
                  <a:lnTo>
                    <a:pt x="48406" y="101263"/>
                  </a:lnTo>
                  <a:lnTo>
                    <a:pt x="47476" y="92515"/>
                  </a:lnTo>
                  <a:lnTo>
                    <a:pt x="46918" y="84558"/>
                  </a:lnTo>
                  <a:lnTo>
                    <a:pt x="46732" y="77391"/>
                  </a:lnTo>
                  <a:lnTo>
                    <a:pt x="47494" y="60331"/>
                  </a:lnTo>
                  <a:lnTo>
                    <a:pt x="65624" y="19515"/>
                  </a:lnTo>
                  <a:lnTo>
                    <a:pt x="92720" y="11310"/>
                  </a:lnTo>
                  <a:lnTo>
                    <a:pt x="94952" y="11310"/>
                  </a:lnTo>
                  <a:lnTo>
                    <a:pt x="94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873884" y="1528382"/>
              <a:ext cx="232430" cy="21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845860" y="1493011"/>
            <a:ext cx="321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2400" spc="-5" dirty="0">
                <a:latin typeface="Calibri"/>
                <a:cs typeface="Calibri"/>
              </a:rPr>
              <a:t>Assume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	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700" spc="-914" baseline="26234" dirty="0">
                <a:latin typeface="Cambria Math"/>
                <a:cs typeface="Cambria Math"/>
              </a:rPr>
              <a:t>&amp;</a:t>
            </a:r>
            <a:endParaRPr sz="2700" baseline="26234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0241839" y="1712467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70" dirty="0">
                <a:latin typeface="Cambria Math"/>
                <a:cs typeface="Cambria Math"/>
              </a:rPr>
              <a:t>&amp;</a:t>
            </a:r>
            <a:r>
              <a:rPr sz="1800" spc="844" dirty="0">
                <a:latin typeface="Cambria Math"/>
                <a:cs typeface="Cambria Math"/>
              </a:rPr>
              <a:t>'</a:t>
            </a:r>
            <a:r>
              <a:rPr sz="1800" spc="-560" dirty="0">
                <a:latin typeface="Cambria Math"/>
                <a:cs typeface="Cambria Math"/>
              </a:rPr>
              <a:t>%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239379" y="1925828"/>
            <a:ext cx="5097780" cy="1391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44525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latin typeface="Calibri"/>
                <a:cs typeface="Calibri"/>
              </a:rPr>
              <a:t>generated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unobserved </a:t>
            </a:r>
            <a:r>
              <a:rPr sz="2400" spc="-15" dirty="0">
                <a:latin typeface="Calibri"/>
                <a:cs typeface="Calibri"/>
              </a:rPr>
              <a:t>(latent)  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241839" y="1358900"/>
            <a:ext cx="19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10" dirty="0">
                <a:latin typeface="Cambria Math"/>
                <a:cs typeface="Cambria Math"/>
              </a:rPr>
              <a:t>(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698659" y="1493011"/>
            <a:ext cx="21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8628" y="3829357"/>
            <a:ext cx="2938780" cy="2315210"/>
            <a:chOff x="718628" y="3829357"/>
            <a:chExt cx="2938780" cy="2315210"/>
          </a:xfrm>
        </p:grpSpPr>
        <p:sp>
          <p:nvSpPr>
            <p:cNvPr id="4" name="object 4"/>
            <p:cNvSpPr/>
            <p:nvPr/>
          </p:nvSpPr>
          <p:spPr>
            <a:xfrm>
              <a:off x="1458804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1616379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9" y="415092"/>
                  </a:lnTo>
                  <a:lnTo>
                    <a:pt x="161637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58804" y="5724445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10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5791" y="5824727"/>
              <a:ext cx="240792" cy="2407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39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30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390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30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0599" y="3889248"/>
              <a:ext cx="618744" cy="304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2338" y="4193359"/>
              <a:ext cx="1017905" cy="1531620"/>
            </a:xfrm>
            <a:custGeom>
              <a:avLst/>
              <a:gdLst/>
              <a:ahLst/>
              <a:cxnLst/>
              <a:rect l="l" t="t" r="r" b="b"/>
              <a:pathLst>
                <a:path w="1017905" h="1531620">
                  <a:moveTo>
                    <a:pt x="991957" y="765542"/>
                  </a:moveTo>
                  <a:lnTo>
                    <a:pt x="991957" y="1531085"/>
                  </a:lnTo>
                  <a:lnTo>
                    <a:pt x="1017357" y="1531085"/>
                  </a:lnTo>
                  <a:lnTo>
                    <a:pt x="1017357" y="778242"/>
                  </a:lnTo>
                  <a:lnTo>
                    <a:pt x="1004657" y="778242"/>
                  </a:lnTo>
                  <a:lnTo>
                    <a:pt x="991957" y="765542"/>
                  </a:lnTo>
                  <a:close/>
                </a:path>
                <a:path w="1017905" h="1531620">
                  <a:moveTo>
                    <a:pt x="50799" y="63500"/>
                  </a:moveTo>
                  <a:lnTo>
                    <a:pt x="25399" y="63500"/>
                  </a:lnTo>
                  <a:lnTo>
                    <a:pt x="25399" y="778242"/>
                  </a:lnTo>
                  <a:lnTo>
                    <a:pt x="991957" y="778242"/>
                  </a:lnTo>
                  <a:lnTo>
                    <a:pt x="991957" y="765542"/>
                  </a:lnTo>
                  <a:lnTo>
                    <a:pt x="50799" y="765542"/>
                  </a:lnTo>
                  <a:lnTo>
                    <a:pt x="38099" y="752842"/>
                  </a:lnTo>
                  <a:lnTo>
                    <a:pt x="50799" y="752842"/>
                  </a:lnTo>
                  <a:lnTo>
                    <a:pt x="50799" y="63500"/>
                  </a:lnTo>
                  <a:close/>
                </a:path>
                <a:path w="1017905" h="1531620">
                  <a:moveTo>
                    <a:pt x="1017357" y="752842"/>
                  </a:moveTo>
                  <a:lnTo>
                    <a:pt x="50799" y="752842"/>
                  </a:lnTo>
                  <a:lnTo>
                    <a:pt x="50799" y="765542"/>
                  </a:lnTo>
                  <a:lnTo>
                    <a:pt x="991957" y="765542"/>
                  </a:lnTo>
                  <a:lnTo>
                    <a:pt x="1004657" y="778242"/>
                  </a:lnTo>
                  <a:lnTo>
                    <a:pt x="1017357" y="778242"/>
                  </a:lnTo>
                  <a:lnTo>
                    <a:pt x="1017357" y="752842"/>
                  </a:lnTo>
                  <a:close/>
                </a:path>
                <a:path w="1017905" h="1531620">
                  <a:moveTo>
                    <a:pt x="50799" y="752842"/>
                  </a:moveTo>
                  <a:lnTo>
                    <a:pt x="38099" y="752842"/>
                  </a:lnTo>
                  <a:lnTo>
                    <a:pt x="50799" y="765542"/>
                  </a:lnTo>
                  <a:lnTo>
                    <a:pt x="50799" y="752842"/>
                  </a:lnTo>
                  <a:close/>
                </a:path>
                <a:path w="1017905" h="1531620">
                  <a:moveTo>
                    <a:pt x="38099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399" y="63500"/>
                  </a:lnTo>
                  <a:lnTo>
                    <a:pt x="69849" y="63500"/>
                  </a:lnTo>
                  <a:lnTo>
                    <a:pt x="38099" y="0"/>
                  </a:lnTo>
                  <a:close/>
                </a:path>
                <a:path w="1017905" h="1531620">
                  <a:moveTo>
                    <a:pt x="69849" y="63500"/>
                  </a:moveTo>
                  <a:lnTo>
                    <a:pt x="50799" y="63500"/>
                  </a:lnTo>
                  <a:lnTo>
                    <a:pt x="50799" y="76200"/>
                  </a:lnTo>
                  <a:lnTo>
                    <a:pt x="76199" y="76200"/>
                  </a:lnTo>
                  <a:lnTo>
                    <a:pt x="69849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98134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98134" y="3834119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6247" y="3880104"/>
              <a:ext cx="658368" cy="3870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54295" y="4264789"/>
              <a:ext cx="859155" cy="1459865"/>
            </a:xfrm>
            <a:custGeom>
              <a:avLst/>
              <a:gdLst/>
              <a:ahLst/>
              <a:cxnLst/>
              <a:rect l="l" t="t" r="r" b="b"/>
              <a:pathLst>
                <a:path w="859155" h="1459864">
                  <a:moveTo>
                    <a:pt x="808197" y="682943"/>
                  </a:moveTo>
                  <a:lnTo>
                    <a:pt x="0" y="682943"/>
                  </a:lnTo>
                  <a:lnTo>
                    <a:pt x="0" y="1459656"/>
                  </a:lnTo>
                  <a:lnTo>
                    <a:pt x="25400" y="1459656"/>
                  </a:lnTo>
                  <a:lnTo>
                    <a:pt x="25400" y="708343"/>
                  </a:lnTo>
                  <a:lnTo>
                    <a:pt x="12700" y="708343"/>
                  </a:lnTo>
                  <a:lnTo>
                    <a:pt x="25400" y="695643"/>
                  </a:lnTo>
                  <a:lnTo>
                    <a:pt x="808197" y="695643"/>
                  </a:lnTo>
                  <a:lnTo>
                    <a:pt x="808197" y="682943"/>
                  </a:lnTo>
                  <a:close/>
                </a:path>
                <a:path w="859155" h="1459864">
                  <a:moveTo>
                    <a:pt x="25400" y="695643"/>
                  </a:moveTo>
                  <a:lnTo>
                    <a:pt x="12700" y="708343"/>
                  </a:lnTo>
                  <a:lnTo>
                    <a:pt x="25400" y="708343"/>
                  </a:lnTo>
                  <a:lnTo>
                    <a:pt x="25400" y="695643"/>
                  </a:lnTo>
                  <a:close/>
                </a:path>
                <a:path w="859155" h="1459864">
                  <a:moveTo>
                    <a:pt x="833597" y="682943"/>
                  </a:moveTo>
                  <a:lnTo>
                    <a:pt x="820897" y="682943"/>
                  </a:lnTo>
                  <a:lnTo>
                    <a:pt x="808197" y="695643"/>
                  </a:lnTo>
                  <a:lnTo>
                    <a:pt x="25400" y="695643"/>
                  </a:lnTo>
                  <a:lnTo>
                    <a:pt x="25400" y="708343"/>
                  </a:lnTo>
                  <a:lnTo>
                    <a:pt x="833597" y="708343"/>
                  </a:lnTo>
                  <a:lnTo>
                    <a:pt x="833597" y="682943"/>
                  </a:lnTo>
                  <a:close/>
                </a:path>
                <a:path w="859155" h="1459864">
                  <a:moveTo>
                    <a:pt x="833597" y="63500"/>
                  </a:moveTo>
                  <a:lnTo>
                    <a:pt x="808197" y="63500"/>
                  </a:lnTo>
                  <a:lnTo>
                    <a:pt x="808197" y="695643"/>
                  </a:lnTo>
                  <a:lnTo>
                    <a:pt x="820897" y="682943"/>
                  </a:lnTo>
                  <a:lnTo>
                    <a:pt x="833597" y="682943"/>
                  </a:lnTo>
                  <a:lnTo>
                    <a:pt x="833597" y="63500"/>
                  </a:lnTo>
                  <a:close/>
                </a:path>
                <a:path w="859155" h="1459864">
                  <a:moveTo>
                    <a:pt x="820897" y="0"/>
                  </a:moveTo>
                  <a:lnTo>
                    <a:pt x="782797" y="76200"/>
                  </a:lnTo>
                  <a:lnTo>
                    <a:pt x="808197" y="76200"/>
                  </a:lnTo>
                  <a:lnTo>
                    <a:pt x="808197" y="63500"/>
                  </a:lnTo>
                  <a:lnTo>
                    <a:pt x="852647" y="63500"/>
                  </a:lnTo>
                  <a:lnTo>
                    <a:pt x="820897" y="0"/>
                  </a:lnTo>
                  <a:close/>
                </a:path>
                <a:path w="859155" h="1459864">
                  <a:moveTo>
                    <a:pt x="852647" y="63500"/>
                  </a:moveTo>
                  <a:lnTo>
                    <a:pt x="833597" y="63500"/>
                  </a:lnTo>
                  <a:lnTo>
                    <a:pt x="833597" y="76200"/>
                  </a:lnTo>
                  <a:lnTo>
                    <a:pt x="858997" y="76200"/>
                  </a:lnTo>
                  <a:lnTo>
                    <a:pt x="852647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359554" y="3813593"/>
            <a:ext cx="3030220" cy="2343150"/>
            <a:chOff x="4359554" y="3813593"/>
            <a:chExt cx="3030220" cy="2343150"/>
          </a:xfrm>
        </p:grpSpPr>
        <p:sp>
          <p:nvSpPr>
            <p:cNvPr id="16" name="object 16"/>
            <p:cNvSpPr/>
            <p:nvPr/>
          </p:nvSpPr>
          <p:spPr>
            <a:xfrm>
              <a:off x="5148962" y="5736837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09" h="415289">
                  <a:moveTo>
                    <a:pt x="1616378" y="0"/>
                  </a:moveTo>
                  <a:lnTo>
                    <a:pt x="0" y="0"/>
                  </a:lnTo>
                  <a:lnTo>
                    <a:pt x="0" y="415092"/>
                  </a:lnTo>
                  <a:lnTo>
                    <a:pt x="1616378" y="415092"/>
                  </a:lnTo>
                  <a:lnTo>
                    <a:pt x="1616378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48962" y="5736837"/>
              <a:ext cx="1616710" cy="415290"/>
            </a:xfrm>
            <a:custGeom>
              <a:avLst/>
              <a:gdLst/>
              <a:ahLst/>
              <a:cxnLst/>
              <a:rect l="l" t="t" r="r" b="b"/>
              <a:pathLst>
                <a:path w="1616709" h="415289">
                  <a:moveTo>
                    <a:pt x="0" y="0"/>
                  </a:moveTo>
                  <a:lnTo>
                    <a:pt x="1616379" y="0"/>
                  </a:lnTo>
                  <a:lnTo>
                    <a:pt x="161637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36920" y="5855207"/>
              <a:ext cx="240791" cy="2133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30499" y="3833572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9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9" y="415091"/>
                  </a:lnTo>
                  <a:lnTo>
                    <a:pt x="115409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0499" y="3833572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41008" y="3892295"/>
              <a:ext cx="661416" cy="381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44452" y="4248664"/>
              <a:ext cx="901700" cy="1488440"/>
            </a:xfrm>
            <a:custGeom>
              <a:avLst/>
              <a:gdLst/>
              <a:ahLst/>
              <a:cxnLst/>
              <a:rect l="l" t="t" r="r" b="b"/>
              <a:pathLst>
                <a:path w="901700" h="1488439">
                  <a:moveTo>
                    <a:pt x="850397" y="731386"/>
                  </a:moveTo>
                  <a:lnTo>
                    <a:pt x="0" y="731386"/>
                  </a:lnTo>
                  <a:lnTo>
                    <a:pt x="0" y="1488173"/>
                  </a:lnTo>
                  <a:lnTo>
                    <a:pt x="25400" y="1488173"/>
                  </a:lnTo>
                  <a:lnTo>
                    <a:pt x="25400" y="756786"/>
                  </a:lnTo>
                  <a:lnTo>
                    <a:pt x="12700" y="756786"/>
                  </a:lnTo>
                  <a:lnTo>
                    <a:pt x="25400" y="744086"/>
                  </a:lnTo>
                  <a:lnTo>
                    <a:pt x="850397" y="744086"/>
                  </a:lnTo>
                  <a:lnTo>
                    <a:pt x="850397" y="731386"/>
                  </a:lnTo>
                  <a:close/>
                </a:path>
                <a:path w="901700" h="1488439">
                  <a:moveTo>
                    <a:pt x="25400" y="744086"/>
                  </a:moveTo>
                  <a:lnTo>
                    <a:pt x="12700" y="756786"/>
                  </a:lnTo>
                  <a:lnTo>
                    <a:pt x="25400" y="756786"/>
                  </a:lnTo>
                  <a:lnTo>
                    <a:pt x="25400" y="744086"/>
                  </a:lnTo>
                  <a:close/>
                </a:path>
                <a:path w="901700" h="1488439">
                  <a:moveTo>
                    <a:pt x="875797" y="731386"/>
                  </a:moveTo>
                  <a:lnTo>
                    <a:pt x="863097" y="731386"/>
                  </a:lnTo>
                  <a:lnTo>
                    <a:pt x="850397" y="744086"/>
                  </a:lnTo>
                  <a:lnTo>
                    <a:pt x="25400" y="744086"/>
                  </a:lnTo>
                  <a:lnTo>
                    <a:pt x="25400" y="756786"/>
                  </a:lnTo>
                  <a:lnTo>
                    <a:pt x="875797" y="756786"/>
                  </a:lnTo>
                  <a:lnTo>
                    <a:pt x="875797" y="731386"/>
                  </a:lnTo>
                  <a:close/>
                </a:path>
                <a:path w="901700" h="1488439">
                  <a:moveTo>
                    <a:pt x="875797" y="63498"/>
                  </a:moveTo>
                  <a:lnTo>
                    <a:pt x="850397" y="63498"/>
                  </a:lnTo>
                  <a:lnTo>
                    <a:pt x="850397" y="744086"/>
                  </a:lnTo>
                  <a:lnTo>
                    <a:pt x="863097" y="731386"/>
                  </a:lnTo>
                  <a:lnTo>
                    <a:pt x="875797" y="731386"/>
                  </a:lnTo>
                  <a:lnTo>
                    <a:pt x="875797" y="63498"/>
                  </a:lnTo>
                  <a:close/>
                </a:path>
                <a:path w="901700" h="1488439">
                  <a:moveTo>
                    <a:pt x="863097" y="0"/>
                  </a:moveTo>
                  <a:lnTo>
                    <a:pt x="824997" y="76200"/>
                  </a:lnTo>
                  <a:lnTo>
                    <a:pt x="850397" y="76200"/>
                  </a:lnTo>
                  <a:lnTo>
                    <a:pt x="850397" y="63498"/>
                  </a:lnTo>
                  <a:lnTo>
                    <a:pt x="894846" y="63498"/>
                  </a:lnTo>
                  <a:lnTo>
                    <a:pt x="863097" y="0"/>
                  </a:lnTo>
                  <a:close/>
                </a:path>
                <a:path w="901700" h="1488439">
                  <a:moveTo>
                    <a:pt x="894846" y="63498"/>
                  </a:moveTo>
                  <a:lnTo>
                    <a:pt x="875797" y="63498"/>
                  </a:lnTo>
                  <a:lnTo>
                    <a:pt x="875797" y="76200"/>
                  </a:lnTo>
                  <a:lnTo>
                    <a:pt x="901197" y="76200"/>
                  </a:lnTo>
                  <a:lnTo>
                    <a:pt x="894846" y="63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64316" y="3818356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1154098" y="0"/>
                  </a:moveTo>
                  <a:lnTo>
                    <a:pt x="0" y="0"/>
                  </a:lnTo>
                  <a:lnTo>
                    <a:pt x="0" y="415091"/>
                  </a:lnTo>
                  <a:lnTo>
                    <a:pt x="1154098" y="415091"/>
                  </a:lnTo>
                  <a:lnTo>
                    <a:pt x="1154098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64316" y="3818356"/>
              <a:ext cx="1154430" cy="415290"/>
            </a:xfrm>
            <a:custGeom>
              <a:avLst/>
              <a:gdLst/>
              <a:ahLst/>
              <a:cxnLst/>
              <a:rect l="l" t="t" r="r" b="b"/>
              <a:pathLst>
                <a:path w="1154429" h="415289">
                  <a:moveTo>
                    <a:pt x="0" y="0"/>
                  </a:moveTo>
                  <a:lnTo>
                    <a:pt x="1154099" y="0"/>
                  </a:lnTo>
                  <a:lnTo>
                    <a:pt x="1154099" y="415092"/>
                  </a:lnTo>
                  <a:lnTo>
                    <a:pt x="0" y="4150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45152" y="3892295"/>
              <a:ext cx="618744" cy="3017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03268" y="4233448"/>
              <a:ext cx="1066800" cy="1503680"/>
            </a:xfrm>
            <a:custGeom>
              <a:avLst/>
              <a:gdLst/>
              <a:ahLst/>
              <a:cxnLst/>
              <a:rect l="l" t="t" r="r" b="b"/>
              <a:pathLst>
                <a:path w="1066800" h="1503679">
                  <a:moveTo>
                    <a:pt x="1041185" y="751695"/>
                  </a:moveTo>
                  <a:lnTo>
                    <a:pt x="1041185" y="1503389"/>
                  </a:lnTo>
                  <a:lnTo>
                    <a:pt x="1066585" y="1503389"/>
                  </a:lnTo>
                  <a:lnTo>
                    <a:pt x="1066585" y="764395"/>
                  </a:lnTo>
                  <a:lnTo>
                    <a:pt x="1053885" y="764395"/>
                  </a:lnTo>
                  <a:lnTo>
                    <a:pt x="1041185" y="751695"/>
                  </a:lnTo>
                  <a:close/>
                </a:path>
                <a:path w="1066800" h="1503679">
                  <a:moveTo>
                    <a:pt x="50800" y="63500"/>
                  </a:moveTo>
                  <a:lnTo>
                    <a:pt x="25400" y="63500"/>
                  </a:lnTo>
                  <a:lnTo>
                    <a:pt x="25400" y="764395"/>
                  </a:lnTo>
                  <a:lnTo>
                    <a:pt x="1041185" y="764395"/>
                  </a:lnTo>
                  <a:lnTo>
                    <a:pt x="1041185" y="751695"/>
                  </a:lnTo>
                  <a:lnTo>
                    <a:pt x="50800" y="751695"/>
                  </a:lnTo>
                  <a:lnTo>
                    <a:pt x="38100" y="738995"/>
                  </a:lnTo>
                  <a:lnTo>
                    <a:pt x="50800" y="738995"/>
                  </a:lnTo>
                  <a:lnTo>
                    <a:pt x="50800" y="63500"/>
                  </a:lnTo>
                  <a:close/>
                </a:path>
                <a:path w="1066800" h="1503679">
                  <a:moveTo>
                    <a:pt x="1066585" y="738995"/>
                  </a:moveTo>
                  <a:lnTo>
                    <a:pt x="50800" y="738995"/>
                  </a:lnTo>
                  <a:lnTo>
                    <a:pt x="50800" y="751695"/>
                  </a:lnTo>
                  <a:lnTo>
                    <a:pt x="1041185" y="751695"/>
                  </a:lnTo>
                  <a:lnTo>
                    <a:pt x="1053885" y="764395"/>
                  </a:lnTo>
                  <a:lnTo>
                    <a:pt x="1066585" y="764395"/>
                  </a:lnTo>
                  <a:lnTo>
                    <a:pt x="1066585" y="738995"/>
                  </a:lnTo>
                  <a:close/>
                </a:path>
                <a:path w="1066800" h="1503679">
                  <a:moveTo>
                    <a:pt x="50800" y="738995"/>
                  </a:moveTo>
                  <a:lnTo>
                    <a:pt x="38100" y="738995"/>
                  </a:lnTo>
                  <a:lnTo>
                    <a:pt x="50800" y="751695"/>
                  </a:lnTo>
                  <a:lnTo>
                    <a:pt x="50800" y="738995"/>
                  </a:lnTo>
                  <a:close/>
                </a:path>
                <a:path w="1066800" h="1503679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066800" h="1503679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555171" y="3076427"/>
            <a:ext cx="878205" cy="329565"/>
          </a:xfrm>
          <a:custGeom>
            <a:avLst/>
            <a:gdLst/>
            <a:ahLst/>
            <a:cxnLst/>
            <a:rect l="l" t="t" r="r" b="b"/>
            <a:pathLst>
              <a:path w="878205" h="329564">
                <a:moveTo>
                  <a:pt x="773147" y="0"/>
                </a:moveTo>
                <a:lnTo>
                  <a:pt x="768459" y="13369"/>
                </a:lnTo>
                <a:lnTo>
                  <a:pt x="787526" y="21643"/>
                </a:lnTo>
                <a:lnTo>
                  <a:pt x="803923" y="33098"/>
                </a:lnTo>
                <a:lnTo>
                  <a:pt x="828709" y="65545"/>
                </a:lnTo>
                <a:lnTo>
                  <a:pt x="843294" y="109323"/>
                </a:lnTo>
                <a:lnTo>
                  <a:pt x="848157" y="163041"/>
                </a:lnTo>
                <a:lnTo>
                  <a:pt x="846936" y="192092"/>
                </a:lnTo>
                <a:lnTo>
                  <a:pt x="837169" y="242184"/>
                </a:lnTo>
                <a:lnTo>
                  <a:pt x="817570" y="281306"/>
                </a:lnTo>
                <a:lnTo>
                  <a:pt x="787748" y="307699"/>
                </a:lnTo>
                <a:lnTo>
                  <a:pt x="768980" y="316011"/>
                </a:lnTo>
                <a:lnTo>
                  <a:pt x="773147" y="329380"/>
                </a:lnTo>
                <a:lnTo>
                  <a:pt x="818074" y="308306"/>
                </a:lnTo>
                <a:lnTo>
                  <a:pt x="851108" y="271821"/>
                </a:lnTo>
                <a:lnTo>
                  <a:pt x="871423" y="222965"/>
                </a:lnTo>
                <a:lnTo>
                  <a:pt x="878195" y="164777"/>
                </a:lnTo>
                <a:lnTo>
                  <a:pt x="876496" y="134581"/>
                </a:lnTo>
                <a:lnTo>
                  <a:pt x="862909" y="81059"/>
                </a:lnTo>
                <a:lnTo>
                  <a:pt x="835964" y="37488"/>
                </a:lnTo>
                <a:lnTo>
                  <a:pt x="797027" y="8621"/>
                </a:lnTo>
                <a:lnTo>
                  <a:pt x="773147" y="0"/>
                </a:lnTo>
                <a:close/>
              </a:path>
              <a:path w="878205" h="329564">
                <a:moveTo>
                  <a:pt x="105047" y="0"/>
                </a:moveTo>
                <a:lnTo>
                  <a:pt x="60228" y="21117"/>
                </a:lnTo>
                <a:lnTo>
                  <a:pt x="27173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7" y="329380"/>
                </a:lnTo>
                <a:lnTo>
                  <a:pt x="109215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2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5831" y="1356867"/>
            <a:ext cx="3796665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 marR="11176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Decoder </a:t>
            </a:r>
            <a:r>
              <a:rPr sz="2800" b="1" spc="-10" dirty="0">
                <a:latin typeface="Calibri"/>
                <a:cs typeface="Calibri"/>
              </a:rPr>
              <a:t>network </a:t>
            </a:r>
            <a:r>
              <a:rPr sz="2800" spc="-5" dirty="0">
                <a:latin typeface="Calibri"/>
                <a:cs typeface="Calibri"/>
              </a:rPr>
              <a:t>inputs  </a:t>
            </a:r>
            <a:r>
              <a:rPr sz="2800" spc="-20" dirty="0">
                <a:latin typeface="Calibri"/>
                <a:cs typeface="Calibri"/>
              </a:rPr>
              <a:t>latent </a:t>
            </a:r>
            <a:r>
              <a:rPr sz="2800" spc="-10" dirty="0">
                <a:latin typeface="Calibri"/>
                <a:cs typeface="Calibri"/>
              </a:rPr>
              <a:t>code </a:t>
            </a:r>
            <a:r>
              <a:rPr sz="2800" spc="-5" dirty="0">
                <a:latin typeface="Calibri"/>
                <a:cs typeface="Calibri"/>
              </a:rPr>
              <a:t>z, </a:t>
            </a:r>
            <a:r>
              <a:rPr sz="2800" spc="-15" dirty="0">
                <a:latin typeface="Calibri"/>
                <a:cs typeface="Calibri"/>
              </a:rPr>
              <a:t>gives  </a:t>
            </a:r>
            <a:r>
              <a:rPr sz="2800" spc="-10" dirty="0">
                <a:latin typeface="Calibri"/>
                <a:cs typeface="Calibri"/>
              </a:rPr>
              <a:t>distribution </a:t>
            </a:r>
            <a:r>
              <a:rPr sz="2800" spc="-15" dirty="0">
                <a:latin typeface="Calibri"/>
                <a:cs typeface="Calibri"/>
              </a:rPr>
              <a:t>over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2660"/>
              </a:spcBef>
              <a:tabLst>
                <a:tab pos="585470" algn="l"/>
                <a:tab pos="147701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5277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7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|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	= </a:t>
            </a:r>
            <a:r>
              <a:rPr sz="2800" spc="25" dirty="0">
                <a:latin typeface="Cambria Math"/>
                <a:cs typeface="Cambria Math"/>
              </a:rPr>
              <a:t>𝑁(𝜇</a:t>
            </a:r>
            <a:r>
              <a:rPr sz="3000" spc="37" baseline="-15277" dirty="0">
                <a:latin typeface="Cambria Math"/>
                <a:cs typeface="Cambria Math"/>
              </a:rPr>
              <a:t>$|&amp;</a:t>
            </a:r>
            <a:r>
              <a:rPr sz="2800" spc="25" dirty="0">
                <a:latin typeface="Cambria Math"/>
                <a:cs typeface="Cambria Math"/>
              </a:rPr>
              <a:t>,</a:t>
            </a:r>
            <a:r>
              <a:rPr sz="2800" spc="-40" dirty="0">
                <a:latin typeface="Cambria Math"/>
                <a:cs typeface="Cambria Math"/>
              </a:rPr>
              <a:t> </a:t>
            </a:r>
            <a:r>
              <a:rPr sz="2800" spc="25" dirty="0">
                <a:latin typeface="Cambria Math"/>
                <a:cs typeface="Cambria Math"/>
              </a:rPr>
              <a:t>Σ</a:t>
            </a:r>
            <a:r>
              <a:rPr sz="3000" spc="37" baseline="-15277" dirty="0">
                <a:latin typeface="Cambria Math"/>
                <a:cs typeface="Cambria Math"/>
              </a:rPr>
              <a:t>$|&amp;</a:t>
            </a:r>
            <a:r>
              <a:rPr sz="2800" spc="25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63483" y="3074963"/>
            <a:ext cx="878205" cy="329565"/>
          </a:xfrm>
          <a:custGeom>
            <a:avLst/>
            <a:gdLst/>
            <a:ahLst/>
            <a:cxnLst/>
            <a:rect l="l" t="t" r="r" b="b"/>
            <a:pathLst>
              <a:path w="878204" h="329564">
                <a:moveTo>
                  <a:pt x="773146" y="0"/>
                </a:moveTo>
                <a:lnTo>
                  <a:pt x="768459" y="13369"/>
                </a:lnTo>
                <a:lnTo>
                  <a:pt x="787526" y="21644"/>
                </a:lnTo>
                <a:lnTo>
                  <a:pt x="803923" y="33098"/>
                </a:lnTo>
                <a:lnTo>
                  <a:pt x="828709" y="65545"/>
                </a:lnTo>
                <a:lnTo>
                  <a:pt x="843294" y="109323"/>
                </a:lnTo>
                <a:lnTo>
                  <a:pt x="848156" y="163041"/>
                </a:lnTo>
                <a:lnTo>
                  <a:pt x="846935" y="192092"/>
                </a:lnTo>
                <a:lnTo>
                  <a:pt x="837168" y="242185"/>
                </a:lnTo>
                <a:lnTo>
                  <a:pt x="817570" y="281307"/>
                </a:lnTo>
                <a:lnTo>
                  <a:pt x="787748" y="307699"/>
                </a:lnTo>
                <a:lnTo>
                  <a:pt x="768979" y="316011"/>
                </a:lnTo>
                <a:lnTo>
                  <a:pt x="773146" y="329380"/>
                </a:lnTo>
                <a:lnTo>
                  <a:pt x="818074" y="308306"/>
                </a:lnTo>
                <a:lnTo>
                  <a:pt x="851108" y="271821"/>
                </a:lnTo>
                <a:lnTo>
                  <a:pt x="871423" y="222966"/>
                </a:lnTo>
                <a:lnTo>
                  <a:pt x="878194" y="164777"/>
                </a:lnTo>
                <a:lnTo>
                  <a:pt x="876496" y="134581"/>
                </a:lnTo>
                <a:lnTo>
                  <a:pt x="862909" y="81059"/>
                </a:lnTo>
                <a:lnTo>
                  <a:pt x="835963" y="37488"/>
                </a:lnTo>
                <a:lnTo>
                  <a:pt x="797026" y="8621"/>
                </a:lnTo>
                <a:lnTo>
                  <a:pt x="773146" y="0"/>
                </a:lnTo>
                <a:close/>
              </a:path>
              <a:path w="878204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990258" y="1356867"/>
            <a:ext cx="4000500" cy="20675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433070" algn="just">
              <a:lnSpc>
                <a:spcPct val="99600"/>
              </a:lnSpc>
              <a:spcBef>
                <a:spcPts val="110"/>
              </a:spcBef>
            </a:pPr>
            <a:r>
              <a:rPr sz="2800" b="1" spc="-5" dirty="0">
                <a:latin typeface="Calibri"/>
                <a:cs typeface="Calibri"/>
              </a:rPr>
              <a:t>Encoder </a:t>
            </a:r>
            <a:r>
              <a:rPr sz="2800" b="1" spc="-10" dirty="0">
                <a:latin typeface="Calibri"/>
                <a:cs typeface="Calibri"/>
              </a:rPr>
              <a:t>network </a:t>
            </a:r>
            <a:r>
              <a:rPr sz="2800" spc="-5" dirty="0">
                <a:latin typeface="Calibri"/>
                <a:cs typeface="Calibri"/>
              </a:rPr>
              <a:t>inputs 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x, </a:t>
            </a:r>
            <a:r>
              <a:rPr sz="2800" spc="-15" dirty="0">
                <a:latin typeface="Calibri"/>
                <a:cs typeface="Calibri"/>
              </a:rPr>
              <a:t>gives </a:t>
            </a:r>
            <a:r>
              <a:rPr sz="2800" spc="-10" dirty="0">
                <a:latin typeface="Calibri"/>
                <a:cs typeface="Calibri"/>
              </a:rPr>
              <a:t>distribution  </a:t>
            </a:r>
            <a:r>
              <a:rPr sz="2800" spc="-15" dirty="0">
                <a:latin typeface="Calibri"/>
                <a:cs typeface="Calibri"/>
              </a:rPr>
              <a:t>over </a:t>
            </a:r>
            <a:r>
              <a:rPr sz="2800" spc="-20" dirty="0">
                <a:latin typeface="Calibri"/>
                <a:cs typeface="Calibri"/>
              </a:rPr>
              <a:t>latent </a:t>
            </a:r>
            <a:r>
              <a:rPr sz="2800" spc="-10" dirty="0">
                <a:latin typeface="Calibri"/>
                <a:cs typeface="Calibri"/>
              </a:rPr>
              <a:t>codes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237490">
              <a:lnSpc>
                <a:spcPct val="100000"/>
              </a:lnSpc>
              <a:spcBef>
                <a:spcPts val="2665"/>
              </a:spcBef>
              <a:tabLst>
                <a:tab pos="789305" algn="l"/>
                <a:tab pos="1680845" algn="l"/>
              </a:tabLst>
            </a:pPr>
            <a:r>
              <a:rPr sz="2800" spc="120" dirty="0">
                <a:latin typeface="Cambria Math"/>
                <a:cs typeface="Cambria Math"/>
              </a:rPr>
              <a:t>𝑞</a:t>
            </a:r>
            <a:r>
              <a:rPr sz="3000" spc="179" baseline="-16666" dirty="0">
                <a:latin typeface="Cambria Math"/>
                <a:cs typeface="Cambria Math"/>
              </a:rPr>
              <a:t>#	</a:t>
            </a:r>
            <a:r>
              <a:rPr sz="2800" dirty="0">
                <a:latin typeface="Cambria Math"/>
                <a:cs typeface="Cambria Math"/>
              </a:rPr>
              <a:t>𝑧</a:t>
            </a:r>
            <a:r>
              <a:rPr sz="2800" spc="4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|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𝑥	= </a:t>
            </a:r>
            <a:r>
              <a:rPr sz="2800" spc="25" dirty="0">
                <a:latin typeface="Cambria Math"/>
                <a:cs typeface="Cambria Math"/>
              </a:rPr>
              <a:t>𝑁(𝜇</a:t>
            </a:r>
            <a:r>
              <a:rPr sz="3000" spc="37" baseline="-16666" dirty="0">
                <a:latin typeface="Cambria Math"/>
                <a:cs typeface="Cambria Math"/>
              </a:rPr>
              <a:t>&amp;|$</a:t>
            </a:r>
            <a:r>
              <a:rPr sz="2800" spc="25" dirty="0">
                <a:latin typeface="Cambria Math"/>
                <a:cs typeface="Cambria Math"/>
              </a:rPr>
              <a:t>,</a:t>
            </a:r>
            <a:r>
              <a:rPr sz="2800" spc="-40" dirty="0">
                <a:latin typeface="Cambria Math"/>
                <a:cs typeface="Cambria Math"/>
              </a:rPr>
              <a:t> </a:t>
            </a:r>
            <a:r>
              <a:rPr sz="2800" spc="25" dirty="0">
                <a:latin typeface="Cambria Math"/>
                <a:cs typeface="Cambria Math"/>
              </a:rPr>
              <a:t>Σ</a:t>
            </a:r>
            <a:r>
              <a:rPr sz="3000" spc="37" baseline="-16666" dirty="0">
                <a:latin typeface="Cambria Math"/>
                <a:cs typeface="Cambria Math"/>
              </a:rPr>
              <a:t>&amp;|$</a:t>
            </a:r>
            <a:r>
              <a:rPr sz="2800" spc="25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623300" y="2320809"/>
            <a:ext cx="441325" cy="329565"/>
          </a:xfrm>
          <a:custGeom>
            <a:avLst/>
            <a:gdLst/>
            <a:ahLst/>
            <a:cxnLst/>
            <a:rect l="l" t="t" r="r" b="b"/>
            <a:pathLst>
              <a:path w="441325" h="329564">
                <a:moveTo>
                  <a:pt x="441280" y="3129"/>
                </a:moveTo>
                <a:lnTo>
                  <a:pt x="414540" y="3129"/>
                </a:lnTo>
                <a:lnTo>
                  <a:pt x="414540" y="326260"/>
                </a:lnTo>
                <a:lnTo>
                  <a:pt x="441280" y="326260"/>
                </a:lnTo>
                <a:lnTo>
                  <a:pt x="441280" y="3129"/>
                </a:lnTo>
                <a:close/>
              </a:path>
              <a:path w="441325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6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97997" y="2320809"/>
            <a:ext cx="441325" cy="329565"/>
          </a:xfrm>
          <a:custGeom>
            <a:avLst/>
            <a:gdLst/>
            <a:ahLst/>
            <a:cxnLst/>
            <a:rect l="l" t="t" r="r" b="b"/>
            <a:pathLst>
              <a:path w="441325" h="329564">
                <a:moveTo>
                  <a:pt x="441280" y="3129"/>
                </a:moveTo>
                <a:lnTo>
                  <a:pt x="414540" y="3129"/>
                </a:lnTo>
                <a:lnTo>
                  <a:pt x="414540" y="326260"/>
                </a:lnTo>
                <a:lnTo>
                  <a:pt x="441280" y="326260"/>
                </a:lnTo>
                <a:lnTo>
                  <a:pt x="441280" y="3129"/>
                </a:lnTo>
                <a:close/>
              </a:path>
              <a:path w="441325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37322" y="1786635"/>
            <a:ext cx="3742690" cy="1772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can ensure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endParaRPr sz="2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45"/>
              </a:spcBef>
              <a:tabLst>
                <a:tab pos="601980" algn="l"/>
                <a:tab pos="1047750" algn="l"/>
                <a:tab pos="2376805" algn="l"/>
                <a:tab pos="2822575" algn="l"/>
              </a:tabLst>
            </a:pPr>
            <a:r>
              <a:rPr sz="2800" spc="120" dirty="0">
                <a:latin typeface="Cambria Math"/>
                <a:cs typeface="Cambria Math"/>
              </a:rPr>
              <a:t>𝑞</a:t>
            </a:r>
            <a:r>
              <a:rPr sz="3000" spc="179" baseline="-16666" dirty="0">
                <a:latin typeface="Cambria Math"/>
                <a:cs typeface="Cambria Math"/>
              </a:rPr>
              <a:t>#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40" dirty="0">
                <a:latin typeface="Cambria Math"/>
                <a:cs typeface="Cambria Math"/>
              </a:rPr>
              <a:t>𝑥)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≈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25" dirty="0">
                <a:latin typeface="Cambria Math"/>
                <a:cs typeface="Cambria Math"/>
              </a:rPr>
              <a:t>𝑥)</a:t>
            </a:r>
            <a:r>
              <a:rPr sz="2800" spc="25" dirty="0"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then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approximate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844660" y="3895609"/>
            <a:ext cx="432434" cy="329565"/>
          </a:xfrm>
          <a:custGeom>
            <a:avLst/>
            <a:gdLst/>
            <a:ahLst/>
            <a:cxnLst/>
            <a:rect l="l" t="t" r="r" b="b"/>
            <a:pathLst>
              <a:path w="432434" h="329564">
                <a:moveTo>
                  <a:pt x="327314" y="0"/>
                </a:moveTo>
                <a:lnTo>
                  <a:pt x="322625" y="13369"/>
                </a:lnTo>
                <a:lnTo>
                  <a:pt x="341692" y="21644"/>
                </a:lnTo>
                <a:lnTo>
                  <a:pt x="358089" y="33098"/>
                </a:lnTo>
                <a:lnTo>
                  <a:pt x="382875" y="65545"/>
                </a:lnTo>
                <a:lnTo>
                  <a:pt x="397461" y="109323"/>
                </a:lnTo>
                <a:lnTo>
                  <a:pt x="402323" y="163041"/>
                </a:lnTo>
                <a:lnTo>
                  <a:pt x="401102" y="192092"/>
                </a:lnTo>
                <a:lnTo>
                  <a:pt x="391335" y="242185"/>
                </a:lnTo>
                <a:lnTo>
                  <a:pt x="371736" y="281307"/>
                </a:lnTo>
                <a:lnTo>
                  <a:pt x="341915" y="307699"/>
                </a:lnTo>
                <a:lnTo>
                  <a:pt x="323146" y="316011"/>
                </a:lnTo>
                <a:lnTo>
                  <a:pt x="327314" y="329382"/>
                </a:lnTo>
                <a:lnTo>
                  <a:pt x="372241" y="308306"/>
                </a:lnTo>
                <a:lnTo>
                  <a:pt x="405274" y="271821"/>
                </a:lnTo>
                <a:lnTo>
                  <a:pt x="425589" y="222966"/>
                </a:lnTo>
                <a:lnTo>
                  <a:pt x="432361" y="164777"/>
                </a:lnTo>
                <a:lnTo>
                  <a:pt x="430663" y="134581"/>
                </a:lnTo>
                <a:lnTo>
                  <a:pt x="417076" y="81059"/>
                </a:lnTo>
                <a:lnTo>
                  <a:pt x="390131" y="37488"/>
                </a:lnTo>
                <a:lnTo>
                  <a:pt x="351194" y="8621"/>
                </a:lnTo>
                <a:lnTo>
                  <a:pt x="327314" y="0"/>
                </a:lnTo>
                <a:close/>
              </a:path>
              <a:path w="432434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40"/>
                </a:lnTo>
                <a:lnTo>
                  <a:pt x="41026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400721" y="3792220"/>
            <a:ext cx="788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0070" algn="l"/>
              </a:tabLst>
            </a:pP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762922" y="4047576"/>
            <a:ext cx="1993900" cy="25400"/>
          </a:xfrm>
          <a:custGeom>
            <a:avLst/>
            <a:gdLst/>
            <a:ahLst/>
            <a:cxnLst/>
            <a:rect l="l" t="t" r="r" b="b"/>
            <a:pathLst>
              <a:path w="1993900" h="25400">
                <a:moveTo>
                  <a:pt x="1993900" y="0"/>
                </a:moveTo>
                <a:lnTo>
                  <a:pt x="0" y="0"/>
                </a:lnTo>
                <a:lnTo>
                  <a:pt x="0" y="25400"/>
                </a:lnTo>
                <a:lnTo>
                  <a:pt x="1993900" y="25400"/>
                </a:lnTo>
                <a:lnTo>
                  <a:pt x="199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73652" y="3626496"/>
            <a:ext cx="463550" cy="329565"/>
          </a:xfrm>
          <a:custGeom>
            <a:avLst/>
            <a:gdLst/>
            <a:ahLst/>
            <a:cxnLst/>
            <a:rect l="l" t="t" r="r" b="b"/>
            <a:pathLst>
              <a:path w="463550" h="329564">
                <a:moveTo>
                  <a:pt x="463442" y="3129"/>
                </a:moveTo>
                <a:lnTo>
                  <a:pt x="436702" y="3129"/>
                </a:lnTo>
                <a:lnTo>
                  <a:pt x="436702" y="326260"/>
                </a:lnTo>
                <a:lnTo>
                  <a:pt x="463442" y="326260"/>
                </a:lnTo>
                <a:lnTo>
                  <a:pt x="463442" y="3129"/>
                </a:lnTo>
                <a:close/>
              </a:path>
              <a:path w="46355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368969" y="3523995"/>
            <a:ext cx="2428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20750" algn="l"/>
                <a:tab pos="1388745" algn="l"/>
              </a:tabLst>
            </a:pPr>
            <a:r>
              <a:rPr sz="4200" baseline="-41666" dirty="0">
                <a:latin typeface="Cambria Math"/>
                <a:cs typeface="Cambria Math"/>
              </a:rPr>
              <a:t>≈</a:t>
            </a:r>
            <a:r>
              <a:rPr sz="4200" spc="240" baseline="-41666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sz="3000" spc="292" baseline="-16666" dirty="0">
                <a:latin typeface="Cambria Math"/>
                <a:cs typeface="Cambria Math"/>
              </a:rPr>
              <a:t>"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15" dirty="0">
                <a:latin typeface="Cambria Math"/>
                <a:cs typeface="Cambria Math"/>
              </a:rPr>
              <a:t>𝑧)𝑝(𝑧)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526077" y="4133480"/>
            <a:ext cx="441325" cy="329565"/>
          </a:xfrm>
          <a:custGeom>
            <a:avLst/>
            <a:gdLst/>
            <a:ahLst/>
            <a:cxnLst/>
            <a:rect l="l" t="t" r="r" b="b"/>
            <a:pathLst>
              <a:path w="441325" h="329564">
                <a:moveTo>
                  <a:pt x="441280" y="3129"/>
                </a:moveTo>
                <a:lnTo>
                  <a:pt x="414540" y="3129"/>
                </a:lnTo>
                <a:lnTo>
                  <a:pt x="414540" y="326260"/>
                </a:lnTo>
                <a:lnTo>
                  <a:pt x="441280" y="326260"/>
                </a:lnTo>
                <a:lnTo>
                  <a:pt x="441280" y="3129"/>
                </a:lnTo>
                <a:close/>
              </a:path>
              <a:path w="441325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040100" y="4029964"/>
            <a:ext cx="1433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01980" algn="l"/>
                <a:tab pos="1047750" algn="l"/>
              </a:tabLst>
            </a:pPr>
            <a:r>
              <a:rPr sz="2800" spc="120" dirty="0">
                <a:latin typeface="Cambria Math"/>
                <a:cs typeface="Cambria Math"/>
              </a:rPr>
              <a:t>𝑞</a:t>
            </a:r>
            <a:r>
              <a:rPr sz="3000" spc="179" baseline="-16666" dirty="0">
                <a:latin typeface="Cambria Math"/>
                <a:cs typeface="Cambria Math"/>
              </a:rPr>
              <a:t>#	</a:t>
            </a:r>
            <a:r>
              <a:rPr sz="2800" dirty="0">
                <a:latin typeface="Cambria Math"/>
                <a:cs typeface="Cambria Math"/>
              </a:rPr>
              <a:t>𝑧	</a:t>
            </a:r>
            <a:r>
              <a:rPr sz="2800" spc="40" dirty="0">
                <a:latin typeface="Cambria Math"/>
                <a:cs typeface="Cambria Math"/>
              </a:rPr>
              <a:t>𝑥)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175422" y="4910835"/>
            <a:ext cx="328612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b="1" spc="-5" dirty="0">
                <a:latin typeface="Calibri"/>
                <a:cs typeface="Calibri"/>
              </a:rPr>
              <a:t>Idea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0" dirty="0">
                <a:latin typeface="Calibri"/>
                <a:cs typeface="Calibri"/>
              </a:rPr>
              <a:t>Jointly </a:t>
            </a:r>
            <a:r>
              <a:rPr sz="2800" spc="-15" dirty="0">
                <a:latin typeface="Calibri"/>
                <a:cs typeface="Calibri"/>
              </a:rPr>
              <a:t>train </a:t>
            </a:r>
            <a:r>
              <a:rPr sz="2800" spc="-5" dirty="0">
                <a:latin typeface="Calibri"/>
                <a:cs typeface="Calibri"/>
              </a:rPr>
              <a:t>both  </a:t>
            </a:r>
            <a:r>
              <a:rPr sz="2800" spc="-10" dirty="0">
                <a:latin typeface="Calibri"/>
                <a:cs typeface="Calibri"/>
              </a:rPr>
              <a:t>encoder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-10" dirty="0">
                <a:latin typeface="Calibri"/>
                <a:cs typeface="Calibri"/>
              </a:rPr>
              <a:t> decoder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3941" y="1769364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557" y="1547876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400" y="1878648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9056" y="1330003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4348" y="1981831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60" y="4014"/>
                </a:moveTo>
                <a:lnTo>
                  <a:pt x="533181" y="4014"/>
                </a:lnTo>
                <a:lnTo>
                  <a:pt x="533181" y="419468"/>
                </a:lnTo>
                <a:lnTo>
                  <a:pt x="567560" y="419468"/>
                </a:lnTo>
                <a:lnTo>
                  <a:pt x="567560" y="4014"/>
                </a:lnTo>
                <a:close/>
              </a:path>
              <a:path w="567689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04424" y="1099820"/>
            <a:ext cx="2675890" cy="13303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915"/>
              </a:spcBef>
              <a:tabLst>
                <a:tab pos="683260" algn="l"/>
                <a:tab pos="128460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</a:t>
            </a:r>
            <a:r>
              <a:rPr sz="3600" spc="25" dirty="0">
                <a:latin typeface="Cambria Math"/>
                <a:cs typeface="Cambria Math"/>
              </a:rPr>
              <a:t>𝑧)𝑝(𝑧)</a:t>
            </a:r>
            <a:endParaRPr sz="3600">
              <a:latin typeface="Cambria Math"/>
              <a:cs typeface="Cambria Math"/>
            </a:endParaRPr>
          </a:p>
          <a:p>
            <a:pPr marL="12065" algn="ctr">
              <a:lnSpc>
                <a:spcPct val="100000"/>
              </a:lnSpc>
              <a:spcBef>
                <a:spcPts val="815"/>
              </a:spcBef>
              <a:tabLst>
                <a:tab pos="683260" algn="l"/>
                <a:tab pos="125603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92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65902" y="3526028"/>
            <a:ext cx="2129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latin typeface="Calibri"/>
                <a:cs typeface="Calibri"/>
              </a:rPr>
              <a:t>Bayes’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Rule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8769" y="1793748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386" y="157530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87800" y="1904048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13884" y="1355403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54653" y="1227835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66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49177" y="2007231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60" y="4014"/>
                </a:moveTo>
                <a:lnTo>
                  <a:pt x="533181" y="4014"/>
                </a:lnTo>
                <a:lnTo>
                  <a:pt x="533181" y="419468"/>
                </a:lnTo>
                <a:lnTo>
                  <a:pt x="567560" y="419468"/>
                </a:lnTo>
                <a:lnTo>
                  <a:pt x="567560" y="4014"/>
                </a:lnTo>
                <a:close/>
              </a:path>
              <a:path w="567689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3200" y="1904048"/>
            <a:ext cx="3886200" cy="25400"/>
          </a:xfrm>
          <a:custGeom>
            <a:avLst/>
            <a:gdLst/>
            <a:ahLst/>
            <a:cxnLst/>
            <a:rect l="l" t="t" r="r" b="b"/>
            <a:pathLst>
              <a:path w="3886200" h="25400">
                <a:moveTo>
                  <a:pt x="3886198" y="0"/>
                </a:moveTo>
                <a:lnTo>
                  <a:pt x="0" y="0"/>
                </a:lnTo>
                <a:lnTo>
                  <a:pt x="0" y="25400"/>
                </a:lnTo>
                <a:lnTo>
                  <a:pt x="3886198" y="25400"/>
                </a:lnTo>
                <a:lnTo>
                  <a:pt x="3886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39251" y="1334829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09759" y="1334829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1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2" y="48199"/>
                </a:lnTo>
                <a:lnTo>
                  <a:pt x="423240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26748" y="1206500"/>
            <a:ext cx="6518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61995" algn="l"/>
                <a:tab pos="3663315" algn="l"/>
                <a:tab pos="4081145" algn="l"/>
                <a:tab pos="4531995" algn="l"/>
                <a:tab pos="4950460" algn="l"/>
              </a:tabLst>
            </a:pPr>
            <a:r>
              <a:rPr sz="5400" spc="37" baseline="-2314" dirty="0">
                <a:latin typeface="Cambria Math"/>
                <a:cs typeface="Cambria Math"/>
              </a:rPr>
              <a:t>𝑧)𝑝(𝑧) </a:t>
            </a:r>
            <a:r>
              <a:rPr sz="5400" baseline="-44753" dirty="0">
                <a:latin typeface="Cambria Math"/>
                <a:cs typeface="Cambria Math"/>
              </a:rPr>
              <a:t>=</a:t>
            </a:r>
            <a:r>
              <a:rPr sz="5400" spc="607" baseline="-44753" dirty="0">
                <a:latin typeface="Cambria Math"/>
                <a:cs typeface="Cambria Math"/>
              </a:rPr>
              <a:t> </a:t>
            </a:r>
            <a:r>
              <a:rPr sz="5400" spc="-7" baseline="-44753" dirty="0">
                <a:latin typeface="Cambria Math"/>
                <a:cs typeface="Cambria Math"/>
              </a:rPr>
              <a:t>log</a:t>
            </a:r>
            <a:r>
              <a:rPr sz="5400" spc="-300" baseline="-44753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	𝑝	𝑧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73782" y="2007231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67547" y="4014"/>
                </a:moveTo>
                <a:lnTo>
                  <a:pt x="433167" y="4014"/>
                </a:lnTo>
                <a:lnTo>
                  <a:pt x="433167" y="419468"/>
                </a:lnTo>
                <a:lnTo>
                  <a:pt x="467547" y="419468"/>
                </a:lnTo>
                <a:lnTo>
                  <a:pt x="467547" y="4014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2" y="246975"/>
                </a:lnTo>
                <a:lnTo>
                  <a:pt x="876235" y="311381"/>
                </a:lnTo>
                <a:lnTo>
                  <a:pt x="851036" y="361680"/>
                </a:lnTo>
                <a:lnTo>
                  <a:pt x="812694" y="395613"/>
                </a:lnTo>
                <a:lnTo>
                  <a:pt x="788563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77245" y="1880108"/>
            <a:ext cx="695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21360" algn="l"/>
                <a:tab pos="1294130" algn="l"/>
                <a:tab pos="3874770" algn="l"/>
                <a:tab pos="4545965" algn="l"/>
                <a:tab pos="4918710" algn="l"/>
                <a:tab pos="536511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	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4957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79418" y="3623564"/>
            <a:ext cx="66268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Multiply </a:t>
            </a:r>
            <a:r>
              <a:rPr sz="3600" spc="-15" dirty="0">
                <a:latin typeface="Calibri"/>
                <a:cs typeface="Calibri"/>
              </a:rPr>
              <a:t>top </a:t>
            </a:r>
            <a:r>
              <a:rPr sz="3600" spc="-5" dirty="0">
                <a:latin typeface="Calibri"/>
                <a:cs typeface="Calibri"/>
              </a:rPr>
              <a:t>and </a:t>
            </a:r>
            <a:r>
              <a:rPr sz="3600" spc="-20" dirty="0">
                <a:latin typeface="Calibri"/>
                <a:cs typeface="Calibri"/>
              </a:rPr>
              <a:t>bottom </a:t>
            </a:r>
            <a:r>
              <a:rPr sz="3600" spc="-15" dirty="0">
                <a:latin typeface="Calibri"/>
                <a:cs typeface="Calibri"/>
              </a:rPr>
              <a:t>by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q</a:t>
            </a:r>
            <a:r>
              <a:rPr sz="3600" spc="-7" baseline="-18518" dirty="0">
                <a:latin typeface="Calibri"/>
                <a:cs typeface="Calibri"/>
              </a:rPr>
              <a:t>Φ</a:t>
            </a:r>
            <a:r>
              <a:rPr sz="3600" spc="-5" dirty="0">
                <a:latin typeface="Calibri"/>
                <a:cs typeface="Calibri"/>
              </a:rPr>
              <a:t>(z|x)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1982" y="1793748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599" y="157530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1300" y="1904048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7097" y="1355403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07865" y="1227835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66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02390" y="2007231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60" y="4014"/>
                </a:moveTo>
                <a:lnTo>
                  <a:pt x="533181" y="4014"/>
                </a:lnTo>
                <a:lnTo>
                  <a:pt x="533181" y="419468"/>
                </a:lnTo>
                <a:lnTo>
                  <a:pt x="567560" y="419468"/>
                </a:lnTo>
                <a:lnTo>
                  <a:pt x="567560" y="4014"/>
                </a:lnTo>
                <a:close/>
              </a:path>
              <a:path w="567689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74000" y="1904048"/>
            <a:ext cx="3886200" cy="25400"/>
          </a:xfrm>
          <a:custGeom>
            <a:avLst/>
            <a:gdLst/>
            <a:ahLst/>
            <a:cxnLst/>
            <a:rect l="l" t="t" r="r" b="b"/>
            <a:pathLst>
              <a:path w="3886200" h="25400">
                <a:moveTo>
                  <a:pt x="3886198" y="0"/>
                </a:moveTo>
                <a:lnTo>
                  <a:pt x="0" y="0"/>
                </a:lnTo>
                <a:lnTo>
                  <a:pt x="0" y="25400"/>
                </a:lnTo>
                <a:lnTo>
                  <a:pt x="3886198" y="25400"/>
                </a:lnTo>
                <a:lnTo>
                  <a:pt x="3886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2464" y="1334829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62972" y="1334829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1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2" y="48199"/>
                </a:lnTo>
                <a:lnTo>
                  <a:pt x="423240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79961" y="1206500"/>
            <a:ext cx="6518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61995" algn="l"/>
                <a:tab pos="3663315" algn="l"/>
                <a:tab pos="4081145" algn="l"/>
                <a:tab pos="4531995" algn="l"/>
                <a:tab pos="4950460" algn="l"/>
              </a:tabLst>
            </a:pPr>
            <a:r>
              <a:rPr sz="5400" spc="37" baseline="-2314" dirty="0">
                <a:latin typeface="Cambria Math"/>
                <a:cs typeface="Cambria Math"/>
              </a:rPr>
              <a:t>𝑧)𝑝(𝑧) </a:t>
            </a:r>
            <a:r>
              <a:rPr sz="5400" baseline="-44753" dirty="0">
                <a:latin typeface="Cambria Math"/>
                <a:cs typeface="Cambria Math"/>
              </a:rPr>
              <a:t>=</a:t>
            </a:r>
            <a:r>
              <a:rPr sz="5400" spc="607" baseline="-44753" dirty="0">
                <a:latin typeface="Cambria Math"/>
                <a:cs typeface="Cambria Math"/>
              </a:rPr>
              <a:t> </a:t>
            </a:r>
            <a:r>
              <a:rPr sz="5400" spc="-7" baseline="-44753" dirty="0">
                <a:latin typeface="Cambria Math"/>
                <a:cs typeface="Cambria Math"/>
              </a:rPr>
              <a:t>log</a:t>
            </a:r>
            <a:r>
              <a:rPr sz="5400" spc="-300" baseline="-44753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	𝑝	𝑧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26995" y="2007231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67547" y="4014"/>
                </a:moveTo>
                <a:lnTo>
                  <a:pt x="433167" y="4014"/>
                </a:lnTo>
                <a:lnTo>
                  <a:pt x="433167" y="419468"/>
                </a:lnTo>
                <a:lnTo>
                  <a:pt x="467547" y="419468"/>
                </a:lnTo>
                <a:lnTo>
                  <a:pt x="467547" y="4014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2" y="246975"/>
                </a:lnTo>
                <a:lnTo>
                  <a:pt x="876235" y="311381"/>
                </a:lnTo>
                <a:lnTo>
                  <a:pt x="851036" y="361680"/>
                </a:lnTo>
                <a:lnTo>
                  <a:pt x="812694" y="395613"/>
                </a:lnTo>
                <a:lnTo>
                  <a:pt x="788563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17758" y="1880108"/>
            <a:ext cx="695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306830" algn="l"/>
                <a:tab pos="3887470" algn="l"/>
                <a:tab pos="4558665" algn="l"/>
                <a:tab pos="4931410" algn="l"/>
                <a:tab pos="537781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	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4957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5750" y="3263900"/>
            <a:ext cx="1417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mbria Math"/>
                <a:cs typeface="Cambria Math"/>
              </a:rPr>
              <a:t>=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8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3446" y="3482340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96231" y="3390515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5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5">
                <a:moveTo>
                  <a:pt x="793922" y="0"/>
                </a:moveTo>
                <a:lnTo>
                  <a:pt x="787894" y="17189"/>
                </a:lnTo>
                <a:lnTo>
                  <a:pt x="812409" y="27828"/>
                </a:lnTo>
                <a:lnTo>
                  <a:pt x="833492" y="42555"/>
                </a:lnTo>
                <a:lnTo>
                  <a:pt x="865360" y="84274"/>
                </a:lnTo>
                <a:lnTo>
                  <a:pt x="884112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2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7" y="286670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5" y="11085"/>
                </a:lnTo>
                <a:lnTo>
                  <a:pt x="793922" y="0"/>
                </a:lnTo>
                <a:close/>
              </a:path>
              <a:path w="929004" h="423545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80200" y="3593148"/>
            <a:ext cx="1524000" cy="25400"/>
          </a:xfrm>
          <a:custGeom>
            <a:avLst/>
            <a:gdLst/>
            <a:ahLst/>
            <a:cxnLst/>
            <a:rect l="l" t="t" r="r" b="b"/>
            <a:pathLst>
              <a:path w="1524000" h="25400">
                <a:moveTo>
                  <a:pt x="1524000" y="0"/>
                </a:moveTo>
                <a:lnTo>
                  <a:pt x="0" y="0"/>
                </a:lnTo>
                <a:lnTo>
                  <a:pt x="0" y="25400"/>
                </a:lnTo>
                <a:lnTo>
                  <a:pt x="1524000" y="25400"/>
                </a:lnTo>
                <a:lnTo>
                  <a:pt x="152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37272" y="3023929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5">
                <a:moveTo>
                  <a:pt x="793730" y="0"/>
                </a:moveTo>
                <a:lnTo>
                  <a:pt x="787703" y="17189"/>
                </a:lnTo>
                <a:lnTo>
                  <a:pt x="812218" y="27828"/>
                </a:lnTo>
                <a:lnTo>
                  <a:pt x="833300" y="42555"/>
                </a:lnTo>
                <a:lnTo>
                  <a:pt x="865168" y="84274"/>
                </a:lnTo>
                <a:lnTo>
                  <a:pt x="883921" y="140558"/>
                </a:lnTo>
                <a:lnTo>
                  <a:pt x="890172" y="209624"/>
                </a:lnTo>
                <a:lnTo>
                  <a:pt x="888602" y="246975"/>
                </a:lnTo>
                <a:lnTo>
                  <a:pt x="876044" y="311381"/>
                </a:lnTo>
                <a:lnTo>
                  <a:pt x="850846" y="361680"/>
                </a:lnTo>
                <a:lnTo>
                  <a:pt x="812504" y="395613"/>
                </a:lnTo>
                <a:lnTo>
                  <a:pt x="788372" y="406300"/>
                </a:lnTo>
                <a:lnTo>
                  <a:pt x="793730" y="423490"/>
                </a:lnTo>
                <a:lnTo>
                  <a:pt x="851495" y="396394"/>
                </a:lnTo>
                <a:lnTo>
                  <a:pt x="893966" y="349486"/>
                </a:lnTo>
                <a:lnTo>
                  <a:pt x="920086" y="286671"/>
                </a:lnTo>
                <a:lnTo>
                  <a:pt x="928792" y="211857"/>
                </a:lnTo>
                <a:lnTo>
                  <a:pt x="926609" y="173034"/>
                </a:lnTo>
                <a:lnTo>
                  <a:pt x="909140" y="104219"/>
                </a:lnTo>
                <a:lnTo>
                  <a:pt x="874495" y="48199"/>
                </a:lnTo>
                <a:lnTo>
                  <a:pt x="824433" y="11085"/>
                </a:lnTo>
                <a:lnTo>
                  <a:pt x="793730" y="0"/>
                </a:lnTo>
                <a:close/>
              </a:path>
              <a:path w="929004" h="423545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23400" y="3593148"/>
            <a:ext cx="1524000" cy="25400"/>
          </a:xfrm>
          <a:custGeom>
            <a:avLst/>
            <a:gdLst/>
            <a:ahLst/>
            <a:cxnLst/>
            <a:rect l="l" t="t" r="r" b="b"/>
            <a:pathLst>
              <a:path w="1524000" h="25400">
                <a:moveTo>
                  <a:pt x="1524000" y="0"/>
                </a:moveTo>
                <a:lnTo>
                  <a:pt x="0" y="0"/>
                </a:lnTo>
                <a:lnTo>
                  <a:pt x="0" y="25400"/>
                </a:lnTo>
                <a:lnTo>
                  <a:pt x="1524000" y="25400"/>
                </a:lnTo>
                <a:lnTo>
                  <a:pt x="152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94986" y="2895091"/>
            <a:ext cx="6403975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800">
              <a:lnSpc>
                <a:spcPts val="3610"/>
              </a:lnSpc>
              <a:spcBef>
                <a:spcPts val="100"/>
              </a:spcBef>
              <a:tabLst>
                <a:tab pos="2791460" algn="l"/>
                <a:tab pos="4823460" algn="l"/>
              </a:tabLst>
            </a:pPr>
            <a:r>
              <a:rPr sz="3600" spc="415" dirty="0">
                <a:latin typeface="Cambria Math"/>
                <a:cs typeface="Cambria Math"/>
              </a:rPr>
              <a:t>𝑞</a:t>
            </a:r>
            <a:r>
              <a:rPr sz="3900" spc="622" baseline="-16025" dirty="0">
                <a:latin typeface="Cambria Math"/>
                <a:cs typeface="Cambria Math"/>
              </a:rPr>
              <a:t>)	</a:t>
            </a:r>
            <a:r>
              <a:rPr sz="3600" spc="15" dirty="0">
                <a:latin typeface="Cambria Math"/>
                <a:cs typeface="Cambria Math"/>
              </a:rPr>
              <a:t>𝑧|𝑥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  <a:p>
            <a:pPr marL="50800">
              <a:lnSpc>
                <a:spcPts val="3610"/>
              </a:lnSpc>
              <a:tabLst>
                <a:tab pos="452120" algn="l"/>
                <a:tab pos="971550" algn="l"/>
                <a:tab pos="2411730" algn="l"/>
                <a:tab pos="3712210" algn="l"/>
              </a:tabLst>
            </a:pPr>
            <a:r>
              <a:rPr sz="3600" dirty="0">
                <a:latin typeface="Cambria Math"/>
                <a:cs typeface="Cambria Math"/>
              </a:rPr>
              <a:t>𝑥	𝑧	−</a:t>
            </a:r>
            <a:r>
              <a:rPr sz="3600" spc="5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	</a:t>
            </a:r>
            <a:r>
              <a:rPr sz="5400" spc="37" baseline="-37037" dirty="0">
                <a:latin typeface="Cambria Math"/>
                <a:cs typeface="Cambria Math"/>
              </a:rPr>
              <a:t>𝑝(𝑧)	</a:t>
            </a:r>
            <a:r>
              <a:rPr sz="3600" dirty="0">
                <a:latin typeface="Cambria Math"/>
                <a:cs typeface="Cambria Math"/>
              </a:rPr>
              <a:t>+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120" dirty="0">
                <a:latin typeface="Cambria Math"/>
                <a:cs typeface="Cambria Math"/>
              </a:rPr>
              <a:t> </a:t>
            </a:r>
            <a:r>
              <a:rPr sz="5400" spc="179" baseline="-37037" dirty="0">
                <a:latin typeface="Cambria Math"/>
                <a:cs typeface="Cambria Math"/>
              </a:rPr>
              <a:t>𝑝</a:t>
            </a:r>
            <a:r>
              <a:rPr sz="3900" spc="179" baseline="-67307" dirty="0">
                <a:latin typeface="Cambria Math"/>
                <a:cs typeface="Cambria Math"/>
              </a:rPr>
              <a:t>(</a:t>
            </a:r>
            <a:r>
              <a:rPr sz="5400" spc="179" baseline="-37037" dirty="0">
                <a:latin typeface="Cambria Math"/>
                <a:cs typeface="Cambria Math"/>
              </a:rPr>
              <a:t>(𝑧|𝑥)</a:t>
            </a:r>
            <a:endParaRPr sz="5400" baseline="-3703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94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72175" y="4949444"/>
            <a:ext cx="622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Split up using rules </a:t>
            </a:r>
            <a:r>
              <a:rPr sz="3600" spc="-30" dirty="0">
                <a:latin typeface="Calibri"/>
                <a:cs typeface="Calibri"/>
              </a:rPr>
              <a:t>for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logarithms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1982" y="1793748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599" y="157530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1300" y="1904048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7097" y="1355403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2390" y="2007231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60" y="4014"/>
                </a:moveTo>
                <a:lnTo>
                  <a:pt x="533181" y="4014"/>
                </a:lnTo>
                <a:lnTo>
                  <a:pt x="533181" y="419468"/>
                </a:lnTo>
                <a:lnTo>
                  <a:pt x="567560" y="419468"/>
                </a:lnTo>
                <a:lnTo>
                  <a:pt x="567560" y="4014"/>
                </a:lnTo>
                <a:close/>
              </a:path>
              <a:path w="567689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2465" y="1124203"/>
            <a:ext cx="3876675" cy="13303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15"/>
              </a:spcBef>
              <a:tabLst>
                <a:tab pos="734060" algn="l"/>
                <a:tab pos="133540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</a:t>
            </a:r>
            <a:r>
              <a:rPr sz="3600" spc="25" dirty="0">
                <a:latin typeface="Cambria Math"/>
                <a:cs typeface="Cambria Math"/>
              </a:rPr>
              <a:t>𝑧)𝑝(𝑧) </a:t>
            </a:r>
            <a:r>
              <a:rPr sz="5400" baseline="-42438" dirty="0">
                <a:latin typeface="Cambria Math"/>
                <a:cs typeface="Cambria Math"/>
              </a:rPr>
              <a:t>=</a:t>
            </a:r>
            <a:r>
              <a:rPr sz="5400" spc="494" baseline="-42438" dirty="0">
                <a:latin typeface="Cambria Math"/>
                <a:cs typeface="Cambria Math"/>
              </a:rPr>
              <a:t> </a:t>
            </a:r>
            <a:r>
              <a:rPr sz="5400" spc="-7" baseline="-42438" dirty="0">
                <a:latin typeface="Cambria Math"/>
                <a:cs typeface="Cambria Math"/>
              </a:rPr>
              <a:t>log</a:t>
            </a:r>
            <a:endParaRPr sz="5400" baseline="-42438">
              <a:latin typeface="Cambria Math"/>
              <a:cs typeface="Cambria Math"/>
            </a:endParaRPr>
          </a:p>
          <a:p>
            <a:pPr marL="498475">
              <a:lnSpc>
                <a:spcPct val="100000"/>
              </a:lnSpc>
              <a:spcBef>
                <a:spcPts val="815"/>
              </a:spcBef>
              <a:tabLst>
                <a:tab pos="1169035" algn="l"/>
                <a:tab pos="1742439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</a:t>
            </a:r>
            <a:endParaRPr sz="3600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874000" y="1904048"/>
            <a:ext cx="3886200" cy="608965"/>
            <a:chOff x="7874000" y="1904048"/>
            <a:chExt cx="3886200" cy="608965"/>
          </a:xfrm>
        </p:grpSpPr>
        <p:sp>
          <p:nvSpPr>
            <p:cNvPr id="10" name="object 10"/>
            <p:cNvSpPr/>
            <p:nvPr/>
          </p:nvSpPr>
          <p:spPr>
            <a:xfrm>
              <a:off x="7874000" y="1904059"/>
              <a:ext cx="3886200" cy="527050"/>
            </a:xfrm>
            <a:custGeom>
              <a:avLst/>
              <a:gdLst/>
              <a:ahLst/>
              <a:cxnLst/>
              <a:rect l="l" t="t" r="r" b="b"/>
              <a:pathLst>
                <a:path w="3886200" h="527050">
                  <a:moveTo>
                    <a:pt x="1094079" y="120370"/>
                  </a:moveTo>
                  <a:lnTo>
                    <a:pt x="1088047" y="103174"/>
                  </a:lnTo>
                  <a:lnTo>
                    <a:pt x="1057351" y="114261"/>
                  </a:lnTo>
                  <a:lnTo>
                    <a:pt x="1030427" y="130327"/>
                  </a:lnTo>
                  <a:lnTo>
                    <a:pt x="987933" y="177406"/>
                  </a:lnTo>
                  <a:lnTo>
                    <a:pt x="961720" y="240334"/>
                  </a:lnTo>
                  <a:lnTo>
                    <a:pt x="952995" y="315036"/>
                  </a:lnTo>
                  <a:lnTo>
                    <a:pt x="955167" y="353936"/>
                  </a:lnTo>
                  <a:lnTo>
                    <a:pt x="972578" y="422757"/>
                  </a:lnTo>
                  <a:lnTo>
                    <a:pt x="1007135" y="478599"/>
                  </a:lnTo>
                  <a:lnTo>
                    <a:pt x="1057262" y="515594"/>
                  </a:lnTo>
                  <a:lnTo>
                    <a:pt x="1088047" y="526669"/>
                  </a:lnTo>
                  <a:lnTo>
                    <a:pt x="1093406" y="509473"/>
                  </a:lnTo>
                  <a:lnTo>
                    <a:pt x="1069276" y="498792"/>
                  </a:lnTo>
                  <a:lnTo>
                    <a:pt x="1048448" y="483920"/>
                  </a:lnTo>
                  <a:lnTo>
                    <a:pt x="1016723" y="441617"/>
                  </a:lnTo>
                  <a:lnTo>
                    <a:pt x="997889" y="384073"/>
                  </a:lnTo>
                  <a:lnTo>
                    <a:pt x="991616" y="312801"/>
                  </a:lnTo>
                  <a:lnTo>
                    <a:pt x="993178" y="276669"/>
                  </a:lnTo>
                  <a:lnTo>
                    <a:pt x="1005738" y="213995"/>
                  </a:lnTo>
                  <a:lnTo>
                    <a:pt x="1030973" y="164553"/>
                  </a:lnTo>
                  <a:lnTo>
                    <a:pt x="1069657" y="131000"/>
                  </a:lnTo>
                  <a:lnTo>
                    <a:pt x="1094079" y="120370"/>
                  </a:lnTo>
                  <a:close/>
                </a:path>
                <a:path w="3886200" h="527050">
                  <a:moveTo>
                    <a:pt x="1420533" y="107188"/>
                  </a:moveTo>
                  <a:lnTo>
                    <a:pt x="1386154" y="107188"/>
                  </a:lnTo>
                  <a:lnTo>
                    <a:pt x="1386154" y="522643"/>
                  </a:lnTo>
                  <a:lnTo>
                    <a:pt x="1420533" y="522643"/>
                  </a:lnTo>
                  <a:lnTo>
                    <a:pt x="1420533" y="107188"/>
                  </a:lnTo>
                  <a:close/>
                </a:path>
                <a:path w="3886200" h="527050">
                  <a:moveTo>
                    <a:pt x="1881974" y="315036"/>
                  </a:moveTo>
                  <a:lnTo>
                    <a:pt x="1879790" y="276212"/>
                  </a:lnTo>
                  <a:lnTo>
                    <a:pt x="1862315" y="207391"/>
                  </a:lnTo>
                  <a:lnTo>
                    <a:pt x="1827669" y="151371"/>
                  </a:lnTo>
                  <a:lnTo>
                    <a:pt x="1777619" y="114261"/>
                  </a:lnTo>
                  <a:lnTo>
                    <a:pt x="1746910" y="103174"/>
                  </a:lnTo>
                  <a:lnTo>
                    <a:pt x="1740877" y="120370"/>
                  </a:lnTo>
                  <a:lnTo>
                    <a:pt x="1765401" y="131000"/>
                  </a:lnTo>
                  <a:lnTo>
                    <a:pt x="1786483" y="145732"/>
                  </a:lnTo>
                  <a:lnTo>
                    <a:pt x="1818347" y="187452"/>
                  </a:lnTo>
                  <a:lnTo>
                    <a:pt x="1837105" y="243738"/>
                  </a:lnTo>
                  <a:lnTo>
                    <a:pt x="1843354" y="312801"/>
                  </a:lnTo>
                  <a:lnTo>
                    <a:pt x="1841779" y="350151"/>
                  </a:lnTo>
                  <a:lnTo>
                    <a:pt x="1829219" y="414553"/>
                  </a:lnTo>
                  <a:lnTo>
                    <a:pt x="1804022" y="464858"/>
                  </a:lnTo>
                  <a:lnTo>
                    <a:pt x="1765681" y="498792"/>
                  </a:lnTo>
                  <a:lnTo>
                    <a:pt x="1741551" y="509473"/>
                  </a:lnTo>
                  <a:lnTo>
                    <a:pt x="1746910" y="526669"/>
                  </a:lnTo>
                  <a:lnTo>
                    <a:pt x="1804670" y="499567"/>
                  </a:lnTo>
                  <a:lnTo>
                    <a:pt x="1847151" y="452666"/>
                  </a:lnTo>
                  <a:lnTo>
                    <a:pt x="1873262" y="389851"/>
                  </a:lnTo>
                  <a:lnTo>
                    <a:pt x="1879790" y="353936"/>
                  </a:lnTo>
                  <a:lnTo>
                    <a:pt x="1881974" y="315036"/>
                  </a:lnTo>
                  <a:close/>
                </a:path>
                <a:path w="3886200" h="527050">
                  <a:moveTo>
                    <a:pt x="3886187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886187" y="25400"/>
                  </a:lnTo>
                  <a:lnTo>
                    <a:pt x="38861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99177" y="1949960"/>
              <a:ext cx="1541145" cy="549910"/>
            </a:xfrm>
            <a:custGeom>
              <a:avLst/>
              <a:gdLst/>
              <a:ahLst/>
              <a:cxnLst/>
              <a:rect l="l" t="t" r="r" b="b"/>
              <a:pathLst>
                <a:path w="1541145" h="549910">
                  <a:moveTo>
                    <a:pt x="0" y="0"/>
                  </a:moveTo>
                  <a:lnTo>
                    <a:pt x="1541091" y="0"/>
                  </a:lnTo>
                  <a:lnTo>
                    <a:pt x="1541091" y="549755"/>
                  </a:lnTo>
                  <a:lnTo>
                    <a:pt x="0" y="5497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392464" y="1334829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62972" y="1334829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1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2" y="48199"/>
                </a:lnTo>
                <a:lnTo>
                  <a:pt x="423240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769669" y="1256247"/>
          <a:ext cx="4017645" cy="575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605"/>
                <a:gridCol w="433070"/>
                <a:gridCol w="476884"/>
                <a:gridCol w="374650"/>
                <a:gridCol w="489585"/>
                <a:gridCol w="1558925"/>
              </a:tblGrid>
              <a:tr h="549755">
                <a:tc>
                  <a:txBody>
                    <a:bodyPr/>
                    <a:lstStyle/>
                    <a:p>
                      <a:pPr marL="88900">
                        <a:lnSpc>
                          <a:spcPts val="3929"/>
                        </a:lnSpc>
                      </a:pPr>
                      <a:r>
                        <a:rPr sz="3600" spc="225" dirty="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sz="3900" spc="337" baseline="-16025" dirty="0">
                          <a:latin typeface="Cambria Math"/>
                          <a:cs typeface="Cambria Math"/>
                        </a:rPr>
                        <a:t>(</a:t>
                      </a:r>
                      <a:endParaRPr sz="3900" baseline="-16025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472C4"/>
                      </a:solidFill>
                      <a:prstDash val="solid"/>
                    </a:lnL>
                    <a:lnT w="28575">
                      <a:solidFill>
                        <a:srgbClr val="4472C4"/>
                      </a:solidFill>
                      <a:prstDash val="solid"/>
                    </a:lnT>
                    <a:lnB w="285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3929"/>
                        </a:lnSpc>
                      </a:pPr>
                      <a:r>
                        <a:rPr sz="3600" dirty="0">
                          <a:latin typeface="Cambria Math"/>
                          <a:cs typeface="Cambria Math"/>
                        </a:rPr>
                        <a:t>𝑥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T w="28575">
                      <a:solidFill>
                        <a:srgbClr val="4472C4"/>
                      </a:solidFill>
                      <a:prstDash val="solid"/>
                    </a:lnT>
                    <a:lnB w="285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3929"/>
                        </a:lnSpc>
                      </a:pPr>
                      <a:r>
                        <a:rPr sz="3600" dirty="0">
                          <a:latin typeface="Cambria Math"/>
                          <a:cs typeface="Cambria Math"/>
                        </a:rPr>
                        <a:t>𝑧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70AD47"/>
                      </a:solidFill>
                      <a:prstDash val="solid"/>
                    </a:lnR>
                    <a:lnT w="28575">
                      <a:solidFill>
                        <a:srgbClr val="4472C4"/>
                      </a:solidFill>
                      <a:prstDash val="solid"/>
                    </a:lnT>
                    <a:lnB w="285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3929"/>
                        </a:lnSpc>
                      </a:pPr>
                      <a:r>
                        <a:rPr sz="3600" dirty="0">
                          <a:latin typeface="Cambria Math"/>
                          <a:cs typeface="Cambria Math"/>
                        </a:rPr>
                        <a:t>𝑝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70AD47"/>
                      </a:solidFill>
                      <a:prstDash val="solid"/>
                    </a:lnL>
                    <a:lnT w="28575">
                      <a:solidFill>
                        <a:srgbClr val="70AD47"/>
                      </a:solidFill>
                      <a:prstDash val="solid"/>
                    </a:lnT>
                    <a:lnB w="28575">
                      <a:solidFill>
                        <a:srgbClr val="70AD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3929"/>
                        </a:lnSpc>
                      </a:pPr>
                      <a:r>
                        <a:rPr sz="3600" dirty="0">
                          <a:latin typeface="Cambria Math"/>
                          <a:cs typeface="Cambria Math"/>
                        </a:rPr>
                        <a:t>𝑧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C00000"/>
                      </a:solidFill>
                      <a:prstDash val="solid"/>
                    </a:lnR>
                    <a:lnT w="28575">
                      <a:solidFill>
                        <a:srgbClr val="70AD47"/>
                      </a:solidFill>
                      <a:prstDash val="solid"/>
                    </a:lnT>
                    <a:lnB w="28575">
                      <a:solidFill>
                        <a:srgbClr val="70AD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3929"/>
                        </a:lnSpc>
                        <a:tabLst>
                          <a:tab pos="964565" algn="l"/>
                        </a:tabLst>
                      </a:pPr>
                      <a:r>
                        <a:rPr sz="3600" spc="-75" dirty="0">
                          <a:latin typeface="Cambria Math"/>
                          <a:cs typeface="Cambria Math"/>
                        </a:rPr>
                        <a:t>𝑞</a:t>
                      </a:r>
                      <a:r>
                        <a:rPr sz="3900" spc="345" baseline="-16025" dirty="0">
                          <a:latin typeface="Cambria Math"/>
                          <a:cs typeface="Cambria Math"/>
                        </a:rPr>
                        <a:t>)</a:t>
                      </a:r>
                      <a:r>
                        <a:rPr sz="3600" spc="5" dirty="0"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3600" spc="-1720" dirty="0">
                          <a:latin typeface="Cambria Math"/>
                          <a:cs typeface="Cambria Math"/>
                        </a:rPr>
                        <a:t>𝑧</a:t>
                      </a:r>
                      <a:r>
                        <a:rPr sz="2700" baseline="13888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	</a:t>
                      </a:r>
                      <a:r>
                        <a:rPr sz="3600" spc="-5" dirty="0">
                          <a:latin typeface="Cambria Math"/>
                          <a:cs typeface="Cambria Math"/>
                        </a:rPr>
                        <a:t>|</a:t>
                      </a:r>
                      <a:r>
                        <a:rPr sz="3600" spc="105" dirty="0"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3600" dirty="0">
                          <a:latin typeface="Cambria Math"/>
                          <a:cs typeface="Cambria Math"/>
                        </a:rPr>
                        <a:t>)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8188533" y="1880108"/>
            <a:ext cx="3177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  <a:tabLst>
                <a:tab pos="787400" algn="l"/>
                <a:tab pos="1160780" algn="l"/>
                <a:tab pos="160718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-114" dirty="0">
                <a:latin typeface="Cambria Math"/>
                <a:cs typeface="Cambria Math"/>
              </a:rPr>
              <a:t>𝑞</a:t>
            </a:r>
            <a:r>
              <a:rPr sz="3900" spc="-172" baseline="-14957" dirty="0">
                <a:latin typeface="Cambria Math"/>
                <a:cs typeface="Cambria Math"/>
              </a:rPr>
              <a:t>)</a:t>
            </a:r>
            <a:r>
              <a:rPr sz="3600" spc="-114" dirty="0">
                <a:latin typeface="Cambria Math"/>
                <a:cs typeface="Cambria Math"/>
              </a:rPr>
              <a:t>(𝑧</a:t>
            </a:r>
            <a:r>
              <a:rPr sz="2700" spc="-172" baseline="10802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700" spc="240" baseline="108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30" dirty="0">
                <a:latin typeface="Cambria Math"/>
                <a:cs typeface="Cambria Math"/>
              </a:rPr>
              <a:t>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5750" y="3263900"/>
            <a:ext cx="1086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12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96231" y="3390515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5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5">
                <a:moveTo>
                  <a:pt x="793922" y="0"/>
                </a:moveTo>
                <a:lnTo>
                  <a:pt x="787894" y="17189"/>
                </a:lnTo>
                <a:lnTo>
                  <a:pt x="812409" y="27828"/>
                </a:lnTo>
                <a:lnTo>
                  <a:pt x="833492" y="42555"/>
                </a:lnTo>
                <a:lnTo>
                  <a:pt x="865360" y="84274"/>
                </a:lnTo>
                <a:lnTo>
                  <a:pt x="884112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2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7" y="286670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5" y="11085"/>
                </a:lnTo>
                <a:lnTo>
                  <a:pt x="793922" y="0"/>
                </a:lnTo>
                <a:close/>
              </a:path>
              <a:path w="929004" h="423545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38187" y="3264494"/>
            <a:ext cx="1572895" cy="68707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  <a:tabLst>
                <a:tab pos="707390" algn="l"/>
                <a:tab pos="110871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54281" y="3263900"/>
            <a:ext cx="1061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mbria Math"/>
                <a:cs typeface="Cambria Math"/>
              </a:rPr>
              <a:t>−</a:t>
            </a:r>
            <a:r>
              <a:rPr sz="3600" spc="-75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0200" y="3593148"/>
            <a:ext cx="1524000" cy="25400"/>
          </a:xfrm>
          <a:custGeom>
            <a:avLst/>
            <a:gdLst/>
            <a:ahLst/>
            <a:cxnLst/>
            <a:rect l="l" t="t" r="r" b="b"/>
            <a:pathLst>
              <a:path w="1524000" h="25400">
                <a:moveTo>
                  <a:pt x="1524000" y="0"/>
                </a:moveTo>
                <a:lnTo>
                  <a:pt x="0" y="0"/>
                </a:lnTo>
                <a:lnTo>
                  <a:pt x="0" y="25400"/>
                </a:lnTo>
                <a:lnTo>
                  <a:pt x="1524000" y="25400"/>
                </a:lnTo>
                <a:lnTo>
                  <a:pt x="152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37272" y="3023929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5">
                <a:moveTo>
                  <a:pt x="793730" y="0"/>
                </a:moveTo>
                <a:lnTo>
                  <a:pt x="787703" y="17189"/>
                </a:lnTo>
                <a:lnTo>
                  <a:pt x="812218" y="27828"/>
                </a:lnTo>
                <a:lnTo>
                  <a:pt x="833300" y="42555"/>
                </a:lnTo>
                <a:lnTo>
                  <a:pt x="865168" y="84274"/>
                </a:lnTo>
                <a:lnTo>
                  <a:pt x="883921" y="140558"/>
                </a:lnTo>
                <a:lnTo>
                  <a:pt x="890172" y="209624"/>
                </a:lnTo>
                <a:lnTo>
                  <a:pt x="888602" y="246975"/>
                </a:lnTo>
                <a:lnTo>
                  <a:pt x="876044" y="311381"/>
                </a:lnTo>
                <a:lnTo>
                  <a:pt x="850846" y="361680"/>
                </a:lnTo>
                <a:lnTo>
                  <a:pt x="812504" y="395613"/>
                </a:lnTo>
                <a:lnTo>
                  <a:pt x="788372" y="406300"/>
                </a:lnTo>
                <a:lnTo>
                  <a:pt x="793730" y="423490"/>
                </a:lnTo>
                <a:lnTo>
                  <a:pt x="851495" y="396394"/>
                </a:lnTo>
                <a:lnTo>
                  <a:pt x="893966" y="349486"/>
                </a:lnTo>
                <a:lnTo>
                  <a:pt x="920086" y="286671"/>
                </a:lnTo>
                <a:lnTo>
                  <a:pt x="928792" y="211857"/>
                </a:lnTo>
                <a:lnTo>
                  <a:pt x="926609" y="173034"/>
                </a:lnTo>
                <a:lnTo>
                  <a:pt x="909140" y="104219"/>
                </a:lnTo>
                <a:lnTo>
                  <a:pt x="874495" y="48199"/>
                </a:lnTo>
                <a:lnTo>
                  <a:pt x="824433" y="11085"/>
                </a:lnTo>
                <a:lnTo>
                  <a:pt x="793730" y="0"/>
                </a:lnTo>
                <a:close/>
              </a:path>
              <a:path w="929004" h="423545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681387" y="2955432"/>
            <a:ext cx="1541145" cy="549910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45"/>
              </a:lnSpc>
              <a:tabLst>
                <a:tab pos="704850" algn="l"/>
              </a:tabLst>
            </a:pPr>
            <a:r>
              <a:rPr sz="3600" spc="415" dirty="0">
                <a:latin typeface="Cambria Math"/>
                <a:cs typeface="Cambria Math"/>
              </a:rPr>
              <a:t>𝑞</a:t>
            </a:r>
            <a:r>
              <a:rPr sz="3900" spc="622" baseline="-16025" dirty="0">
                <a:latin typeface="Cambria Math"/>
                <a:cs typeface="Cambria Math"/>
              </a:rPr>
              <a:t>)	</a:t>
            </a:r>
            <a:r>
              <a:rPr sz="3600" spc="15" dirty="0">
                <a:latin typeface="Cambria Math"/>
                <a:cs typeface="Cambria Math"/>
              </a:rPr>
              <a:t>𝑧|𝑥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23400" y="3593148"/>
            <a:ext cx="1524000" cy="25400"/>
          </a:xfrm>
          <a:custGeom>
            <a:avLst/>
            <a:gdLst/>
            <a:ahLst/>
            <a:cxnLst/>
            <a:rect l="l" t="t" r="r" b="b"/>
            <a:pathLst>
              <a:path w="1524000" h="25400">
                <a:moveTo>
                  <a:pt x="1524000" y="0"/>
                </a:moveTo>
                <a:lnTo>
                  <a:pt x="0" y="0"/>
                </a:lnTo>
                <a:lnTo>
                  <a:pt x="0" y="25400"/>
                </a:lnTo>
                <a:lnTo>
                  <a:pt x="1524000" y="25400"/>
                </a:lnTo>
                <a:lnTo>
                  <a:pt x="152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968806" y="3568700"/>
            <a:ext cx="4011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468880" algn="l"/>
              </a:tabLst>
            </a:pPr>
            <a:r>
              <a:rPr sz="3600" spc="25" dirty="0">
                <a:latin typeface="Cambria Math"/>
                <a:cs typeface="Cambria Math"/>
              </a:rPr>
              <a:t>𝑝(𝑧)	</a:t>
            </a:r>
            <a:r>
              <a:rPr sz="3600" spc="120" dirty="0">
                <a:latin typeface="Cambria Math"/>
                <a:cs typeface="Cambria Math"/>
              </a:rPr>
              <a:t>𝑝</a:t>
            </a:r>
            <a:r>
              <a:rPr sz="3900" spc="179" baseline="-16025" dirty="0">
                <a:latin typeface="Cambria Math"/>
                <a:cs typeface="Cambria Math"/>
              </a:rPr>
              <a:t>(</a:t>
            </a:r>
            <a:r>
              <a:rPr sz="3600" spc="12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61973" y="3676347"/>
            <a:ext cx="934719" cy="549910"/>
          </a:xfrm>
          <a:custGeom>
            <a:avLst/>
            <a:gdLst/>
            <a:ahLst/>
            <a:cxnLst/>
            <a:rect l="l" t="t" r="r" b="b"/>
            <a:pathLst>
              <a:path w="934720" h="549910">
                <a:moveTo>
                  <a:pt x="0" y="0"/>
                </a:moveTo>
                <a:lnTo>
                  <a:pt x="934340" y="0"/>
                </a:lnTo>
                <a:lnTo>
                  <a:pt x="934340" y="549755"/>
                </a:lnTo>
                <a:lnTo>
                  <a:pt x="0" y="549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13933" y="1949960"/>
            <a:ext cx="1541145" cy="549910"/>
          </a:xfrm>
          <a:custGeom>
            <a:avLst/>
            <a:gdLst/>
            <a:ahLst/>
            <a:cxnLst/>
            <a:rect l="l" t="t" r="r" b="b"/>
            <a:pathLst>
              <a:path w="1541145" h="549910">
                <a:moveTo>
                  <a:pt x="0" y="0"/>
                </a:moveTo>
                <a:lnTo>
                  <a:pt x="1541091" y="0"/>
                </a:lnTo>
                <a:lnTo>
                  <a:pt x="1541091" y="549755"/>
                </a:lnTo>
                <a:lnTo>
                  <a:pt x="0" y="549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90405" y="3676346"/>
            <a:ext cx="1541145" cy="549910"/>
          </a:xfrm>
          <a:custGeom>
            <a:avLst/>
            <a:gdLst/>
            <a:ahLst/>
            <a:cxnLst/>
            <a:rect l="l" t="t" r="r" b="b"/>
            <a:pathLst>
              <a:path w="1541145" h="549910">
                <a:moveTo>
                  <a:pt x="0" y="0"/>
                </a:moveTo>
                <a:lnTo>
                  <a:pt x="1541091" y="0"/>
                </a:lnTo>
                <a:lnTo>
                  <a:pt x="1541091" y="549755"/>
                </a:lnTo>
                <a:lnTo>
                  <a:pt x="0" y="549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90405" y="2995235"/>
            <a:ext cx="1541145" cy="549910"/>
          </a:xfrm>
          <a:custGeom>
            <a:avLst/>
            <a:gdLst/>
            <a:ahLst/>
            <a:cxnLst/>
            <a:rect l="l" t="t" r="r" b="b"/>
            <a:pathLst>
              <a:path w="1541145" h="549910">
                <a:moveTo>
                  <a:pt x="0" y="0"/>
                </a:moveTo>
                <a:lnTo>
                  <a:pt x="1541091" y="0"/>
                </a:lnTo>
                <a:lnTo>
                  <a:pt x="1541091" y="549755"/>
                </a:lnTo>
                <a:lnTo>
                  <a:pt x="0" y="549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69730" y="2895091"/>
            <a:ext cx="271653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0">
              <a:lnSpc>
                <a:spcPts val="3610"/>
              </a:lnSpc>
              <a:spcBef>
                <a:spcPts val="100"/>
              </a:spcBef>
            </a:pPr>
            <a:r>
              <a:rPr sz="3600" spc="55" dirty="0">
                <a:latin typeface="Cambria Math"/>
                <a:cs typeface="Cambria Math"/>
              </a:rPr>
              <a:t>𝑞</a:t>
            </a:r>
            <a:r>
              <a:rPr sz="3900" spc="82" baseline="-16025" dirty="0">
                <a:latin typeface="Cambria Math"/>
                <a:cs typeface="Cambria Math"/>
              </a:rPr>
              <a:t>)</a:t>
            </a:r>
            <a:r>
              <a:rPr sz="3600" spc="55" dirty="0">
                <a:latin typeface="Cambria Math"/>
                <a:cs typeface="Cambria Math"/>
              </a:rPr>
              <a:t>(</a:t>
            </a:r>
            <a:r>
              <a:rPr sz="2700" spc="82" baseline="308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600" spc="55" dirty="0">
                <a:latin typeface="Cambria Math"/>
                <a:cs typeface="Cambria Math"/>
              </a:rPr>
              <a:t>𝑧|𝑥)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610"/>
              </a:lnSpc>
            </a:pP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-5" dirty="0">
                <a:latin typeface="Cambria Math"/>
                <a:cs typeface="Cambria Math"/>
              </a:rPr>
              <a:t> 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95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172175" y="4949444"/>
            <a:ext cx="622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Split up using rules </a:t>
            </a:r>
            <a:r>
              <a:rPr sz="3600" spc="-30" dirty="0">
                <a:latin typeface="Calibri"/>
                <a:cs typeface="Calibri"/>
              </a:rPr>
              <a:t>for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logarithms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1982" y="1793748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599" y="157530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1300" y="1904048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7097" y="1355403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07865" y="1227835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66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02390" y="2007231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60" y="4014"/>
                </a:moveTo>
                <a:lnTo>
                  <a:pt x="533181" y="4014"/>
                </a:lnTo>
                <a:lnTo>
                  <a:pt x="533181" y="419468"/>
                </a:lnTo>
                <a:lnTo>
                  <a:pt x="567560" y="419468"/>
                </a:lnTo>
                <a:lnTo>
                  <a:pt x="567560" y="4014"/>
                </a:lnTo>
                <a:close/>
              </a:path>
              <a:path w="567689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74000" y="1904048"/>
            <a:ext cx="3886200" cy="25400"/>
          </a:xfrm>
          <a:custGeom>
            <a:avLst/>
            <a:gdLst/>
            <a:ahLst/>
            <a:cxnLst/>
            <a:rect l="l" t="t" r="r" b="b"/>
            <a:pathLst>
              <a:path w="3886200" h="25400">
                <a:moveTo>
                  <a:pt x="3886198" y="0"/>
                </a:moveTo>
                <a:lnTo>
                  <a:pt x="0" y="0"/>
                </a:lnTo>
                <a:lnTo>
                  <a:pt x="0" y="25400"/>
                </a:lnTo>
                <a:lnTo>
                  <a:pt x="3886198" y="25400"/>
                </a:lnTo>
                <a:lnTo>
                  <a:pt x="3886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2464" y="1334829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62972" y="1334829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1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2" y="48199"/>
                </a:lnTo>
                <a:lnTo>
                  <a:pt x="423240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79961" y="1206500"/>
            <a:ext cx="6518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61995" algn="l"/>
                <a:tab pos="3663315" algn="l"/>
                <a:tab pos="4081145" algn="l"/>
                <a:tab pos="4531995" algn="l"/>
                <a:tab pos="4950460" algn="l"/>
              </a:tabLst>
            </a:pPr>
            <a:r>
              <a:rPr sz="5400" spc="37" baseline="-2314" dirty="0">
                <a:latin typeface="Cambria Math"/>
                <a:cs typeface="Cambria Math"/>
              </a:rPr>
              <a:t>𝑧)𝑝(𝑧) </a:t>
            </a:r>
            <a:r>
              <a:rPr sz="5400" baseline="-44753" dirty="0">
                <a:latin typeface="Cambria Math"/>
                <a:cs typeface="Cambria Math"/>
              </a:rPr>
              <a:t>=</a:t>
            </a:r>
            <a:r>
              <a:rPr sz="5400" spc="607" baseline="-44753" dirty="0">
                <a:latin typeface="Cambria Math"/>
                <a:cs typeface="Cambria Math"/>
              </a:rPr>
              <a:t> </a:t>
            </a:r>
            <a:r>
              <a:rPr sz="5400" spc="-7" baseline="-44753" dirty="0">
                <a:latin typeface="Cambria Math"/>
                <a:cs typeface="Cambria Math"/>
              </a:rPr>
              <a:t>log</a:t>
            </a:r>
            <a:r>
              <a:rPr sz="5400" spc="-300" baseline="-44753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	𝑝	𝑧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26995" y="2007231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67547" y="4014"/>
                </a:moveTo>
                <a:lnTo>
                  <a:pt x="433167" y="4014"/>
                </a:lnTo>
                <a:lnTo>
                  <a:pt x="433167" y="419468"/>
                </a:lnTo>
                <a:lnTo>
                  <a:pt x="467547" y="419468"/>
                </a:lnTo>
                <a:lnTo>
                  <a:pt x="467547" y="4014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2" y="246975"/>
                </a:lnTo>
                <a:lnTo>
                  <a:pt x="876235" y="311381"/>
                </a:lnTo>
                <a:lnTo>
                  <a:pt x="851036" y="361680"/>
                </a:lnTo>
                <a:lnTo>
                  <a:pt x="812694" y="395613"/>
                </a:lnTo>
                <a:lnTo>
                  <a:pt x="788563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17758" y="1880108"/>
            <a:ext cx="695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306830" algn="l"/>
                <a:tab pos="3887470" algn="l"/>
                <a:tab pos="4558665" algn="l"/>
                <a:tab pos="4931410" algn="l"/>
                <a:tab pos="537781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	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4957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5750" y="3263900"/>
            <a:ext cx="1417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mbria Math"/>
                <a:cs typeface="Cambria Math"/>
              </a:rPr>
              <a:t>=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8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3446" y="3482340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96231" y="3390515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5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5">
                <a:moveTo>
                  <a:pt x="793922" y="0"/>
                </a:moveTo>
                <a:lnTo>
                  <a:pt x="787894" y="17189"/>
                </a:lnTo>
                <a:lnTo>
                  <a:pt x="812409" y="27828"/>
                </a:lnTo>
                <a:lnTo>
                  <a:pt x="833492" y="42555"/>
                </a:lnTo>
                <a:lnTo>
                  <a:pt x="865360" y="84274"/>
                </a:lnTo>
                <a:lnTo>
                  <a:pt x="884112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2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7" y="286670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5" y="11085"/>
                </a:lnTo>
                <a:lnTo>
                  <a:pt x="793922" y="0"/>
                </a:lnTo>
                <a:close/>
              </a:path>
              <a:path w="929004" h="423545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80200" y="3593148"/>
            <a:ext cx="1524000" cy="25400"/>
          </a:xfrm>
          <a:custGeom>
            <a:avLst/>
            <a:gdLst/>
            <a:ahLst/>
            <a:cxnLst/>
            <a:rect l="l" t="t" r="r" b="b"/>
            <a:pathLst>
              <a:path w="1524000" h="25400">
                <a:moveTo>
                  <a:pt x="1524000" y="0"/>
                </a:moveTo>
                <a:lnTo>
                  <a:pt x="0" y="0"/>
                </a:lnTo>
                <a:lnTo>
                  <a:pt x="0" y="25400"/>
                </a:lnTo>
                <a:lnTo>
                  <a:pt x="1524000" y="25400"/>
                </a:lnTo>
                <a:lnTo>
                  <a:pt x="152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37272" y="3023929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5">
                <a:moveTo>
                  <a:pt x="793730" y="0"/>
                </a:moveTo>
                <a:lnTo>
                  <a:pt x="787703" y="17189"/>
                </a:lnTo>
                <a:lnTo>
                  <a:pt x="812218" y="27828"/>
                </a:lnTo>
                <a:lnTo>
                  <a:pt x="833300" y="42555"/>
                </a:lnTo>
                <a:lnTo>
                  <a:pt x="865168" y="84274"/>
                </a:lnTo>
                <a:lnTo>
                  <a:pt x="883921" y="140558"/>
                </a:lnTo>
                <a:lnTo>
                  <a:pt x="890172" y="209624"/>
                </a:lnTo>
                <a:lnTo>
                  <a:pt x="888602" y="246975"/>
                </a:lnTo>
                <a:lnTo>
                  <a:pt x="876044" y="311381"/>
                </a:lnTo>
                <a:lnTo>
                  <a:pt x="850846" y="361680"/>
                </a:lnTo>
                <a:lnTo>
                  <a:pt x="812504" y="395613"/>
                </a:lnTo>
                <a:lnTo>
                  <a:pt x="788372" y="406300"/>
                </a:lnTo>
                <a:lnTo>
                  <a:pt x="793730" y="423490"/>
                </a:lnTo>
                <a:lnTo>
                  <a:pt x="851495" y="396394"/>
                </a:lnTo>
                <a:lnTo>
                  <a:pt x="893966" y="349486"/>
                </a:lnTo>
                <a:lnTo>
                  <a:pt x="920086" y="286671"/>
                </a:lnTo>
                <a:lnTo>
                  <a:pt x="928792" y="211857"/>
                </a:lnTo>
                <a:lnTo>
                  <a:pt x="926609" y="173034"/>
                </a:lnTo>
                <a:lnTo>
                  <a:pt x="909140" y="104219"/>
                </a:lnTo>
                <a:lnTo>
                  <a:pt x="874495" y="48199"/>
                </a:lnTo>
                <a:lnTo>
                  <a:pt x="824433" y="11085"/>
                </a:lnTo>
                <a:lnTo>
                  <a:pt x="793730" y="0"/>
                </a:lnTo>
                <a:close/>
              </a:path>
              <a:path w="929004" h="423545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23400" y="3593148"/>
            <a:ext cx="1524000" cy="25400"/>
          </a:xfrm>
          <a:custGeom>
            <a:avLst/>
            <a:gdLst/>
            <a:ahLst/>
            <a:cxnLst/>
            <a:rect l="l" t="t" r="r" b="b"/>
            <a:pathLst>
              <a:path w="1524000" h="25400">
                <a:moveTo>
                  <a:pt x="1524000" y="0"/>
                </a:moveTo>
                <a:lnTo>
                  <a:pt x="0" y="0"/>
                </a:lnTo>
                <a:lnTo>
                  <a:pt x="0" y="25400"/>
                </a:lnTo>
                <a:lnTo>
                  <a:pt x="1524000" y="25400"/>
                </a:lnTo>
                <a:lnTo>
                  <a:pt x="152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94986" y="2895091"/>
            <a:ext cx="6403975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800">
              <a:lnSpc>
                <a:spcPts val="3610"/>
              </a:lnSpc>
              <a:spcBef>
                <a:spcPts val="100"/>
              </a:spcBef>
              <a:tabLst>
                <a:tab pos="2791460" algn="l"/>
                <a:tab pos="4823460" algn="l"/>
              </a:tabLst>
            </a:pPr>
            <a:r>
              <a:rPr sz="3600" spc="415" dirty="0">
                <a:latin typeface="Cambria Math"/>
                <a:cs typeface="Cambria Math"/>
              </a:rPr>
              <a:t>𝑞</a:t>
            </a:r>
            <a:r>
              <a:rPr sz="3900" spc="622" baseline="-16025" dirty="0">
                <a:latin typeface="Cambria Math"/>
                <a:cs typeface="Cambria Math"/>
              </a:rPr>
              <a:t>)	</a:t>
            </a:r>
            <a:r>
              <a:rPr sz="3600" spc="15" dirty="0">
                <a:latin typeface="Cambria Math"/>
                <a:cs typeface="Cambria Math"/>
              </a:rPr>
              <a:t>𝑧|𝑥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  <a:p>
            <a:pPr marL="50800">
              <a:lnSpc>
                <a:spcPts val="3610"/>
              </a:lnSpc>
              <a:tabLst>
                <a:tab pos="452120" algn="l"/>
                <a:tab pos="971550" algn="l"/>
                <a:tab pos="2411730" algn="l"/>
                <a:tab pos="3712210" algn="l"/>
              </a:tabLst>
            </a:pPr>
            <a:r>
              <a:rPr sz="3600" dirty="0">
                <a:latin typeface="Cambria Math"/>
                <a:cs typeface="Cambria Math"/>
              </a:rPr>
              <a:t>𝑥	𝑧	−</a:t>
            </a:r>
            <a:r>
              <a:rPr sz="3600" spc="5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	</a:t>
            </a:r>
            <a:r>
              <a:rPr sz="5400" spc="37" baseline="-37037" dirty="0">
                <a:latin typeface="Cambria Math"/>
                <a:cs typeface="Cambria Math"/>
              </a:rPr>
              <a:t>𝑝(𝑧)	</a:t>
            </a:r>
            <a:r>
              <a:rPr sz="3600" dirty="0">
                <a:latin typeface="Cambria Math"/>
                <a:cs typeface="Cambria Math"/>
              </a:rPr>
              <a:t>+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120" dirty="0">
                <a:latin typeface="Cambria Math"/>
                <a:cs typeface="Cambria Math"/>
              </a:rPr>
              <a:t> </a:t>
            </a:r>
            <a:r>
              <a:rPr sz="5400" spc="179" baseline="-37037" dirty="0">
                <a:latin typeface="Cambria Math"/>
                <a:cs typeface="Cambria Math"/>
              </a:rPr>
              <a:t>𝑝</a:t>
            </a:r>
            <a:r>
              <a:rPr sz="3900" spc="179" baseline="-67307" dirty="0">
                <a:latin typeface="Cambria Math"/>
                <a:cs typeface="Cambria Math"/>
              </a:rPr>
              <a:t>(</a:t>
            </a:r>
            <a:r>
              <a:rPr sz="5400" spc="179" baseline="-37037" dirty="0">
                <a:latin typeface="Cambria Math"/>
                <a:cs typeface="Cambria Math"/>
              </a:rPr>
              <a:t>(𝑧|𝑥)</a:t>
            </a:r>
            <a:endParaRPr sz="5400" baseline="-37037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5211" y="5079842"/>
            <a:ext cx="556260" cy="423545"/>
          </a:xfrm>
          <a:custGeom>
            <a:avLst/>
            <a:gdLst/>
            <a:ahLst/>
            <a:cxnLst/>
            <a:rect l="l" t="t" r="r" b="b"/>
            <a:pathLst>
              <a:path w="556260" h="423545">
                <a:moveTo>
                  <a:pt x="420795" y="0"/>
                </a:moveTo>
                <a:lnTo>
                  <a:pt x="414768" y="17189"/>
                </a:lnTo>
                <a:lnTo>
                  <a:pt x="439282" y="27828"/>
                </a:lnTo>
                <a:lnTo>
                  <a:pt x="460365" y="42555"/>
                </a:lnTo>
                <a:lnTo>
                  <a:pt x="492232" y="84273"/>
                </a:lnTo>
                <a:lnTo>
                  <a:pt x="510985" y="140558"/>
                </a:lnTo>
                <a:lnTo>
                  <a:pt x="517236" y="209623"/>
                </a:lnTo>
                <a:lnTo>
                  <a:pt x="515667" y="246975"/>
                </a:lnTo>
                <a:lnTo>
                  <a:pt x="503109" y="311380"/>
                </a:lnTo>
                <a:lnTo>
                  <a:pt x="477911" y="361680"/>
                </a:lnTo>
                <a:lnTo>
                  <a:pt x="439569" y="395612"/>
                </a:lnTo>
                <a:lnTo>
                  <a:pt x="415438" y="406300"/>
                </a:lnTo>
                <a:lnTo>
                  <a:pt x="420795" y="423490"/>
                </a:lnTo>
                <a:lnTo>
                  <a:pt x="478559" y="396394"/>
                </a:lnTo>
                <a:lnTo>
                  <a:pt x="521031" y="349484"/>
                </a:lnTo>
                <a:lnTo>
                  <a:pt x="547150" y="286670"/>
                </a:lnTo>
                <a:lnTo>
                  <a:pt x="555857" y="211856"/>
                </a:lnTo>
                <a:lnTo>
                  <a:pt x="553673" y="173033"/>
                </a:lnTo>
                <a:lnTo>
                  <a:pt x="536204" y="104219"/>
                </a:lnTo>
                <a:lnTo>
                  <a:pt x="501560" y="48199"/>
                </a:lnTo>
                <a:lnTo>
                  <a:pt x="451498" y="11085"/>
                </a:lnTo>
                <a:lnTo>
                  <a:pt x="420795" y="0"/>
                </a:lnTo>
                <a:close/>
              </a:path>
              <a:path w="556260" h="423545">
                <a:moveTo>
                  <a:pt x="135061" y="0"/>
                </a:moveTo>
                <a:lnTo>
                  <a:pt x="77437" y="27151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9" y="319577"/>
                </a:lnTo>
                <a:lnTo>
                  <a:pt x="54150" y="375416"/>
                </a:lnTo>
                <a:lnTo>
                  <a:pt x="104268" y="412418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2"/>
                </a:lnTo>
                <a:lnTo>
                  <a:pt x="95463" y="380739"/>
                </a:lnTo>
                <a:lnTo>
                  <a:pt x="63736" y="338434"/>
                </a:lnTo>
                <a:lnTo>
                  <a:pt x="44899" y="280894"/>
                </a:lnTo>
                <a:lnTo>
                  <a:pt x="38620" y="209623"/>
                </a:lnTo>
                <a:lnTo>
                  <a:pt x="40190" y="173493"/>
                </a:lnTo>
                <a:lnTo>
                  <a:pt x="52748" y="110818"/>
                </a:lnTo>
                <a:lnTo>
                  <a:pt x="77988" y="61370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7641" y="4952491"/>
            <a:ext cx="1658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376680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87832" y="5078729"/>
            <a:ext cx="99695" cy="425450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68" y="0"/>
                </a:moveTo>
                <a:lnTo>
                  <a:pt x="0" y="0"/>
                </a:lnTo>
                <a:lnTo>
                  <a:pt x="0" y="17780"/>
                </a:lnTo>
                <a:lnTo>
                  <a:pt x="62509" y="17780"/>
                </a:lnTo>
                <a:lnTo>
                  <a:pt x="62509" y="408940"/>
                </a:lnTo>
                <a:lnTo>
                  <a:pt x="0" y="408940"/>
                </a:lnTo>
                <a:lnTo>
                  <a:pt x="0" y="425450"/>
                </a:lnTo>
                <a:lnTo>
                  <a:pt x="99568" y="425450"/>
                </a:lnTo>
                <a:lnTo>
                  <a:pt x="99568" y="408940"/>
                </a:lnTo>
                <a:lnTo>
                  <a:pt x="99568" y="17780"/>
                </a:lnTo>
                <a:lnTo>
                  <a:pt x="99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82032" y="5078729"/>
            <a:ext cx="99695" cy="425450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68" y="0"/>
                </a:moveTo>
                <a:lnTo>
                  <a:pt x="0" y="0"/>
                </a:lnTo>
                <a:lnTo>
                  <a:pt x="0" y="17780"/>
                </a:lnTo>
                <a:lnTo>
                  <a:pt x="0" y="408940"/>
                </a:lnTo>
                <a:lnTo>
                  <a:pt x="0" y="425450"/>
                </a:lnTo>
                <a:lnTo>
                  <a:pt x="99568" y="425450"/>
                </a:lnTo>
                <a:lnTo>
                  <a:pt x="99568" y="408940"/>
                </a:lnTo>
                <a:lnTo>
                  <a:pt x="37058" y="408940"/>
                </a:lnTo>
                <a:lnTo>
                  <a:pt x="37058" y="17780"/>
                </a:lnTo>
                <a:lnTo>
                  <a:pt x="99568" y="17780"/>
                </a:lnTo>
                <a:lnTo>
                  <a:pt x="99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10134" y="4952491"/>
            <a:ext cx="440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580640" algn="l"/>
              </a:tabLst>
            </a:pP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4" dirty="0">
                <a:latin typeface="Cambria Math"/>
                <a:cs typeface="Cambria Math"/>
              </a:rPr>
              <a:t> </a:t>
            </a:r>
            <a:r>
              <a:rPr sz="3600" spc="325" dirty="0">
                <a:latin typeface="Cambria Math"/>
                <a:cs typeface="Cambria Math"/>
              </a:rPr>
              <a:t>𝐸</a:t>
            </a:r>
            <a:r>
              <a:rPr sz="3900" spc="487" baseline="-16025" dirty="0">
                <a:latin typeface="Cambria Math"/>
                <a:cs typeface="Cambria Math"/>
              </a:rPr>
              <a:t>*~,</a:t>
            </a:r>
            <a:r>
              <a:rPr sz="3300" spc="487" baseline="-32828" dirty="0">
                <a:latin typeface="Cambria Math"/>
                <a:cs typeface="Cambria Math"/>
              </a:rPr>
              <a:t>'</a:t>
            </a:r>
            <a:r>
              <a:rPr sz="3900" spc="487" baseline="-16025" dirty="0">
                <a:latin typeface="Cambria Math"/>
                <a:cs typeface="Cambria Math"/>
              </a:rPr>
              <a:t>(*|/)	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54" dirty="0">
                <a:latin typeface="Cambria Math"/>
                <a:cs typeface="Cambria Math"/>
              </a:rPr>
              <a:t> </a:t>
            </a:r>
            <a:r>
              <a:rPr sz="3600" spc="160" dirty="0">
                <a:latin typeface="Cambria Math"/>
                <a:cs typeface="Cambria Math"/>
              </a:rPr>
              <a:t>𝑝</a:t>
            </a:r>
            <a:r>
              <a:rPr sz="3900" spc="240" baseline="-16025" dirty="0">
                <a:latin typeface="Cambria Math"/>
                <a:cs typeface="Cambria Math"/>
              </a:rPr>
              <a:t>(</a:t>
            </a:r>
            <a:r>
              <a:rPr sz="3600" spc="160" dirty="0">
                <a:latin typeface="Cambria Math"/>
                <a:cs typeface="Cambria Math"/>
              </a:rPr>
              <a:t>(𝑥)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96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607584" y="4543044"/>
            <a:ext cx="3392804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spc="-60" dirty="0">
                <a:latin typeface="Calibri"/>
                <a:cs typeface="Calibri"/>
              </a:rPr>
              <a:t>We </a:t>
            </a:r>
            <a:r>
              <a:rPr sz="3200" spc="-10" dirty="0">
                <a:latin typeface="Calibri"/>
                <a:cs typeface="Calibri"/>
              </a:rPr>
              <a:t>can </a:t>
            </a:r>
            <a:r>
              <a:rPr sz="3200" spc="-20" dirty="0">
                <a:latin typeface="Calibri"/>
                <a:cs typeface="Calibri"/>
              </a:rPr>
              <a:t>wrap </a:t>
            </a:r>
            <a:r>
              <a:rPr sz="3200" dirty="0">
                <a:latin typeface="Calibri"/>
                <a:cs typeface="Calibri"/>
              </a:rPr>
              <a:t>in an  </a:t>
            </a:r>
            <a:r>
              <a:rPr sz="3200" spc="-15" dirty="0">
                <a:latin typeface="Calibri"/>
                <a:cs typeface="Calibri"/>
              </a:rPr>
              <a:t>expectation </a:t>
            </a:r>
            <a:r>
              <a:rPr sz="3200" spc="-5" dirty="0">
                <a:latin typeface="Calibri"/>
                <a:cs typeface="Calibri"/>
              </a:rPr>
              <a:t>since </a:t>
            </a:r>
            <a:r>
              <a:rPr sz="3200" dirty="0">
                <a:latin typeface="Calibri"/>
                <a:cs typeface="Calibri"/>
              </a:rPr>
              <a:t>it  </a:t>
            </a:r>
            <a:r>
              <a:rPr sz="3200" spc="-5" dirty="0">
                <a:latin typeface="Calibri"/>
                <a:cs typeface="Calibri"/>
              </a:rPr>
              <a:t>doesn’t </a:t>
            </a:r>
            <a:r>
              <a:rPr sz="3200" dirty="0">
                <a:latin typeface="Calibri"/>
                <a:cs typeface="Calibri"/>
              </a:rPr>
              <a:t>depend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z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1725211" y="5079842"/>
            <a:ext cx="556260" cy="423545"/>
          </a:xfrm>
          <a:custGeom>
            <a:avLst/>
            <a:gdLst/>
            <a:ahLst/>
            <a:cxnLst/>
            <a:rect l="l" t="t" r="r" b="b"/>
            <a:pathLst>
              <a:path w="556260" h="423545">
                <a:moveTo>
                  <a:pt x="420795" y="0"/>
                </a:moveTo>
                <a:lnTo>
                  <a:pt x="414768" y="17189"/>
                </a:lnTo>
                <a:lnTo>
                  <a:pt x="439282" y="27828"/>
                </a:lnTo>
                <a:lnTo>
                  <a:pt x="460365" y="42555"/>
                </a:lnTo>
                <a:lnTo>
                  <a:pt x="492232" y="84273"/>
                </a:lnTo>
                <a:lnTo>
                  <a:pt x="510985" y="140558"/>
                </a:lnTo>
                <a:lnTo>
                  <a:pt x="517236" y="209623"/>
                </a:lnTo>
                <a:lnTo>
                  <a:pt x="515667" y="246975"/>
                </a:lnTo>
                <a:lnTo>
                  <a:pt x="503109" y="311380"/>
                </a:lnTo>
                <a:lnTo>
                  <a:pt x="477911" y="361680"/>
                </a:lnTo>
                <a:lnTo>
                  <a:pt x="439569" y="395612"/>
                </a:lnTo>
                <a:lnTo>
                  <a:pt x="415438" y="406300"/>
                </a:lnTo>
                <a:lnTo>
                  <a:pt x="420795" y="423490"/>
                </a:lnTo>
                <a:lnTo>
                  <a:pt x="478559" y="396394"/>
                </a:lnTo>
                <a:lnTo>
                  <a:pt x="521031" y="349484"/>
                </a:lnTo>
                <a:lnTo>
                  <a:pt x="547150" y="286670"/>
                </a:lnTo>
                <a:lnTo>
                  <a:pt x="555857" y="211856"/>
                </a:lnTo>
                <a:lnTo>
                  <a:pt x="553673" y="173033"/>
                </a:lnTo>
                <a:lnTo>
                  <a:pt x="536204" y="104219"/>
                </a:lnTo>
                <a:lnTo>
                  <a:pt x="501560" y="48199"/>
                </a:lnTo>
                <a:lnTo>
                  <a:pt x="451498" y="11085"/>
                </a:lnTo>
                <a:lnTo>
                  <a:pt x="420795" y="0"/>
                </a:lnTo>
                <a:close/>
              </a:path>
              <a:path w="556260" h="423545">
                <a:moveTo>
                  <a:pt x="135061" y="0"/>
                </a:moveTo>
                <a:lnTo>
                  <a:pt x="77437" y="27151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9" y="319577"/>
                </a:lnTo>
                <a:lnTo>
                  <a:pt x="54150" y="375416"/>
                </a:lnTo>
                <a:lnTo>
                  <a:pt x="104268" y="412418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2"/>
                </a:lnTo>
                <a:lnTo>
                  <a:pt x="95463" y="380739"/>
                </a:lnTo>
                <a:lnTo>
                  <a:pt x="63736" y="338434"/>
                </a:lnTo>
                <a:lnTo>
                  <a:pt x="44899" y="280894"/>
                </a:lnTo>
                <a:lnTo>
                  <a:pt x="38620" y="209623"/>
                </a:lnTo>
                <a:lnTo>
                  <a:pt x="40190" y="173493"/>
                </a:lnTo>
                <a:lnTo>
                  <a:pt x="52748" y="110818"/>
                </a:lnTo>
                <a:lnTo>
                  <a:pt x="77988" y="61370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7641" y="4952491"/>
            <a:ext cx="1658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376680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87832" y="5078729"/>
            <a:ext cx="99695" cy="425450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68" y="0"/>
                </a:moveTo>
                <a:lnTo>
                  <a:pt x="0" y="0"/>
                </a:lnTo>
                <a:lnTo>
                  <a:pt x="0" y="17780"/>
                </a:lnTo>
                <a:lnTo>
                  <a:pt x="62509" y="17780"/>
                </a:lnTo>
                <a:lnTo>
                  <a:pt x="62509" y="408940"/>
                </a:lnTo>
                <a:lnTo>
                  <a:pt x="0" y="408940"/>
                </a:lnTo>
                <a:lnTo>
                  <a:pt x="0" y="425450"/>
                </a:lnTo>
                <a:lnTo>
                  <a:pt x="99568" y="425450"/>
                </a:lnTo>
                <a:lnTo>
                  <a:pt x="99568" y="408940"/>
                </a:lnTo>
                <a:lnTo>
                  <a:pt x="99568" y="17780"/>
                </a:lnTo>
                <a:lnTo>
                  <a:pt x="99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2032" y="5078729"/>
            <a:ext cx="99695" cy="425450"/>
          </a:xfrm>
          <a:custGeom>
            <a:avLst/>
            <a:gdLst/>
            <a:ahLst/>
            <a:cxnLst/>
            <a:rect l="l" t="t" r="r" b="b"/>
            <a:pathLst>
              <a:path w="99695" h="425450">
                <a:moveTo>
                  <a:pt x="99568" y="0"/>
                </a:moveTo>
                <a:lnTo>
                  <a:pt x="0" y="0"/>
                </a:lnTo>
                <a:lnTo>
                  <a:pt x="0" y="17780"/>
                </a:lnTo>
                <a:lnTo>
                  <a:pt x="0" y="408940"/>
                </a:lnTo>
                <a:lnTo>
                  <a:pt x="0" y="425450"/>
                </a:lnTo>
                <a:lnTo>
                  <a:pt x="99568" y="425450"/>
                </a:lnTo>
                <a:lnTo>
                  <a:pt x="99568" y="408940"/>
                </a:lnTo>
                <a:lnTo>
                  <a:pt x="37058" y="408940"/>
                </a:lnTo>
                <a:lnTo>
                  <a:pt x="37058" y="17780"/>
                </a:lnTo>
                <a:lnTo>
                  <a:pt x="99568" y="17780"/>
                </a:lnTo>
                <a:lnTo>
                  <a:pt x="99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0134" y="4952491"/>
            <a:ext cx="440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580640" algn="l"/>
              </a:tabLst>
            </a:pP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204" dirty="0">
                <a:latin typeface="Cambria Math"/>
                <a:cs typeface="Cambria Math"/>
              </a:rPr>
              <a:t> </a:t>
            </a:r>
            <a:r>
              <a:rPr sz="3600" spc="325" dirty="0">
                <a:latin typeface="Cambria Math"/>
                <a:cs typeface="Cambria Math"/>
              </a:rPr>
              <a:t>𝐸</a:t>
            </a:r>
            <a:r>
              <a:rPr sz="3900" spc="487" baseline="-16025" dirty="0">
                <a:latin typeface="Cambria Math"/>
                <a:cs typeface="Cambria Math"/>
              </a:rPr>
              <a:t>*~,</a:t>
            </a:r>
            <a:r>
              <a:rPr sz="3300" spc="487" baseline="-32828" dirty="0">
                <a:latin typeface="Cambria Math"/>
                <a:cs typeface="Cambria Math"/>
              </a:rPr>
              <a:t>'</a:t>
            </a:r>
            <a:r>
              <a:rPr sz="3900" spc="487" baseline="-16025" dirty="0">
                <a:latin typeface="Cambria Math"/>
                <a:cs typeface="Cambria Math"/>
              </a:rPr>
              <a:t>(*|/)	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54" dirty="0">
                <a:latin typeface="Cambria Math"/>
                <a:cs typeface="Cambria Math"/>
              </a:rPr>
              <a:t> </a:t>
            </a:r>
            <a:r>
              <a:rPr sz="3600" spc="160" dirty="0">
                <a:latin typeface="Cambria Math"/>
                <a:cs typeface="Cambria Math"/>
              </a:rPr>
              <a:t>𝑝</a:t>
            </a:r>
            <a:r>
              <a:rPr sz="3900" spc="240" baseline="-16025" dirty="0">
                <a:latin typeface="Cambria Math"/>
                <a:cs typeface="Cambria Math"/>
              </a:rPr>
              <a:t>(</a:t>
            </a:r>
            <a:r>
              <a:rPr sz="3600" spc="160" dirty="0">
                <a:latin typeface="Cambria Math"/>
                <a:cs typeface="Cambria Math"/>
              </a:rPr>
              <a:t>(𝑥)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6340" y="4488179"/>
            <a:ext cx="3392804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spc="-60" dirty="0">
                <a:latin typeface="Calibri"/>
                <a:cs typeface="Calibri"/>
              </a:rPr>
              <a:t>We </a:t>
            </a:r>
            <a:r>
              <a:rPr sz="3200" spc="-10" dirty="0">
                <a:latin typeface="Calibri"/>
                <a:cs typeface="Calibri"/>
              </a:rPr>
              <a:t>can </a:t>
            </a:r>
            <a:r>
              <a:rPr sz="3200" spc="-20" dirty="0">
                <a:latin typeface="Calibri"/>
                <a:cs typeface="Calibri"/>
              </a:rPr>
              <a:t>wrap </a:t>
            </a:r>
            <a:r>
              <a:rPr sz="3200" dirty="0">
                <a:latin typeface="Calibri"/>
                <a:cs typeface="Calibri"/>
              </a:rPr>
              <a:t>in an  </a:t>
            </a:r>
            <a:r>
              <a:rPr sz="3200" spc="-15" dirty="0">
                <a:latin typeface="Calibri"/>
                <a:cs typeface="Calibri"/>
              </a:rPr>
              <a:t>expectation </a:t>
            </a:r>
            <a:r>
              <a:rPr sz="3200" spc="-5" dirty="0">
                <a:latin typeface="Calibri"/>
                <a:cs typeface="Calibri"/>
              </a:rPr>
              <a:t>since </a:t>
            </a:r>
            <a:r>
              <a:rPr sz="3200" dirty="0">
                <a:latin typeface="Calibri"/>
                <a:cs typeface="Calibri"/>
              </a:rPr>
              <a:t>it  </a:t>
            </a:r>
            <a:r>
              <a:rPr sz="3200" spc="-5" dirty="0">
                <a:latin typeface="Calibri"/>
                <a:cs typeface="Calibri"/>
              </a:rPr>
              <a:t>doesn’t </a:t>
            </a:r>
            <a:r>
              <a:rPr sz="3200" dirty="0">
                <a:latin typeface="Calibri"/>
                <a:cs typeface="Calibri"/>
              </a:rPr>
              <a:t>depend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z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7691" y="1827276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308" y="160578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1484" y="1935953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32807" y="1387308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73575" y="1258315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66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68100" y="2039136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59" y="4014"/>
                </a:moveTo>
                <a:lnTo>
                  <a:pt x="533180" y="4014"/>
                </a:lnTo>
                <a:lnTo>
                  <a:pt x="533180" y="419468"/>
                </a:lnTo>
                <a:lnTo>
                  <a:pt x="567559" y="419468"/>
                </a:lnTo>
                <a:lnTo>
                  <a:pt x="567559" y="4014"/>
                </a:lnTo>
                <a:close/>
              </a:path>
              <a:path w="567689" h="423544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8" y="319578"/>
                </a:lnTo>
                <a:lnTo>
                  <a:pt x="54149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34185" y="1935953"/>
            <a:ext cx="3886200" cy="25400"/>
          </a:xfrm>
          <a:custGeom>
            <a:avLst/>
            <a:gdLst/>
            <a:ahLst/>
            <a:cxnLst/>
            <a:rect l="l" t="t" r="r" b="b"/>
            <a:pathLst>
              <a:path w="3886200" h="25400">
                <a:moveTo>
                  <a:pt x="3886200" y="0"/>
                </a:moveTo>
                <a:lnTo>
                  <a:pt x="0" y="0"/>
                </a:lnTo>
                <a:lnTo>
                  <a:pt x="0" y="25400"/>
                </a:lnTo>
                <a:lnTo>
                  <a:pt x="3886200" y="25400"/>
                </a:lnTo>
                <a:lnTo>
                  <a:pt x="388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58174" y="1366734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2" y="0"/>
                </a:moveTo>
                <a:lnTo>
                  <a:pt x="787894" y="17189"/>
                </a:lnTo>
                <a:lnTo>
                  <a:pt x="812409" y="27828"/>
                </a:lnTo>
                <a:lnTo>
                  <a:pt x="833492" y="42555"/>
                </a:lnTo>
                <a:lnTo>
                  <a:pt x="865360" y="84274"/>
                </a:lnTo>
                <a:lnTo>
                  <a:pt x="884112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2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7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5" y="11085"/>
                </a:lnTo>
                <a:lnTo>
                  <a:pt x="793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28681" y="1366734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2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3" y="48199"/>
                </a:lnTo>
                <a:lnTo>
                  <a:pt x="423241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45670" y="1240028"/>
            <a:ext cx="6518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61995" algn="l"/>
                <a:tab pos="3663315" algn="l"/>
                <a:tab pos="4081145" algn="l"/>
                <a:tab pos="4531995" algn="l"/>
                <a:tab pos="4950460" algn="l"/>
              </a:tabLst>
            </a:pPr>
            <a:r>
              <a:rPr sz="5400" spc="37" baseline="-2314" dirty="0">
                <a:latin typeface="Cambria Math"/>
                <a:cs typeface="Cambria Math"/>
              </a:rPr>
              <a:t>𝑧)𝑝(𝑧) </a:t>
            </a:r>
            <a:r>
              <a:rPr sz="5400" baseline="-44753" dirty="0">
                <a:latin typeface="Cambria Math"/>
                <a:cs typeface="Cambria Math"/>
              </a:rPr>
              <a:t>=</a:t>
            </a:r>
            <a:r>
              <a:rPr sz="5400" spc="607" baseline="-44753" dirty="0">
                <a:latin typeface="Cambria Math"/>
                <a:cs typeface="Cambria Math"/>
              </a:rPr>
              <a:t> </a:t>
            </a:r>
            <a:r>
              <a:rPr sz="5400" spc="-7" baseline="-44753" dirty="0">
                <a:latin typeface="Cambria Math"/>
                <a:cs typeface="Cambria Math"/>
              </a:rPr>
              <a:t>log</a:t>
            </a:r>
            <a:r>
              <a:rPr sz="5400" spc="-300" baseline="-44753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	𝑝	𝑧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4957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92704" y="2039136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67547" y="4014"/>
                </a:moveTo>
                <a:lnTo>
                  <a:pt x="433169" y="4014"/>
                </a:lnTo>
                <a:lnTo>
                  <a:pt x="433169" y="419468"/>
                </a:lnTo>
                <a:lnTo>
                  <a:pt x="467547" y="419468"/>
                </a:lnTo>
                <a:lnTo>
                  <a:pt x="467547" y="4014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2" y="246975"/>
                </a:lnTo>
                <a:lnTo>
                  <a:pt x="876235" y="311381"/>
                </a:lnTo>
                <a:lnTo>
                  <a:pt x="851036" y="361680"/>
                </a:lnTo>
                <a:lnTo>
                  <a:pt x="812694" y="395613"/>
                </a:lnTo>
                <a:lnTo>
                  <a:pt x="788563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096167" y="1910588"/>
            <a:ext cx="695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21360" algn="l"/>
                <a:tab pos="1294130" algn="l"/>
                <a:tab pos="3874770" algn="l"/>
                <a:tab pos="4545965" algn="l"/>
                <a:tab pos="4918710" algn="l"/>
                <a:tab pos="536511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	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9009" y="3306571"/>
            <a:ext cx="4739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85335" algn="l"/>
              </a:tabLst>
            </a:pPr>
            <a:r>
              <a:rPr sz="3600" dirty="0">
                <a:latin typeface="Cambria Math"/>
                <a:cs typeface="Cambria Math"/>
              </a:rPr>
              <a:t>= </a:t>
            </a:r>
            <a:r>
              <a:rPr sz="3600" spc="45" dirty="0">
                <a:latin typeface="Cambria Math"/>
                <a:cs typeface="Cambria Math"/>
              </a:rPr>
              <a:t>𝐸</a:t>
            </a:r>
            <a:r>
              <a:rPr sz="3900" spc="67" baseline="-16025" dirty="0">
                <a:latin typeface="Cambria Math"/>
                <a:cs typeface="Cambria Math"/>
              </a:rPr>
              <a:t>*</a:t>
            </a:r>
            <a:r>
              <a:rPr sz="3600" spc="45" dirty="0">
                <a:latin typeface="Cambria Math"/>
                <a:cs typeface="Cambria Math"/>
              </a:rPr>
              <a:t>[log </a:t>
            </a:r>
            <a:r>
              <a:rPr sz="3600" spc="105" dirty="0">
                <a:latin typeface="Cambria Math"/>
                <a:cs typeface="Cambria Math"/>
              </a:rPr>
              <a:t>𝑝</a:t>
            </a:r>
            <a:r>
              <a:rPr sz="3900" spc="157" baseline="-16025" dirty="0">
                <a:latin typeface="Cambria Math"/>
                <a:cs typeface="Cambria Math"/>
              </a:rPr>
              <a:t>(</a:t>
            </a:r>
            <a:r>
              <a:rPr sz="3600" spc="105" dirty="0">
                <a:latin typeface="Cambria Math"/>
                <a:cs typeface="Cambria Math"/>
              </a:rPr>
              <a:t>(𝑥|𝑧)] </a:t>
            </a:r>
            <a:r>
              <a:rPr sz="3600" dirty="0">
                <a:latin typeface="Cambria Math"/>
                <a:cs typeface="Cambria Math"/>
              </a:rPr>
              <a:t>−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35" dirty="0">
                <a:latin typeface="Cambria Math"/>
                <a:cs typeface="Cambria Math"/>
              </a:rPr>
              <a:t>𝐸</a:t>
            </a:r>
            <a:r>
              <a:rPr sz="3900" spc="52" baseline="-16025" dirty="0">
                <a:latin typeface="Cambria Math"/>
                <a:cs typeface="Cambria Math"/>
              </a:rPr>
              <a:t>*	</a:t>
            </a:r>
            <a:r>
              <a:rPr sz="3900" u="heavy" spc="52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900" u="heavy" spc="-600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900" baseline="-1602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04791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5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4273" y="3068535"/>
            <a:ext cx="1656714" cy="1134110"/>
          </a:xfrm>
          <a:custGeom>
            <a:avLst/>
            <a:gdLst/>
            <a:ahLst/>
            <a:cxnLst/>
            <a:rect l="l" t="t" r="r" b="b"/>
            <a:pathLst>
              <a:path w="1656715" h="1134110">
                <a:moveTo>
                  <a:pt x="703757" y="17195"/>
                </a:moveTo>
                <a:lnTo>
                  <a:pt x="697725" y="0"/>
                </a:lnTo>
                <a:lnTo>
                  <a:pt x="667029" y="11087"/>
                </a:lnTo>
                <a:lnTo>
                  <a:pt x="640105" y="27152"/>
                </a:lnTo>
                <a:lnTo>
                  <a:pt x="597598" y="74231"/>
                </a:lnTo>
                <a:lnTo>
                  <a:pt x="571398" y="137160"/>
                </a:lnTo>
                <a:lnTo>
                  <a:pt x="562660" y="211861"/>
                </a:lnTo>
                <a:lnTo>
                  <a:pt x="564845" y="250774"/>
                </a:lnTo>
                <a:lnTo>
                  <a:pt x="582256" y="319582"/>
                </a:lnTo>
                <a:lnTo>
                  <a:pt x="616813" y="375424"/>
                </a:lnTo>
                <a:lnTo>
                  <a:pt x="666940" y="412419"/>
                </a:lnTo>
                <a:lnTo>
                  <a:pt x="697725" y="423494"/>
                </a:lnTo>
                <a:lnTo>
                  <a:pt x="703084" y="406311"/>
                </a:lnTo>
                <a:lnTo>
                  <a:pt x="678954" y="395617"/>
                </a:lnTo>
                <a:lnTo>
                  <a:pt x="658126" y="380746"/>
                </a:lnTo>
                <a:lnTo>
                  <a:pt x="626402" y="338442"/>
                </a:lnTo>
                <a:lnTo>
                  <a:pt x="607568" y="280898"/>
                </a:lnTo>
                <a:lnTo>
                  <a:pt x="601281" y="209626"/>
                </a:lnTo>
                <a:lnTo>
                  <a:pt x="602856" y="173494"/>
                </a:lnTo>
                <a:lnTo>
                  <a:pt x="615416" y="110820"/>
                </a:lnTo>
                <a:lnTo>
                  <a:pt x="640651" y="61379"/>
                </a:lnTo>
                <a:lnTo>
                  <a:pt x="679335" y="27838"/>
                </a:lnTo>
                <a:lnTo>
                  <a:pt x="703757" y="17195"/>
                </a:lnTo>
                <a:close/>
              </a:path>
              <a:path w="1656715" h="1134110">
                <a:moveTo>
                  <a:pt x="1030211" y="4013"/>
                </a:moveTo>
                <a:lnTo>
                  <a:pt x="995832" y="4013"/>
                </a:lnTo>
                <a:lnTo>
                  <a:pt x="995832" y="419468"/>
                </a:lnTo>
                <a:lnTo>
                  <a:pt x="1030211" y="419468"/>
                </a:lnTo>
                <a:lnTo>
                  <a:pt x="1030211" y="4013"/>
                </a:lnTo>
                <a:close/>
              </a:path>
              <a:path w="1656715" h="1134110">
                <a:moveTo>
                  <a:pt x="1491653" y="211861"/>
                </a:moveTo>
                <a:lnTo>
                  <a:pt x="1489468" y="173037"/>
                </a:lnTo>
                <a:lnTo>
                  <a:pt x="1471993" y="104228"/>
                </a:lnTo>
                <a:lnTo>
                  <a:pt x="1437347" y="48209"/>
                </a:lnTo>
                <a:lnTo>
                  <a:pt x="1387284" y="11087"/>
                </a:lnTo>
                <a:lnTo>
                  <a:pt x="1356588" y="0"/>
                </a:lnTo>
                <a:lnTo>
                  <a:pt x="1350556" y="17195"/>
                </a:lnTo>
                <a:lnTo>
                  <a:pt x="1375079" y="27838"/>
                </a:lnTo>
                <a:lnTo>
                  <a:pt x="1396161" y="42557"/>
                </a:lnTo>
                <a:lnTo>
                  <a:pt x="1428026" y="84277"/>
                </a:lnTo>
                <a:lnTo>
                  <a:pt x="1446771" y="140563"/>
                </a:lnTo>
                <a:lnTo>
                  <a:pt x="1453032" y="209626"/>
                </a:lnTo>
                <a:lnTo>
                  <a:pt x="1451457" y="246976"/>
                </a:lnTo>
                <a:lnTo>
                  <a:pt x="1438897" y="311391"/>
                </a:lnTo>
                <a:lnTo>
                  <a:pt x="1413700" y="361683"/>
                </a:lnTo>
                <a:lnTo>
                  <a:pt x="1375359" y="395617"/>
                </a:lnTo>
                <a:lnTo>
                  <a:pt x="1351229" y="406311"/>
                </a:lnTo>
                <a:lnTo>
                  <a:pt x="1356588" y="423494"/>
                </a:lnTo>
                <a:lnTo>
                  <a:pt x="1414348" y="396405"/>
                </a:lnTo>
                <a:lnTo>
                  <a:pt x="1456829" y="349491"/>
                </a:lnTo>
                <a:lnTo>
                  <a:pt x="1482940" y="286677"/>
                </a:lnTo>
                <a:lnTo>
                  <a:pt x="1489468" y="250774"/>
                </a:lnTo>
                <a:lnTo>
                  <a:pt x="1491653" y="211861"/>
                </a:lnTo>
                <a:close/>
              </a:path>
              <a:path w="1656715" h="1134110">
                <a:moveTo>
                  <a:pt x="1524000" y="569226"/>
                </a:moveTo>
                <a:lnTo>
                  <a:pt x="0" y="569226"/>
                </a:lnTo>
                <a:lnTo>
                  <a:pt x="0" y="594626"/>
                </a:lnTo>
                <a:lnTo>
                  <a:pt x="1524000" y="594626"/>
                </a:lnTo>
                <a:lnTo>
                  <a:pt x="1524000" y="569226"/>
                </a:lnTo>
                <a:close/>
              </a:path>
              <a:path w="1656715" h="1134110">
                <a:moveTo>
                  <a:pt x="1656613" y="1054"/>
                </a:moveTo>
                <a:lnTo>
                  <a:pt x="1541856" y="1054"/>
                </a:lnTo>
                <a:lnTo>
                  <a:pt x="1541856" y="22644"/>
                </a:lnTo>
                <a:lnTo>
                  <a:pt x="1613077" y="22644"/>
                </a:lnTo>
                <a:lnTo>
                  <a:pt x="1613077" y="1133894"/>
                </a:lnTo>
                <a:lnTo>
                  <a:pt x="1656613" y="1133894"/>
                </a:lnTo>
                <a:lnTo>
                  <a:pt x="1656613" y="22644"/>
                </a:lnTo>
                <a:lnTo>
                  <a:pt x="1656613" y="1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91466" y="2940811"/>
            <a:ext cx="2070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6120">
              <a:lnSpc>
                <a:spcPts val="3600"/>
              </a:lnSpc>
              <a:spcBef>
                <a:spcPts val="100"/>
              </a:spcBef>
              <a:tabLst>
                <a:tab pos="1414780" algn="l"/>
                <a:tab pos="1787525" algn="l"/>
              </a:tabLst>
            </a:pPr>
            <a:r>
              <a:rPr sz="3600" spc="415" dirty="0">
                <a:latin typeface="Cambria Math"/>
                <a:cs typeface="Cambria Math"/>
              </a:rPr>
              <a:t>𝑞</a:t>
            </a:r>
            <a:r>
              <a:rPr sz="3900" spc="622" baseline="-16025" dirty="0">
                <a:latin typeface="Cambria Math"/>
                <a:cs typeface="Cambria Math"/>
              </a:rPr>
              <a:t>)	</a:t>
            </a:r>
            <a:r>
              <a:rPr sz="3600" dirty="0">
                <a:latin typeface="Cambria Math"/>
                <a:cs typeface="Cambria Math"/>
              </a:rPr>
              <a:t>𝑧	𝑥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600"/>
              </a:lnSpc>
            </a:pP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28764" y="3740935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5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1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0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2" y="48199"/>
                </a:lnTo>
                <a:lnTo>
                  <a:pt x="423240" y="11085"/>
                </a:lnTo>
                <a:lnTo>
                  <a:pt x="392537" y="0"/>
                </a:lnTo>
                <a:close/>
              </a:path>
              <a:path w="527684" h="423545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114705" y="3614420"/>
            <a:ext cx="1349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3550" algn="l"/>
                <a:tab pos="1221105" algn="l"/>
              </a:tabLst>
            </a:pPr>
            <a:r>
              <a:rPr sz="3600" dirty="0">
                <a:latin typeface="Cambria Math"/>
                <a:cs typeface="Cambria Math"/>
              </a:rPr>
              <a:t>𝑝	𝑧	</a:t>
            </a:r>
            <a:r>
              <a:rPr sz="3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94534" y="3528060"/>
            <a:ext cx="4699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30" algn="l"/>
              </a:tabLst>
            </a:pPr>
            <a:r>
              <a:rPr sz="2600" spc="265" dirty="0">
                <a:latin typeface="Cambria Math"/>
                <a:cs typeface="Cambria Math"/>
              </a:rPr>
              <a:t>*	</a:t>
            </a:r>
            <a:r>
              <a:rPr sz="2600" u="heavy" spc="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spc="-4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636610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4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26474" y="3069589"/>
            <a:ext cx="1657985" cy="1132840"/>
          </a:xfrm>
          <a:custGeom>
            <a:avLst/>
            <a:gdLst/>
            <a:ahLst/>
            <a:cxnLst/>
            <a:rect l="l" t="t" r="r" b="b"/>
            <a:pathLst>
              <a:path w="1657984" h="1132839">
                <a:moveTo>
                  <a:pt x="1524000" y="568172"/>
                </a:moveTo>
                <a:lnTo>
                  <a:pt x="0" y="568172"/>
                </a:lnTo>
                <a:lnTo>
                  <a:pt x="0" y="593572"/>
                </a:lnTo>
                <a:lnTo>
                  <a:pt x="1524000" y="593572"/>
                </a:lnTo>
                <a:lnTo>
                  <a:pt x="1524000" y="568172"/>
                </a:lnTo>
                <a:close/>
              </a:path>
              <a:path w="1657984" h="1132839">
                <a:moveTo>
                  <a:pt x="1657565" y="0"/>
                </a:moveTo>
                <a:lnTo>
                  <a:pt x="1542808" y="0"/>
                </a:lnTo>
                <a:lnTo>
                  <a:pt x="1542808" y="21590"/>
                </a:lnTo>
                <a:lnTo>
                  <a:pt x="1614030" y="21590"/>
                </a:lnTo>
                <a:lnTo>
                  <a:pt x="1614030" y="1132840"/>
                </a:lnTo>
                <a:lnTo>
                  <a:pt x="1657565" y="1132840"/>
                </a:lnTo>
                <a:lnTo>
                  <a:pt x="1657565" y="21590"/>
                </a:lnTo>
                <a:lnTo>
                  <a:pt x="1657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565045" y="2940811"/>
            <a:ext cx="3444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4360">
              <a:lnSpc>
                <a:spcPts val="3600"/>
              </a:lnSpc>
              <a:spcBef>
                <a:spcPts val="100"/>
              </a:spcBef>
            </a:pP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600"/>
              </a:lnSpc>
              <a:tabLst>
                <a:tab pos="1195705" algn="l"/>
              </a:tabLst>
            </a:pP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𝐸	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97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410546" y="3614420"/>
            <a:ext cx="1711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55" dirty="0">
                <a:latin typeface="Cambria Math"/>
                <a:cs typeface="Cambria Math"/>
              </a:rPr>
              <a:t>𝑝</a:t>
            </a:r>
            <a:r>
              <a:rPr sz="3900" spc="232" baseline="-14957" dirty="0">
                <a:latin typeface="Cambria Math"/>
                <a:cs typeface="Cambria Math"/>
              </a:rPr>
              <a:t>(</a:t>
            </a:r>
            <a:r>
              <a:rPr sz="3600" spc="155" dirty="0">
                <a:latin typeface="Cambria Math"/>
                <a:cs typeface="Cambria Math"/>
              </a:rPr>
              <a:t>(𝑧|𝑥)</a:t>
            </a:r>
            <a:r>
              <a:rPr sz="3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6604" y="1827276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220" y="160578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1984" y="1935953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1719" y="1387308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62487" y="1258315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66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7013" y="2039136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59" y="4014"/>
                </a:moveTo>
                <a:lnTo>
                  <a:pt x="533180" y="4014"/>
                </a:lnTo>
                <a:lnTo>
                  <a:pt x="533180" y="419468"/>
                </a:lnTo>
                <a:lnTo>
                  <a:pt x="567559" y="419468"/>
                </a:lnTo>
                <a:lnTo>
                  <a:pt x="567559" y="4014"/>
                </a:lnTo>
                <a:close/>
              </a:path>
              <a:path w="567689" h="423544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8" y="319578"/>
                </a:lnTo>
                <a:lnTo>
                  <a:pt x="54149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24685" y="1935953"/>
            <a:ext cx="3886200" cy="25400"/>
          </a:xfrm>
          <a:custGeom>
            <a:avLst/>
            <a:gdLst/>
            <a:ahLst/>
            <a:cxnLst/>
            <a:rect l="l" t="t" r="r" b="b"/>
            <a:pathLst>
              <a:path w="3886200" h="25400">
                <a:moveTo>
                  <a:pt x="3886200" y="0"/>
                </a:moveTo>
                <a:lnTo>
                  <a:pt x="0" y="0"/>
                </a:lnTo>
                <a:lnTo>
                  <a:pt x="0" y="25400"/>
                </a:lnTo>
                <a:lnTo>
                  <a:pt x="3886200" y="25400"/>
                </a:lnTo>
                <a:lnTo>
                  <a:pt x="388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47086" y="1366734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2" y="0"/>
                </a:moveTo>
                <a:lnTo>
                  <a:pt x="787894" y="17189"/>
                </a:lnTo>
                <a:lnTo>
                  <a:pt x="812409" y="27828"/>
                </a:lnTo>
                <a:lnTo>
                  <a:pt x="833492" y="42555"/>
                </a:lnTo>
                <a:lnTo>
                  <a:pt x="865360" y="84274"/>
                </a:lnTo>
                <a:lnTo>
                  <a:pt x="884112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2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7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5" y="11085"/>
                </a:lnTo>
                <a:lnTo>
                  <a:pt x="793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17594" y="1366734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2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3" y="48199"/>
                </a:lnTo>
                <a:lnTo>
                  <a:pt x="423241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4583" y="1240028"/>
            <a:ext cx="6518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61995" algn="l"/>
                <a:tab pos="3663315" algn="l"/>
                <a:tab pos="4081145" algn="l"/>
                <a:tab pos="4531995" algn="l"/>
                <a:tab pos="4950460" algn="l"/>
              </a:tabLst>
            </a:pPr>
            <a:r>
              <a:rPr sz="5400" spc="37" baseline="-2314" dirty="0">
                <a:latin typeface="Cambria Math"/>
                <a:cs typeface="Cambria Math"/>
              </a:rPr>
              <a:t>𝑧)𝑝(𝑧) </a:t>
            </a:r>
            <a:r>
              <a:rPr sz="5400" baseline="-44753" dirty="0">
                <a:latin typeface="Cambria Math"/>
                <a:cs typeface="Cambria Math"/>
              </a:rPr>
              <a:t>=</a:t>
            </a:r>
            <a:r>
              <a:rPr sz="5400" spc="607" baseline="-44753" dirty="0">
                <a:latin typeface="Cambria Math"/>
                <a:cs typeface="Cambria Math"/>
              </a:rPr>
              <a:t> </a:t>
            </a:r>
            <a:r>
              <a:rPr sz="5400" spc="-7" baseline="-44753" dirty="0">
                <a:latin typeface="Cambria Math"/>
                <a:cs typeface="Cambria Math"/>
              </a:rPr>
              <a:t>log</a:t>
            </a:r>
            <a:r>
              <a:rPr sz="5400" spc="-300" baseline="-44753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	𝑝	𝑧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4957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81617" y="2039136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67547" y="4014"/>
                </a:moveTo>
                <a:lnTo>
                  <a:pt x="433169" y="4014"/>
                </a:lnTo>
                <a:lnTo>
                  <a:pt x="433169" y="419468"/>
                </a:lnTo>
                <a:lnTo>
                  <a:pt x="467547" y="419468"/>
                </a:lnTo>
                <a:lnTo>
                  <a:pt x="467547" y="4014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2" y="246975"/>
                </a:lnTo>
                <a:lnTo>
                  <a:pt x="876235" y="311381"/>
                </a:lnTo>
                <a:lnTo>
                  <a:pt x="851036" y="361680"/>
                </a:lnTo>
                <a:lnTo>
                  <a:pt x="812694" y="395613"/>
                </a:lnTo>
                <a:lnTo>
                  <a:pt x="788563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2380" y="1910588"/>
            <a:ext cx="695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306830" algn="l"/>
                <a:tab pos="3887470" algn="l"/>
                <a:tab pos="4558665" algn="l"/>
                <a:tab pos="4931410" algn="l"/>
                <a:tab pos="537781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	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009" y="3306571"/>
            <a:ext cx="4739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85335" algn="l"/>
              </a:tabLst>
            </a:pPr>
            <a:r>
              <a:rPr sz="3600" dirty="0">
                <a:latin typeface="Cambria Math"/>
                <a:cs typeface="Cambria Math"/>
              </a:rPr>
              <a:t>= </a:t>
            </a:r>
            <a:r>
              <a:rPr sz="3600" spc="45" dirty="0">
                <a:latin typeface="Cambria Math"/>
                <a:cs typeface="Cambria Math"/>
              </a:rPr>
              <a:t>𝐸</a:t>
            </a:r>
            <a:r>
              <a:rPr sz="3900" spc="67" baseline="-16025" dirty="0">
                <a:latin typeface="Cambria Math"/>
                <a:cs typeface="Cambria Math"/>
              </a:rPr>
              <a:t>*</a:t>
            </a:r>
            <a:r>
              <a:rPr sz="3600" spc="45" dirty="0">
                <a:latin typeface="Cambria Math"/>
                <a:cs typeface="Cambria Math"/>
              </a:rPr>
              <a:t>[log </a:t>
            </a:r>
            <a:r>
              <a:rPr sz="3600" spc="105" dirty="0">
                <a:latin typeface="Cambria Math"/>
                <a:cs typeface="Cambria Math"/>
              </a:rPr>
              <a:t>𝑝</a:t>
            </a:r>
            <a:r>
              <a:rPr sz="3900" spc="157" baseline="-16025" dirty="0">
                <a:latin typeface="Cambria Math"/>
                <a:cs typeface="Cambria Math"/>
              </a:rPr>
              <a:t>(</a:t>
            </a:r>
            <a:r>
              <a:rPr sz="3600" spc="105" dirty="0">
                <a:latin typeface="Cambria Math"/>
                <a:cs typeface="Cambria Math"/>
              </a:rPr>
              <a:t>(𝑥|𝑧)] </a:t>
            </a:r>
            <a:r>
              <a:rPr sz="3600" dirty="0">
                <a:latin typeface="Cambria Math"/>
                <a:cs typeface="Cambria Math"/>
              </a:rPr>
              <a:t>−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35" dirty="0">
                <a:latin typeface="Cambria Math"/>
                <a:cs typeface="Cambria Math"/>
              </a:rPr>
              <a:t>𝐸</a:t>
            </a:r>
            <a:r>
              <a:rPr sz="3900" spc="52" baseline="-16025" dirty="0">
                <a:latin typeface="Cambria Math"/>
                <a:cs typeface="Cambria Math"/>
              </a:rPr>
              <a:t>*	</a:t>
            </a:r>
            <a:r>
              <a:rPr sz="3900" u="heavy" spc="52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900" u="heavy" spc="-600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900" baseline="-1602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04791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5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4273" y="3068535"/>
            <a:ext cx="1656714" cy="1134110"/>
          </a:xfrm>
          <a:custGeom>
            <a:avLst/>
            <a:gdLst/>
            <a:ahLst/>
            <a:cxnLst/>
            <a:rect l="l" t="t" r="r" b="b"/>
            <a:pathLst>
              <a:path w="1656715" h="1134110">
                <a:moveTo>
                  <a:pt x="703757" y="17195"/>
                </a:moveTo>
                <a:lnTo>
                  <a:pt x="697725" y="0"/>
                </a:lnTo>
                <a:lnTo>
                  <a:pt x="667029" y="11087"/>
                </a:lnTo>
                <a:lnTo>
                  <a:pt x="640105" y="27152"/>
                </a:lnTo>
                <a:lnTo>
                  <a:pt x="597598" y="74231"/>
                </a:lnTo>
                <a:lnTo>
                  <a:pt x="571398" y="137160"/>
                </a:lnTo>
                <a:lnTo>
                  <a:pt x="562660" y="211861"/>
                </a:lnTo>
                <a:lnTo>
                  <a:pt x="564845" y="250774"/>
                </a:lnTo>
                <a:lnTo>
                  <a:pt x="582256" y="319582"/>
                </a:lnTo>
                <a:lnTo>
                  <a:pt x="616813" y="375424"/>
                </a:lnTo>
                <a:lnTo>
                  <a:pt x="666940" y="412419"/>
                </a:lnTo>
                <a:lnTo>
                  <a:pt x="697725" y="423494"/>
                </a:lnTo>
                <a:lnTo>
                  <a:pt x="703084" y="406311"/>
                </a:lnTo>
                <a:lnTo>
                  <a:pt x="678954" y="395617"/>
                </a:lnTo>
                <a:lnTo>
                  <a:pt x="658126" y="380746"/>
                </a:lnTo>
                <a:lnTo>
                  <a:pt x="626402" y="338442"/>
                </a:lnTo>
                <a:lnTo>
                  <a:pt x="607568" y="280898"/>
                </a:lnTo>
                <a:lnTo>
                  <a:pt x="601281" y="209626"/>
                </a:lnTo>
                <a:lnTo>
                  <a:pt x="602856" y="173494"/>
                </a:lnTo>
                <a:lnTo>
                  <a:pt x="615416" y="110820"/>
                </a:lnTo>
                <a:lnTo>
                  <a:pt x="640651" y="61379"/>
                </a:lnTo>
                <a:lnTo>
                  <a:pt x="679335" y="27838"/>
                </a:lnTo>
                <a:lnTo>
                  <a:pt x="703757" y="17195"/>
                </a:lnTo>
                <a:close/>
              </a:path>
              <a:path w="1656715" h="1134110">
                <a:moveTo>
                  <a:pt x="775576" y="689597"/>
                </a:moveTo>
                <a:lnTo>
                  <a:pt x="769543" y="672401"/>
                </a:lnTo>
                <a:lnTo>
                  <a:pt x="738847" y="683488"/>
                </a:lnTo>
                <a:lnTo>
                  <a:pt x="711923" y="699554"/>
                </a:lnTo>
                <a:lnTo>
                  <a:pt x="669417" y="746633"/>
                </a:lnTo>
                <a:lnTo>
                  <a:pt x="643216" y="809561"/>
                </a:lnTo>
                <a:lnTo>
                  <a:pt x="634479" y="884262"/>
                </a:lnTo>
                <a:lnTo>
                  <a:pt x="636663" y="923175"/>
                </a:lnTo>
                <a:lnTo>
                  <a:pt x="654075" y="991984"/>
                </a:lnTo>
                <a:lnTo>
                  <a:pt x="688632" y="1047826"/>
                </a:lnTo>
                <a:lnTo>
                  <a:pt x="738759" y="1084821"/>
                </a:lnTo>
                <a:lnTo>
                  <a:pt x="769543" y="1095895"/>
                </a:lnTo>
                <a:lnTo>
                  <a:pt x="774903" y="1078712"/>
                </a:lnTo>
                <a:lnTo>
                  <a:pt x="750773" y="1068019"/>
                </a:lnTo>
                <a:lnTo>
                  <a:pt x="729945" y="1053147"/>
                </a:lnTo>
                <a:lnTo>
                  <a:pt x="698220" y="1010843"/>
                </a:lnTo>
                <a:lnTo>
                  <a:pt x="679386" y="953300"/>
                </a:lnTo>
                <a:lnTo>
                  <a:pt x="673100" y="882027"/>
                </a:lnTo>
                <a:lnTo>
                  <a:pt x="674674" y="845896"/>
                </a:lnTo>
                <a:lnTo>
                  <a:pt x="687235" y="783221"/>
                </a:lnTo>
                <a:lnTo>
                  <a:pt x="712470" y="733780"/>
                </a:lnTo>
                <a:lnTo>
                  <a:pt x="751154" y="700239"/>
                </a:lnTo>
                <a:lnTo>
                  <a:pt x="775576" y="689597"/>
                </a:lnTo>
                <a:close/>
              </a:path>
              <a:path w="1656715" h="1134110">
                <a:moveTo>
                  <a:pt x="1030211" y="4013"/>
                </a:moveTo>
                <a:lnTo>
                  <a:pt x="995832" y="4013"/>
                </a:lnTo>
                <a:lnTo>
                  <a:pt x="995832" y="419468"/>
                </a:lnTo>
                <a:lnTo>
                  <a:pt x="1030211" y="419468"/>
                </a:lnTo>
                <a:lnTo>
                  <a:pt x="1030211" y="4013"/>
                </a:lnTo>
                <a:close/>
              </a:path>
              <a:path w="1656715" h="1134110">
                <a:moveTo>
                  <a:pt x="1162088" y="884262"/>
                </a:moveTo>
                <a:lnTo>
                  <a:pt x="1159903" y="845439"/>
                </a:lnTo>
                <a:lnTo>
                  <a:pt x="1142428" y="776630"/>
                </a:lnTo>
                <a:lnTo>
                  <a:pt x="1107782" y="720610"/>
                </a:lnTo>
                <a:lnTo>
                  <a:pt x="1057719" y="683488"/>
                </a:lnTo>
                <a:lnTo>
                  <a:pt x="1027023" y="672401"/>
                </a:lnTo>
                <a:lnTo>
                  <a:pt x="1020991" y="689597"/>
                </a:lnTo>
                <a:lnTo>
                  <a:pt x="1045514" y="700239"/>
                </a:lnTo>
                <a:lnTo>
                  <a:pt x="1066596" y="714959"/>
                </a:lnTo>
                <a:lnTo>
                  <a:pt x="1098461" y="756678"/>
                </a:lnTo>
                <a:lnTo>
                  <a:pt x="1117206" y="812965"/>
                </a:lnTo>
                <a:lnTo>
                  <a:pt x="1123467" y="882027"/>
                </a:lnTo>
                <a:lnTo>
                  <a:pt x="1121892" y="919378"/>
                </a:lnTo>
                <a:lnTo>
                  <a:pt x="1109332" y="983792"/>
                </a:lnTo>
                <a:lnTo>
                  <a:pt x="1084135" y="1034084"/>
                </a:lnTo>
                <a:lnTo>
                  <a:pt x="1045794" y="1068019"/>
                </a:lnTo>
                <a:lnTo>
                  <a:pt x="1021664" y="1078712"/>
                </a:lnTo>
                <a:lnTo>
                  <a:pt x="1027023" y="1095895"/>
                </a:lnTo>
                <a:lnTo>
                  <a:pt x="1084783" y="1068806"/>
                </a:lnTo>
                <a:lnTo>
                  <a:pt x="1127264" y="1021892"/>
                </a:lnTo>
                <a:lnTo>
                  <a:pt x="1153375" y="959078"/>
                </a:lnTo>
                <a:lnTo>
                  <a:pt x="1159903" y="923175"/>
                </a:lnTo>
                <a:lnTo>
                  <a:pt x="1162088" y="884262"/>
                </a:lnTo>
                <a:close/>
              </a:path>
              <a:path w="1656715" h="1134110">
                <a:moveTo>
                  <a:pt x="1491653" y="211861"/>
                </a:moveTo>
                <a:lnTo>
                  <a:pt x="1489468" y="173037"/>
                </a:lnTo>
                <a:lnTo>
                  <a:pt x="1471993" y="104228"/>
                </a:lnTo>
                <a:lnTo>
                  <a:pt x="1437347" y="48209"/>
                </a:lnTo>
                <a:lnTo>
                  <a:pt x="1387284" y="11087"/>
                </a:lnTo>
                <a:lnTo>
                  <a:pt x="1356588" y="0"/>
                </a:lnTo>
                <a:lnTo>
                  <a:pt x="1350556" y="17195"/>
                </a:lnTo>
                <a:lnTo>
                  <a:pt x="1375079" y="27838"/>
                </a:lnTo>
                <a:lnTo>
                  <a:pt x="1396161" y="42557"/>
                </a:lnTo>
                <a:lnTo>
                  <a:pt x="1428026" y="84277"/>
                </a:lnTo>
                <a:lnTo>
                  <a:pt x="1446771" y="140563"/>
                </a:lnTo>
                <a:lnTo>
                  <a:pt x="1453032" y="209626"/>
                </a:lnTo>
                <a:lnTo>
                  <a:pt x="1451457" y="246976"/>
                </a:lnTo>
                <a:lnTo>
                  <a:pt x="1438897" y="311391"/>
                </a:lnTo>
                <a:lnTo>
                  <a:pt x="1413700" y="361683"/>
                </a:lnTo>
                <a:lnTo>
                  <a:pt x="1375359" y="395617"/>
                </a:lnTo>
                <a:lnTo>
                  <a:pt x="1351229" y="406311"/>
                </a:lnTo>
                <a:lnTo>
                  <a:pt x="1356588" y="423494"/>
                </a:lnTo>
                <a:lnTo>
                  <a:pt x="1414348" y="396405"/>
                </a:lnTo>
                <a:lnTo>
                  <a:pt x="1456829" y="349491"/>
                </a:lnTo>
                <a:lnTo>
                  <a:pt x="1482940" y="286677"/>
                </a:lnTo>
                <a:lnTo>
                  <a:pt x="1489468" y="250774"/>
                </a:lnTo>
                <a:lnTo>
                  <a:pt x="1491653" y="211861"/>
                </a:lnTo>
                <a:close/>
              </a:path>
              <a:path w="1656715" h="1134110">
                <a:moveTo>
                  <a:pt x="1524000" y="569226"/>
                </a:moveTo>
                <a:lnTo>
                  <a:pt x="0" y="569226"/>
                </a:lnTo>
                <a:lnTo>
                  <a:pt x="0" y="594626"/>
                </a:lnTo>
                <a:lnTo>
                  <a:pt x="1524000" y="594626"/>
                </a:lnTo>
                <a:lnTo>
                  <a:pt x="1524000" y="569226"/>
                </a:lnTo>
                <a:close/>
              </a:path>
              <a:path w="1656715" h="1134110">
                <a:moveTo>
                  <a:pt x="1656613" y="1054"/>
                </a:moveTo>
                <a:lnTo>
                  <a:pt x="1541856" y="1054"/>
                </a:lnTo>
                <a:lnTo>
                  <a:pt x="1541856" y="22644"/>
                </a:lnTo>
                <a:lnTo>
                  <a:pt x="1613077" y="22644"/>
                </a:lnTo>
                <a:lnTo>
                  <a:pt x="1613077" y="1133894"/>
                </a:lnTo>
                <a:lnTo>
                  <a:pt x="1656613" y="1133894"/>
                </a:lnTo>
                <a:lnTo>
                  <a:pt x="1656613" y="22644"/>
                </a:lnTo>
                <a:lnTo>
                  <a:pt x="1656613" y="1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78766" y="2940811"/>
            <a:ext cx="2410460" cy="93980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50800" marR="30480" indent="668020">
              <a:lnSpc>
                <a:spcPct val="66700"/>
              </a:lnSpc>
              <a:spcBef>
                <a:spcPts val="1535"/>
              </a:spcBef>
              <a:tabLst>
                <a:tab pos="1048385" algn="l"/>
                <a:tab pos="1427480" algn="l"/>
                <a:tab pos="1499235" algn="l"/>
                <a:tab pos="1800225" algn="l"/>
                <a:tab pos="2256790" algn="l"/>
              </a:tabLst>
            </a:pPr>
            <a:r>
              <a:rPr sz="3600" spc="415" dirty="0">
                <a:latin typeface="Cambria Math"/>
                <a:cs typeface="Cambria Math"/>
              </a:rPr>
              <a:t>𝑞</a:t>
            </a:r>
            <a:r>
              <a:rPr sz="3900" spc="622" baseline="-16025" dirty="0">
                <a:latin typeface="Cambria Math"/>
                <a:cs typeface="Cambria Math"/>
              </a:rPr>
              <a:t>)	</a:t>
            </a:r>
            <a:r>
              <a:rPr sz="3600" dirty="0">
                <a:latin typeface="Cambria Math"/>
                <a:cs typeface="Cambria Math"/>
              </a:rPr>
              <a:t>𝑧	𝑥  </a:t>
            </a:r>
            <a:r>
              <a:rPr sz="3600" spc="-5" dirty="0">
                <a:latin typeface="Cambria Math"/>
                <a:cs typeface="Cambria Math"/>
              </a:rPr>
              <a:t>log	</a:t>
            </a:r>
            <a:r>
              <a:rPr sz="5400" baseline="-37037" dirty="0">
                <a:latin typeface="Cambria Math"/>
                <a:cs typeface="Cambria Math"/>
              </a:rPr>
              <a:t>𝑝		𝑧		</a:t>
            </a:r>
            <a:r>
              <a:rPr sz="5400" u="heavy" baseline="-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5400" baseline="-3703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94534" y="3528060"/>
            <a:ext cx="4699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30" algn="l"/>
              </a:tabLst>
            </a:pPr>
            <a:r>
              <a:rPr sz="2600" spc="265" dirty="0">
                <a:latin typeface="Cambria Math"/>
                <a:cs typeface="Cambria Math"/>
              </a:rPr>
              <a:t>*	</a:t>
            </a:r>
            <a:r>
              <a:rPr sz="2600" u="heavy" spc="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spc="-4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36610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4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26474" y="3069589"/>
            <a:ext cx="1657985" cy="1132840"/>
          </a:xfrm>
          <a:custGeom>
            <a:avLst/>
            <a:gdLst/>
            <a:ahLst/>
            <a:cxnLst/>
            <a:rect l="l" t="t" r="r" b="b"/>
            <a:pathLst>
              <a:path w="1657984" h="1132839">
                <a:moveTo>
                  <a:pt x="1524000" y="568172"/>
                </a:moveTo>
                <a:lnTo>
                  <a:pt x="0" y="568172"/>
                </a:lnTo>
                <a:lnTo>
                  <a:pt x="0" y="593572"/>
                </a:lnTo>
                <a:lnTo>
                  <a:pt x="1524000" y="593572"/>
                </a:lnTo>
                <a:lnTo>
                  <a:pt x="1524000" y="568172"/>
                </a:lnTo>
                <a:close/>
              </a:path>
              <a:path w="1657984" h="1132839">
                <a:moveTo>
                  <a:pt x="1657565" y="0"/>
                </a:moveTo>
                <a:lnTo>
                  <a:pt x="1542808" y="0"/>
                </a:lnTo>
                <a:lnTo>
                  <a:pt x="1542808" y="21590"/>
                </a:lnTo>
                <a:lnTo>
                  <a:pt x="1614030" y="21590"/>
                </a:lnTo>
                <a:lnTo>
                  <a:pt x="1614030" y="1132840"/>
                </a:lnTo>
                <a:lnTo>
                  <a:pt x="1657565" y="1132840"/>
                </a:lnTo>
                <a:lnTo>
                  <a:pt x="1657565" y="21590"/>
                </a:lnTo>
                <a:lnTo>
                  <a:pt x="1657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65045" y="2940811"/>
            <a:ext cx="3444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4360">
              <a:lnSpc>
                <a:spcPts val="3600"/>
              </a:lnSpc>
              <a:spcBef>
                <a:spcPts val="100"/>
              </a:spcBef>
            </a:pP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600"/>
              </a:lnSpc>
              <a:tabLst>
                <a:tab pos="1195705" algn="l"/>
              </a:tabLst>
            </a:pP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𝐸	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10546" y="3614420"/>
            <a:ext cx="1711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55" dirty="0">
                <a:latin typeface="Cambria Math"/>
                <a:cs typeface="Cambria Math"/>
              </a:rPr>
              <a:t>𝑝</a:t>
            </a:r>
            <a:r>
              <a:rPr sz="3900" spc="232" baseline="-14957" dirty="0">
                <a:latin typeface="Cambria Math"/>
                <a:cs typeface="Cambria Math"/>
              </a:rPr>
              <a:t>(</a:t>
            </a:r>
            <a:r>
              <a:rPr sz="3600" spc="155" dirty="0">
                <a:latin typeface="Cambria Math"/>
                <a:cs typeface="Cambria Math"/>
              </a:rPr>
              <a:t>(𝑧|𝑥)</a:t>
            </a:r>
            <a:r>
              <a:rPr sz="3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8984" y="4717795"/>
            <a:ext cx="5179060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mbria Math"/>
                <a:cs typeface="Cambria Math"/>
              </a:rPr>
              <a:t>= </a:t>
            </a:r>
            <a:r>
              <a:rPr sz="3000" spc="120" dirty="0">
                <a:latin typeface="Cambria Math"/>
                <a:cs typeface="Cambria Math"/>
              </a:rPr>
              <a:t>𝐸</a:t>
            </a:r>
            <a:r>
              <a:rPr sz="3300" spc="179" baseline="-15151" dirty="0">
                <a:latin typeface="Cambria Math"/>
                <a:cs typeface="Cambria Math"/>
              </a:rPr>
              <a:t>(~*</a:t>
            </a:r>
            <a:r>
              <a:rPr sz="2700" spc="179" baseline="-33950" dirty="0">
                <a:latin typeface="Cambria Math"/>
                <a:cs typeface="Cambria Math"/>
              </a:rPr>
              <a:t>+</a:t>
            </a:r>
            <a:r>
              <a:rPr sz="3300" spc="179" baseline="-15151" dirty="0">
                <a:latin typeface="Cambria Math"/>
                <a:cs typeface="Cambria Math"/>
              </a:rPr>
              <a:t>((|-)</a:t>
            </a:r>
            <a:r>
              <a:rPr sz="3000" spc="120" dirty="0">
                <a:latin typeface="Cambria Math"/>
                <a:cs typeface="Cambria Math"/>
              </a:rPr>
              <a:t>[log </a:t>
            </a:r>
            <a:r>
              <a:rPr sz="3000" spc="145" dirty="0">
                <a:latin typeface="Cambria Math"/>
                <a:cs typeface="Cambria Math"/>
              </a:rPr>
              <a:t>𝑝</a:t>
            </a:r>
            <a:r>
              <a:rPr sz="3300" spc="217" baseline="-15151" dirty="0">
                <a:latin typeface="Cambria Math"/>
                <a:cs typeface="Cambria Math"/>
              </a:rPr>
              <a:t>.</a:t>
            </a:r>
            <a:r>
              <a:rPr sz="3000" spc="145" dirty="0">
                <a:latin typeface="Cambria Math"/>
                <a:cs typeface="Cambria Math"/>
              </a:rPr>
              <a:t>(𝑥|𝑧)] </a:t>
            </a:r>
            <a:r>
              <a:rPr sz="3000" dirty="0">
                <a:latin typeface="Cambria Math"/>
                <a:cs typeface="Cambria Math"/>
              </a:rPr>
              <a:t>−</a:t>
            </a:r>
            <a:r>
              <a:rPr sz="3000" spc="-275" dirty="0">
                <a:latin typeface="Cambria Math"/>
                <a:cs typeface="Cambria Math"/>
              </a:rPr>
              <a:t> </a:t>
            </a:r>
            <a:r>
              <a:rPr sz="3000" spc="95" dirty="0">
                <a:latin typeface="Cambria Math"/>
                <a:cs typeface="Cambria Math"/>
              </a:rPr>
              <a:t>𝐷</a:t>
            </a:r>
            <a:r>
              <a:rPr sz="3300" spc="142" baseline="-15151" dirty="0">
                <a:latin typeface="Cambria Math"/>
                <a:cs typeface="Cambria Math"/>
              </a:rPr>
              <a:t>/0</a:t>
            </a:r>
            <a:endParaRPr sz="3300" baseline="-15151">
              <a:latin typeface="Cambria Math"/>
              <a:cs typeface="Cambria Math"/>
            </a:endParaRPr>
          </a:p>
          <a:p>
            <a:pPr marR="207010" algn="ctr">
              <a:lnSpc>
                <a:spcPct val="100000"/>
              </a:lnSpc>
              <a:spcBef>
                <a:spcPts val="2025"/>
              </a:spcBef>
            </a:pPr>
            <a:r>
              <a:rPr sz="2800" spc="-20" dirty="0">
                <a:solidFill>
                  <a:srgbClr val="70AD47"/>
                </a:solidFill>
                <a:latin typeface="Calibri"/>
                <a:cs typeface="Calibri"/>
              </a:rPr>
              <a:t>Data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reconstruction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80253" y="4687925"/>
            <a:ext cx="2447925" cy="628650"/>
          </a:xfrm>
          <a:custGeom>
            <a:avLst/>
            <a:gdLst/>
            <a:ahLst/>
            <a:cxnLst/>
            <a:rect l="l" t="t" r="r" b="b"/>
            <a:pathLst>
              <a:path w="2447925" h="628650">
                <a:moveTo>
                  <a:pt x="141757" y="14871"/>
                </a:moveTo>
                <a:lnTo>
                  <a:pt x="79832" y="44831"/>
                </a:lnTo>
                <a:lnTo>
                  <a:pt x="56692" y="77152"/>
                </a:lnTo>
                <a:lnTo>
                  <a:pt x="36741" y="116078"/>
                </a:lnTo>
                <a:lnTo>
                  <a:pt x="20662" y="160121"/>
                </a:lnTo>
                <a:lnTo>
                  <a:pt x="9182" y="207797"/>
                </a:lnTo>
                <a:lnTo>
                  <a:pt x="2286" y="259092"/>
                </a:lnTo>
                <a:lnTo>
                  <a:pt x="0" y="314020"/>
                </a:lnTo>
                <a:lnTo>
                  <a:pt x="2286" y="368668"/>
                </a:lnTo>
                <a:lnTo>
                  <a:pt x="9182" y="419874"/>
                </a:lnTo>
                <a:lnTo>
                  <a:pt x="20662" y="467639"/>
                </a:lnTo>
                <a:lnTo>
                  <a:pt x="36741" y="511962"/>
                </a:lnTo>
                <a:lnTo>
                  <a:pt x="56692" y="551192"/>
                </a:lnTo>
                <a:lnTo>
                  <a:pt x="79832" y="583679"/>
                </a:lnTo>
                <a:lnTo>
                  <a:pt x="135610" y="628421"/>
                </a:lnTo>
                <a:lnTo>
                  <a:pt x="141757" y="613537"/>
                </a:lnTo>
                <a:lnTo>
                  <a:pt x="118097" y="594448"/>
                </a:lnTo>
                <a:lnTo>
                  <a:pt x="97193" y="569544"/>
                </a:lnTo>
                <a:lnTo>
                  <a:pt x="63614" y="502285"/>
                </a:lnTo>
                <a:lnTo>
                  <a:pt x="51333" y="460971"/>
                </a:lnTo>
                <a:lnTo>
                  <a:pt x="42545" y="415874"/>
                </a:lnTo>
                <a:lnTo>
                  <a:pt x="37287" y="367017"/>
                </a:lnTo>
                <a:lnTo>
                  <a:pt x="35521" y="314388"/>
                </a:lnTo>
                <a:lnTo>
                  <a:pt x="37299" y="260921"/>
                </a:lnTo>
                <a:lnTo>
                  <a:pt x="42621" y="211582"/>
                </a:lnTo>
                <a:lnTo>
                  <a:pt x="51485" y="166370"/>
                </a:lnTo>
                <a:lnTo>
                  <a:pt x="63893" y="125285"/>
                </a:lnTo>
                <a:lnTo>
                  <a:pt x="79400" y="89128"/>
                </a:lnTo>
                <a:lnTo>
                  <a:pt x="118325" y="33921"/>
                </a:lnTo>
                <a:lnTo>
                  <a:pt x="141757" y="14871"/>
                </a:lnTo>
                <a:close/>
              </a:path>
              <a:path w="2447925" h="628650">
                <a:moveTo>
                  <a:pt x="736930" y="152031"/>
                </a:moveTo>
                <a:lnTo>
                  <a:pt x="731901" y="137706"/>
                </a:lnTo>
                <a:lnTo>
                  <a:pt x="706323" y="146939"/>
                </a:lnTo>
                <a:lnTo>
                  <a:pt x="683882" y="160324"/>
                </a:lnTo>
                <a:lnTo>
                  <a:pt x="648474" y="199555"/>
                </a:lnTo>
                <a:lnTo>
                  <a:pt x="626630" y="251993"/>
                </a:lnTo>
                <a:lnTo>
                  <a:pt x="619353" y="314248"/>
                </a:lnTo>
                <a:lnTo>
                  <a:pt x="621169" y="346671"/>
                </a:lnTo>
                <a:lnTo>
                  <a:pt x="635685" y="404012"/>
                </a:lnTo>
                <a:lnTo>
                  <a:pt x="664476" y="450545"/>
                </a:lnTo>
                <a:lnTo>
                  <a:pt x="706247" y="481380"/>
                </a:lnTo>
                <a:lnTo>
                  <a:pt x="731901" y="490613"/>
                </a:lnTo>
                <a:lnTo>
                  <a:pt x="736371" y="476288"/>
                </a:lnTo>
                <a:lnTo>
                  <a:pt x="716267" y="467385"/>
                </a:lnTo>
                <a:lnTo>
                  <a:pt x="698906" y="454990"/>
                </a:lnTo>
                <a:lnTo>
                  <a:pt x="672465" y="419735"/>
                </a:lnTo>
                <a:lnTo>
                  <a:pt x="656767" y="371779"/>
                </a:lnTo>
                <a:lnTo>
                  <a:pt x="651535" y="312394"/>
                </a:lnTo>
                <a:lnTo>
                  <a:pt x="652843" y="282282"/>
                </a:lnTo>
                <a:lnTo>
                  <a:pt x="663308" y="230047"/>
                </a:lnTo>
                <a:lnTo>
                  <a:pt x="684339" y="188849"/>
                </a:lnTo>
                <a:lnTo>
                  <a:pt x="716572" y="160896"/>
                </a:lnTo>
                <a:lnTo>
                  <a:pt x="736930" y="152031"/>
                </a:lnTo>
                <a:close/>
              </a:path>
              <a:path w="2447925" h="628650">
                <a:moveTo>
                  <a:pt x="1009269" y="141071"/>
                </a:moveTo>
                <a:lnTo>
                  <a:pt x="980630" y="141071"/>
                </a:lnTo>
                <a:lnTo>
                  <a:pt x="980630" y="487286"/>
                </a:lnTo>
                <a:lnTo>
                  <a:pt x="1009269" y="487286"/>
                </a:lnTo>
                <a:lnTo>
                  <a:pt x="1009269" y="141071"/>
                </a:lnTo>
                <a:close/>
              </a:path>
              <a:path w="2447925" h="628650">
                <a:moveTo>
                  <a:pt x="1394599" y="314248"/>
                </a:moveTo>
                <a:lnTo>
                  <a:pt x="1387322" y="251993"/>
                </a:lnTo>
                <a:lnTo>
                  <a:pt x="1365478" y="199555"/>
                </a:lnTo>
                <a:lnTo>
                  <a:pt x="1330071" y="160324"/>
                </a:lnTo>
                <a:lnTo>
                  <a:pt x="1282052" y="137706"/>
                </a:lnTo>
                <a:lnTo>
                  <a:pt x="1277023" y="152031"/>
                </a:lnTo>
                <a:lnTo>
                  <a:pt x="1297457" y="160896"/>
                </a:lnTo>
                <a:lnTo>
                  <a:pt x="1315021" y="173164"/>
                </a:lnTo>
                <a:lnTo>
                  <a:pt x="1341577" y="207937"/>
                </a:lnTo>
                <a:lnTo>
                  <a:pt x="1357198" y="254838"/>
                </a:lnTo>
                <a:lnTo>
                  <a:pt x="1362417" y="312394"/>
                </a:lnTo>
                <a:lnTo>
                  <a:pt x="1361109" y="343522"/>
                </a:lnTo>
                <a:lnTo>
                  <a:pt x="1350645" y="397192"/>
                </a:lnTo>
                <a:lnTo>
                  <a:pt x="1329639" y="439102"/>
                </a:lnTo>
                <a:lnTo>
                  <a:pt x="1297686" y="467385"/>
                </a:lnTo>
                <a:lnTo>
                  <a:pt x="1277581" y="476288"/>
                </a:lnTo>
                <a:lnTo>
                  <a:pt x="1282052" y="490613"/>
                </a:lnTo>
                <a:lnTo>
                  <a:pt x="1330185" y="468033"/>
                </a:lnTo>
                <a:lnTo>
                  <a:pt x="1365580" y="428942"/>
                </a:lnTo>
                <a:lnTo>
                  <a:pt x="1387348" y="376593"/>
                </a:lnTo>
                <a:lnTo>
                  <a:pt x="1392783" y="346671"/>
                </a:lnTo>
                <a:lnTo>
                  <a:pt x="1394599" y="314248"/>
                </a:lnTo>
                <a:close/>
              </a:path>
              <a:path w="2447925" h="628650">
                <a:moveTo>
                  <a:pt x="1937778" y="152031"/>
                </a:moveTo>
                <a:lnTo>
                  <a:pt x="1932749" y="137706"/>
                </a:lnTo>
                <a:lnTo>
                  <a:pt x="1907171" y="146939"/>
                </a:lnTo>
                <a:lnTo>
                  <a:pt x="1884730" y="160324"/>
                </a:lnTo>
                <a:lnTo>
                  <a:pt x="1849323" y="199555"/>
                </a:lnTo>
                <a:lnTo>
                  <a:pt x="1827479" y="251993"/>
                </a:lnTo>
                <a:lnTo>
                  <a:pt x="1820202" y="314248"/>
                </a:lnTo>
                <a:lnTo>
                  <a:pt x="1822018" y="346671"/>
                </a:lnTo>
                <a:lnTo>
                  <a:pt x="1836521" y="404012"/>
                </a:lnTo>
                <a:lnTo>
                  <a:pt x="1865325" y="450545"/>
                </a:lnTo>
                <a:lnTo>
                  <a:pt x="1907095" y="481380"/>
                </a:lnTo>
                <a:lnTo>
                  <a:pt x="1932749" y="490613"/>
                </a:lnTo>
                <a:lnTo>
                  <a:pt x="1937219" y="476288"/>
                </a:lnTo>
                <a:lnTo>
                  <a:pt x="1917115" y="467385"/>
                </a:lnTo>
                <a:lnTo>
                  <a:pt x="1899754" y="454990"/>
                </a:lnTo>
                <a:lnTo>
                  <a:pt x="1873313" y="419735"/>
                </a:lnTo>
                <a:lnTo>
                  <a:pt x="1857616" y="371779"/>
                </a:lnTo>
                <a:lnTo>
                  <a:pt x="1852383" y="312394"/>
                </a:lnTo>
                <a:lnTo>
                  <a:pt x="1853692" y="282282"/>
                </a:lnTo>
                <a:lnTo>
                  <a:pt x="1864156" y="230047"/>
                </a:lnTo>
                <a:lnTo>
                  <a:pt x="1885188" y="188849"/>
                </a:lnTo>
                <a:lnTo>
                  <a:pt x="1917420" y="160896"/>
                </a:lnTo>
                <a:lnTo>
                  <a:pt x="1937778" y="152031"/>
                </a:lnTo>
                <a:close/>
              </a:path>
              <a:path w="2447925" h="628650">
                <a:moveTo>
                  <a:pt x="2260168" y="314248"/>
                </a:moveTo>
                <a:lnTo>
                  <a:pt x="2252891" y="251993"/>
                </a:lnTo>
                <a:lnTo>
                  <a:pt x="2231047" y="199555"/>
                </a:lnTo>
                <a:lnTo>
                  <a:pt x="2195639" y="160324"/>
                </a:lnTo>
                <a:lnTo>
                  <a:pt x="2147620" y="137706"/>
                </a:lnTo>
                <a:lnTo>
                  <a:pt x="2142591" y="152031"/>
                </a:lnTo>
                <a:lnTo>
                  <a:pt x="2163026" y="160896"/>
                </a:lnTo>
                <a:lnTo>
                  <a:pt x="2180590" y="173164"/>
                </a:lnTo>
                <a:lnTo>
                  <a:pt x="2207145" y="207937"/>
                </a:lnTo>
                <a:lnTo>
                  <a:pt x="2222766" y="254838"/>
                </a:lnTo>
                <a:lnTo>
                  <a:pt x="2227986" y="312394"/>
                </a:lnTo>
                <a:lnTo>
                  <a:pt x="2226678" y="343522"/>
                </a:lnTo>
                <a:lnTo>
                  <a:pt x="2216213" y="397192"/>
                </a:lnTo>
                <a:lnTo>
                  <a:pt x="2195207" y="439102"/>
                </a:lnTo>
                <a:lnTo>
                  <a:pt x="2163254" y="467385"/>
                </a:lnTo>
                <a:lnTo>
                  <a:pt x="2143150" y="476288"/>
                </a:lnTo>
                <a:lnTo>
                  <a:pt x="2147620" y="490613"/>
                </a:lnTo>
                <a:lnTo>
                  <a:pt x="2195753" y="468033"/>
                </a:lnTo>
                <a:lnTo>
                  <a:pt x="2231148" y="428942"/>
                </a:lnTo>
                <a:lnTo>
                  <a:pt x="2252916" y="376593"/>
                </a:lnTo>
                <a:lnTo>
                  <a:pt x="2258352" y="346671"/>
                </a:lnTo>
                <a:lnTo>
                  <a:pt x="2260168" y="314248"/>
                </a:lnTo>
                <a:close/>
              </a:path>
              <a:path w="2447925" h="628650">
                <a:moveTo>
                  <a:pt x="2447671" y="314020"/>
                </a:moveTo>
                <a:lnTo>
                  <a:pt x="2445372" y="259092"/>
                </a:lnTo>
                <a:lnTo>
                  <a:pt x="2438489" y="207797"/>
                </a:lnTo>
                <a:lnTo>
                  <a:pt x="2427008" y="160121"/>
                </a:lnTo>
                <a:lnTo>
                  <a:pt x="2410930" y="116078"/>
                </a:lnTo>
                <a:lnTo>
                  <a:pt x="2390965" y="77152"/>
                </a:lnTo>
                <a:lnTo>
                  <a:pt x="2367800" y="44831"/>
                </a:lnTo>
                <a:lnTo>
                  <a:pt x="2311870" y="0"/>
                </a:lnTo>
                <a:lnTo>
                  <a:pt x="2305913" y="14871"/>
                </a:lnTo>
                <a:lnTo>
                  <a:pt x="2329345" y="33921"/>
                </a:lnTo>
                <a:lnTo>
                  <a:pt x="2350122" y="58661"/>
                </a:lnTo>
                <a:lnTo>
                  <a:pt x="2383777" y="125285"/>
                </a:lnTo>
                <a:lnTo>
                  <a:pt x="2396185" y="166370"/>
                </a:lnTo>
                <a:lnTo>
                  <a:pt x="2405049" y="211582"/>
                </a:lnTo>
                <a:lnTo>
                  <a:pt x="2410371" y="260921"/>
                </a:lnTo>
                <a:lnTo>
                  <a:pt x="2412136" y="314388"/>
                </a:lnTo>
                <a:lnTo>
                  <a:pt x="2410383" y="367017"/>
                </a:lnTo>
                <a:lnTo>
                  <a:pt x="2405100" y="415874"/>
                </a:lnTo>
                <a:lnTo>
                  <a:pt x="2396286" y="460971"/>
                </a:lnTo>
                <a:lnTo>
                  <a:pt x="2383955" y="502285"/>
                </a:lnTo>
                <a:lnTo>
                  <a:pt x="2368512" y="538822"/>
                </a:lnTo>
                <a:lnTo>
                  <a:pt x="2329484" y="594448"/>
                </a:lnTo>
                <a:lnTo>
                  <a:pt x="2305913" y="613537"/>
                </a:lnTo>
                <a:lnTo>
                  <a:pt x="2311870" y="628421"/>
                </a:lnTo>
                <a:lnTo>
                  <a:pt x="2367800" y="583679"/>
                </a:lnTo>
                <a:lnTo>
                  <a:pt x="2390965" y="551192"/>
                </a:lnTo>
                <a:lnTo>
                  <a:pt x="2410930" y="511962"/>
                </a:lnTo>
                <a:lnTo>
                  <a:pt x="2427008" y="467639"/>
                </a:lnTo>
                <a:lnTo>
                  <a:pt x="2438489" y="419874"/>
                </a:lnTo>
                <a:lnTo>
                  <a:pt x="2445372" y="368668"/>
                </a:lnTo>
                <a:lnTo>
                  <a:pt x="2447671" y="314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96165" y="4717795"/>
            <a:ext cx="2051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28015" algn="l"/>
                <a:tab pos="1311910" algn="l"/>
                <a:tab pos="1828800" algn="l"/>
              </a:tabLst>
            </a:pPr>
            <a:r>
              <a:rPr sz="3000" spc="195" dirty="0">
                <a:latin typeface="Cambria Math"/>
                <a:cs typeface="Cambria Math"/>
              </a:rPr>
              <a:t>𝑞</a:t>
            </a:r>
            <a:r>
              <a:rPr sz="3300" spc="292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𝑝	𝑧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551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94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89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007196" y="4717795"/>
            <a:ext cx="40373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772285" algn="l"/>
                <a:tab pos="2456180" algn="l"/>
                <a:tab pos="3156585" algn="l"/>
                <a:tab pos="3840479" algn="l"/>
              </a:tabLst>
            </a:pPr>
            <a:r>
              <a:rPr sz="3000" dirty="0">
                <a:latin typeface="Cambria Math"/>
                <a:cs typeface="Cambria Math"/>
              </a:rPr>
              <a:t>+ </a:t>
            </a:r>
            <a:r>
              <a:rPr sz="3000" spc="145" dirty="0">
                <a:latin typeface="Cambria Math"/>
                <a:cs typeface="Cambria Math"/>
              </a:rPr>
              <a:t>𝐷</a:t>
            </a:r>
            <a:r>
              <a:rPr sz="3300" spc="217" baseline="-15151" dirty="0">
                <a:latin typeface="Cambria Math"/>
                <a:cs typeface="Cambria Math"/>
              </a:rPr>
              <a:t>/0</a:t>
            </a:r>
            <a:r>
              <a:rPr sz="3000" spc="145" dirty="0">
                <a:latin typeface="Cambria Math"/>
                <a:cs typeface="Cambria Math"/>
              </a:rPr>
              <a:t>(𝑞</a:t>
            </a:r>
            <a:r>
              <a:rPr sz="3300" spc="217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0" dirty="0">
                <a:latin typeface="Cambria Math"/>
                <a:cs typeface="Cambria Math"/>
              </a:rPr>
              <a:t> </a:t>
            </a:r>
            <a:r>
              <a:rPr sz="3000" spc="420" dirty="0">
                <a:latin typeface="Cambria Math"/>
                <a:cs typeface="Cambria Math"/>
              </a:rPr>
              <a:t>𝑝</a:t>
            </a:r>
            <a:r>
              <a:rPr sz="3300" spc="630" baseline="-15151" dirty="0">
                <a:latin typeface="Cambria Math"/>
                <a:cs typeface="Cambria Math"/>
              </a:rPr>
              <a:t>.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)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15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Variational</a:t>
            </a:r>
            <a:r>
              <a:rPr spc="-50" dirty="0"/>
              <a:t> </a:t>
            </a:r>
            <a:r>
              <a:rPr spc="-2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6604" y="1827276"/>
            <a:ext cx="234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65" dirty="0">
                <a:latin typeface="Cambria Math"/>
                <a:cs typeface="Cambria Math"/>
              </a:rPr>
              <a:t>(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220" y="1605788"/>
            <a:ext cx="300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3600" spc="-5" dirty="0">
                <a:latin typeface="Cambria Math"/>
                <a:cs typeface="Cambria Math"/>
              </a:rPr>
              <a:t>log</a:t>
            </a:r>
            <a:r>
              <a:rPr sz="3600" spc="-2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𝑝	</a:t>
            </a:r>
            <a:r>
              <a:rPr sz="3600" spc="35" dirty="0">
                <a:latin typeface="Cambria Math"/>
                <a:cs typeface="Cambria Math"/>
              </a:rPr>
              <a:t>(𝑥) </a:t>
            </a:r>
            <a:r>
              <a:rPr sz="3600" dirty="0">
                <a:latin typeface="Cambria Math"/>
                <a:cs typeface="Cambria Math"/>
              </a:rPr>
              <a:t>=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1984" y="1935953"/>
            <a:ext cx="2565400" cy="25400"/>
          </a:xfrm>
          <a:custGeom>
            <a:avLst/>
            <a:gdLst/>
            <a:ahLst/>
            <a:cxnLst/>
            <a:rect l="l" t="t" r="r" b="b"/>
            <a:pathLst>
              <a:path w="2565400" h="25400">
                <a:moveTo>
                  <a:pt x="2565400" y="0"/>
                </a:moveTo>
                <a:lnTo>
                  <a:pt x="0" y="0"/>
                </a:lnTo>
                <a:lnTo>
                  <a:pt x="0" y="25400"/>
                </a:lnTo>
                <a:lnTo>
                  <a:pt x="2565400" y="25400"/>
                </a:lnTo>
                <a:lnTo>
                  <a:pt x="256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1719" y="1387308"/>
            <a:ext cx="596265" cy="423545"/>
          </a:xfrm>
          <a:custGeom>
            <a:avLst/>
            <a:gdLst/>
            <a:ahLst/>
            <a:cxnLst/>
            <a:rect l="l" t="t" r="r" b="b"/>
            <a:pathLst>
              <a:path w="596264" h="423544">
                <a:moveTo>
                  <a:pt x="595817" y="4014"/>
                </a:moveTo>
                <a:lnTo>
                  <a:pt x="561439" y="4014"/>
                </a:lnTo>
                <a:lnTo>
                  <a:pt x="561439" y="419468"/>
                </a:lnTo>
                <a:lnTo>
                  <a:pt x="595817" y="419468"/>
                </a:lnTo>
                <a:lnTo>
                  <a:pt x="595817" y="4014"/>
                </a:lnTo>
                <a:close/>
              </a:path>
              <a:path w="59626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62487" y="1258315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660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7013" y="2039136"/>
            <a:ext cx="567690" cy="423545"/>
          </a:xfrm>
          <a:custGeom>
            <a:avLst/>
            <a:gdLst/>
            <a:ahLst/>
            <a:cxnLst/>
            <a:rect l="l" t="t" r="r" b="b"/>
            <a:pathLst>
              <a:path w="567689" h="423544">
                <a:moveTo>
                  <a:pt x="567559" y="4014"/>
                </a:moveTo>
                <a:lnTo>
                  <a:pt x="533180" y="4014"/>
                </a:lnTo>
                <a:lnTo>
                  <a:pt x="533180" y="419468"/>
                </a:lnTo>
                <a:lnTo>
                  <a:pt x="567559" y="419468"/>
                </a:lnTo>
                <a:lnTo>
                  <a:pt x="567559" y="4014"/>
                </a:lnTo>
                <a:close/>
              </a:path>
              <a:path w="567689" h="423544">
                <a:moveTo>
                  <a:pt x="135060" y="0"/>
                </a:moveTo>
                <a:lnTo>
                  <a:pt x="77436" y="27152"/>
                </a:lnTo>
                <a:lnTo>
                  <a:pt x="34936" y="74227"/>
                </a:lnTo>
                <a:lnTo>
                  <a:pt x="8733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8" y="319578"/>
                </a:lnTo>
                <a:lnTo>
                  <a:pt x="54149" y="375417"/>
                </a:lnTo>
                <a:lnTo>
                  <a:pt x="104267" y="412419"/>
                </a:lnTo>
                <a:lnTo>
                  <a:pt x="135060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4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9"/>
                </a:lnTo>
                <a:lnTo>
                  <a:pt x="77987" y="61371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24685" y="1935953"/>
            <a:ext cx="3886200" cy="25400"/>
          </a:xfrm>
          <a:custGeom>
            <a:avLst/>
            <a:gdLst/>
            <a:ahLst/>
            <a:cxnLst/>
            <a:rect l="l" t="t" r="r" b="b"/>
            <a:pathLst>
              <a:path w="3886200" h="25400">
                <a:moveTo>
                  <a:pt x="3886200" y="0"/>
                </a:moveTo>
                <a:lnTo>
                  <a:pt x="0" y="0"/>
                </a:lnTo>
                <a:lnTo>
                  <a:pt x="0" y="25400"/>
                </a:lnTo>
                <a:lnTo>
                  <a:pt x="3886200" y="25400"/>
                </a:lnTo>
                <a:lnTo>
                  <a:pt x="388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47086" y="1366734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95805" y="4014"/>
                </a:moveTo>
                <a:lnTo>
                  <a:pt x="461426" y="4014"/>
                </a:lnTo>
                <a:lnTo>
                  <a:pt x="461426" y="419468"/>
                </a:lnTo>
                <a:lnTo>
                  <a:pt x="495805" y="419468"/>
                </a:lnTo>
                <a:lnTo>
                  <a:pt x="495805" y="4014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8" y="406300"/>
                </a:lnTo>
                <a:lnTo>
                  <a:pt x="116287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  <a:path w="929004" h="423544">
                <a:moveTo>
                  <a:pt x="793922" y="0"/>
                </a:moveTo>
                <a:lnTo>
                  <a:pt x="787894" y="17189"/>
                </a:lnTo>
                <a:lnTo>
                  <a:pt x="812409" y="27828"/>
                </a:lnTo>
                <a:lnTo>
                  <a:pt x="833492" y="42555"/>
                </a:lnTo>
                <a:lnTo>
                  <a:pt x="865360" y="84274"/>
                </a:lnTo>
                <a:lnTo>
                  <a:pt x="884112" y="140558"/>
                </a:lnTo>
                <a:lnTo>
                  <a:pt x="890362" y="209624"/>
                </a:lnTo>
                <a:lnTo>
                  <a:pt x="888793" y="246975"/>
                </a:lnTo>
                <a:lnTo>
                  <a:pt x="876235" y="311381"/>
                </a:lnTo>
                <a:lnTo>
                  <a:pt x="851037" y="361680"/>
                </a:lnTo>
                <a:lnTo>
                  <a:pt x="812695" y="395613"/>
                </a:lnTo>
                <a:lnTo>
                  <a:pt x="788564" y="406300"/>
                </a:lnTo>
                <a:lnTo>
                  <a:pt x="793922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7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5" y="11085"/>
                </a:lnTo>
                <a:lnTo>
                  <a:pt x="793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17594" y="1366734"/>
            <a:ext cx="527685" cy="423545"/>
          </a:xfrm>
          <a:custGeom>
            <a:avLst/>
            <a:gdLst/>
            <a:ahLst/>
            <a:cxnLst/>
            <a:rect l="l" t="t" r="r" b="b"/>
            <a:pathLst>
              <a:path w="527684" h="423544">
                <a:moveTo>
                  <a:pt x="392537" y="0"/>
                </a:moveTo>
                <a:lnTo>
                  <a:pt x="386510" y="17189"/>
                </a:lnTo>
                <a:lnTo>
                  <a:pt x="411025" y="27828"/>
                </a:lnTo>
                <a:lnTo>
                  <a:pt x="432107" y="42555"/>
                </a:lnTo>
                <a:lnTo>
                  <a:pt x="463975" y="84274"/>
                </a:lnTo>
                <a:lnTo>
                  <a:pt x="482728" y="140558"/>
                </a:lnTo>
                <a:lnTo>
                  <a:pt x="488979" y="209624"/>
                </a:lnTo>
                <a:lnTo>
                  <a:pt x="487409" y="246975"/>
                </a:lnTo>
                <a:lnTo>
                  <a:pt x="474852" y="311381"/>
                </a:lnTo>
                <a:lnTo>
                  <a:pt x="449653" y="361680"/>
                </a:lnTo>
                <a:lnTo>
                  <a:pt x="411311" y="395613"/>
                </a:lnTo>
                <a:lnTo>
                  <a:pt x="387181" y="406300"/>
                </a:lnTo>
                <a:lnTo>
                  <a:pt x="392537" y="423490"/>
                </a:lnTo>
                <a:lnTo>
                  <a:pt x="450302" y="396394"/>
                </a:lnTo>
                <a:lnTo>
                  <a:pt x="492773" y="349486"/>
                </a:lnTo>
                <a:lnTo>
                  <a:pt x="518893" y="286671"/>
                </a:lnTo>
                <a:lnTo>
                  <a:pt x="527599" y="211857"/>
                </a:lnTo>
                <a:lnTo>
                  <a:pt x="525416" y="173034"/>
                </a:lnTo>
                <a:lnTo>
                  <a:pt x="507947" y="104219"/>
                </a:lnTo>
                <a:lnTo>
                  <a:pt x="473303" y="48199"/>
                </a:lnTo>
                <a:lnTo>
                  <a:pt x="423241" y="11085"/>
                </a:lnTo>
                <a:lnTo>
                  <a:pt x="392537" y="0"/>
                </a:lnTo>
                <a:close/>
              </a:path>
              <a:path w="527684" h="423544">
                <a:moveTo>
                  <a:pt x="135061" y="0"/>
                </a:moveTo>
                <a:lnTo>
                  <a:pt x="77437" y="27152"/>
                </a:lnTo>
                <a:lnTo>
                  <a:pt x="34937" y="74228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9" y="395613"/>
                </a:lnTo>
                <a:lnTo>
                  <a:pt x="95464" y="380739"/>
                </a:lnTo>
                <a:lnTo>
                  <a:pt x="63736" y="338435"/>
                </a:lnTo>
                <a:lnTo>
                  <a:pt x="44900" y="280894"/>
                </a:lnTo>
                <a:lnTo>
                  <a:pt x="38621" y="209624"/>
                </a:lnTo>
                <a:lnTo>
                  <a:pt x="40191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4583" y="1240028"/>
            <a:ext cx="6518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61995" algn="l"/>
                <a:tab pos="3663315" algn="l"/>
                <a:tab pos="4081145" algn="l"/>
                <a:tab pos="4531995" algn="l"/>
                <a:tab pos="4950460" algn="l"/>
              </a:tabLst>
            </a:pPr>
            <a:r>
              <a:rPr sz="5400" spc="37" baseline="-2314" dirty="0">
                <a:latin typeface="Cambria Math"/>
                <a:cs typeface="Cambria Math"/>
              </a:rPr>
              <a:t>𝑧)𝑝(𝑧) </a:t>
            </a:r>
            <a:r>
              <a:rPr sz="5400" baseline="-44753" dirty="0">
                <a:latin typeface="Cambria Math"/>
                <a:cs typeface="Cambria Math"/>
              </a:rPr>
              <a:t>=</a:t>
            </a:r>
            <a:r>
              <a:rPr sz="5400" spc="607" baseline="-44753" dirty="0">
                <a:latin typeface="Cambria Math"/>
                <a:cs typeface="Cambria Math"/>
              </a:rPr>
              <a:t> </a:t>
            </a:r>
            <a:r>
              <a:rPr sz="5400" spc="-7" baseline="-44753" dirty="0">
                <a:latin typeface="Cambria Math"/>
                <a:cs typeface="Cambria Math"/>
              </a:rPr>
              <a:t>log</a:t>
            </a:r>
            <a:r>
              <a:rPr sz="5400" spc="-300" baseline="-44753" dirty="0">
                <a:latin typeface="Cambria Math"/>
                <a:cs typeface="Cambria Math"/>
              </a:rPr>
              <a:t> 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4957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𝑥	𝑧	𝑝	𝑧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4957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81617" y="2039136"/>
            <a:ext cx="929005" cy="423545"/>
          </a:xfrm>
          <a:custGeom>
            <a:avLst/>
            <a:gdLst/>
            <a:ahLst/>
            <a:cxnLst/>
            <a:rect l="l" t="t" r="r" b="b"/>
            <a:pathLst>
              <a:path w="929004" h="423544">
                <a:moveTo>
                  <a:pt x="467547" y="4014"/>
                </a:moveTo>
                <a:lnTo>
                  <a:pt x="433169" y="4014"/>
                </a:lnTo>
                <a:lnTo>
                  <a:pt x="433169" y="419468"/>
                </a:lnTo>
                <a:lnTo>
                  <a:pt x="467547" y="419468"/>
                </a:lnTo>
                <a:lnTo>
                  <a:pt x="467547" y="4014"/>
                </a:lnTo>
                <a:close/>
              </a:path>
              <a:path w="929004" h="423544">
                <a:moveTo>
                  <a:pt x="793921" y="0"/>
                </a:moveTo>
                <a:lnTo>
                  <a:pt x="787894" y="17189"/>
                </a:lnTo>
                <a:lnTo>
                  <a:pt x="812408" y="27828"/>
                </a:lnTo>
                <a:lnTo>
                  <a:pt x="833491" y="42555"/>
                </a:lnTo>
                <a:lnTo>
                  <a:pt x="865358" y="84274"/>
                </a:lnTo>
                <a:lnTo>
                  <a:pt x="884111" y="140558"/>
                </a:lnTo>
                <a:lnTo>
                  <a:pt x="890362" y="209624"/>
                </a:lnTo>
                <a:lnTo>
                  <a:pt x="888792" y="246975"/>
                </a:lnTo>
                <a:lnTo>
                  <a:pt x="876235" y="311381"/>
                </a:lnTo>
                <a:lnTo>
                  <a:pt x="851036" y="361680"/>
                </a:lnTo>
                <a:lnTo>
                  <a:pt x="812694" y="395613"/>
                </a:lnTo>
                <a:lnTo>
                  <a:pt x="788563" y="406300"/>
                </a:lnTo>
                <a:lnTo>
                  <a:pt x="793921" y="423490"/>
                </a:lnTo>
                <a:lnTo>
                  <a:pt x="851685" y="396394"/>
                </a:lnTo>
                <a:lnTo>
                  <a:pt x="894157" y="349486"/>
                </a:lnTo>
                <a:lnTo>
                  <a:pt x="920276" y="286671"/>
                </a:lnTo>
                <a:lnTo>
                  <a:pt x="928983" y="211857"/>
                </a:lnTo>
                <a:lnTo>
                  <a:pt x="926799" y="173034"/>
                </a:lnTo>
                <a:lnTo>
                  <a:pt x="909330" y="104219"/>
                </a:lnTo>
                <a:lnTo>
                  <a:pt x="874686" y="48199"/>
                </a:lnTo>
                <a:lnTo>
                  <a:pt x="824624" y="11085"/>
                </a:lnTo>
                <a:lnTo>
                  <a:pt x="793921" y="0"/>
                </a:lnTo>
                <a:close/>
              </a:path>
              <a:path w="929004" h="423544">
                <a:moveTo>
                  <a:pt x="135061" y="0"/>
                </a:moveTo>
                <a:lnTo>
                  <a:pt x="77437" y="27152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7"/>
                </a:lnTo>
                <a:lnTo>
                  <a:pt x="2176" y="250764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3"/>
                </a:lnTo>
                <a:lnTo>
                  <a:pt x="95463" y="380739"/>
                </a:lnTo>
                <a:lnTo>
                  <a:pt x="63736" y="338435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9"/>
                </a:lnTo>
                <a:lnTo>
                  <a:pt x="77988" y="61371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2380" y="1910588"/>
            <a:ext cx="695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306830" algn="l"/>
                <a:tab pos="3887470" algn="l"/>
                <a:tab pos="4558665" algn="l"/>
                <a:tab pos="4931410" algn="l"/>
                <a:tab pos="5377815" algn="l"/>
              </a:tabLst>
            </a:pP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</a:t>
            </a:r>
            <a:r>
              <a:rPr sz="3600" spc="50" dirty="0">
                <a:latin typeface="Cambria Math"/>
                <a:cs typeface="Cambria Math"/>
              </a:rPr>
              <a:t>𝑥)	</a:t>
            </a:r>
            <a:r>
              <a:rPr sz="3600" spc="225" dirty="0">
                <a:latin typeface="Cambria Math"/>
                <a:cs typeface="Cambria Math"/>
              </a:rPr>
              <a:t>𝑝</a:t>
            </a:r>
            <a:r>
              <a:rPr sz="3900" spc="337" baseline="-16025" dirty="0">
                <a:latin typeface="Cambria Math"/>
                <a:cs typeface="Cambria Math"/>
              </a:rPr>
              <a:t>(	</a:t>
            </a:r>
            <a:r>
              <a:rPr sz="3600" dirty="0">
                <a:latin typeface="Cambria Math"/>
                <a:cs typeface="Cambria Math"/>
              </a:rPr>
              <a:t>𝑧	𝑥	</a:t>
            </a: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009" y="3306571"/>
            <a:ext cx="4739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85335" algn="l"/>
              </a:tabLst>
            </a:pPr>
            <a:r>
              <a:rPr sz="3600" dirty="0">
                <a:latin typeface="Cambria Math"/>
                <a:cs typeface="Cambria Math"/>
              </a:rPr>
              <a:t>= </a:t>
            </a:r>
            <a:r>
              <a:rPr sz="3600" spc="45" dirty="0">
                <a:latin typeface="Cambria Math"/>
                <a:cs typeface="Cambria Math"/>
              </a:rPr>
              <a:t>𝐸</a:t>
            </a:r>
            <a:r>
              <a:rPr sz="3900" spc="67" baseline="-16025" dirty="0">
                <a:latin typeface="Cambria Math"/>
                <a:cs typeface="Cambria Math"/>
              </a:rPr>
              <a:t>*</a:t>
            </a:r>
            <a:r>
              <a:rPr sz="3600" spc="45" dirty="0">
                <a:latin typeface="Cambria Math"/>
                <a:cs typeface="Cambria Math"/>
              </a:rPr>
              <a:t>[log </a:t>
            </a:r>
            <a:r>
              <a:rPr sz="3600" spc="105" dirty="0">
                <a:latin typeface="Cambria Math"/>
                <a:cs typeface="Cambria Math"/>
              </a:rPr>
              <a:t>𝑝</a:t>
            </a:r>
            <a:r>
              <a:rPr sz="3900" spc="157" baseline="-16025" dirty="0">
                <a:latin typeface="Cambria Math"/>
                <a:cs typeface="Cambria Math"/>
              </a:rPr>
              <a:t>(</a:t>
            </a:r>
            <a:r>
              <a:rPr sz="3600" spc="105" dirty="0">
                <a:latin typeface="Cambria Math"/>
                <a:cs typeface="Cambria Math"/>
              </a:rPr>
              <a:t>(𝑥|𝑧)] </a:t>
            </a:r>
            <a:r>
              <a:rPr sz="3600" dirty="0">
                <a:latin typeface="Cambria Math"/>
                <a:cs typeface="Cambria Math"/>
              </a:rPr>
              <a:t>−</a:t>
            </a:r>
            <a:r>
              <a:rPr sz="3600" spc="-204" dirty="0">
                <a:latin typeface="Cambria Math"/>
                <a:cs typeface="Cambria Math"/>
              </a:rPr>
              <a:t> </a:t>
            </a:r>
            <a:r>
              <a:rPr sz="3600" spc="35" dirty="0">
                <a:latin typeface="Cambria Math"/>
                <a:cs typeface="Cambria Math"/>
              </a:rPr>
              <a:t>𝐸</a:t>
            </a:r>
            <a:r>
              <a:rPr sz="3900" spc="52" baseline="-16025" dirty="0">
                <a:latin typeface="Cambria Math"/>
                <a:cs typeface="Cambria Math"/>
              </a:rPr>
              <a:t>*	</a:t>
            </a:r>
            <a:r>
              <a:rPr sz="3900" u="heavy" spc="52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900" u="heavy" spc="-600" baseline="-160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900" baseline="-1602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04791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5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4273" y="3068535"/>
            <a:ext cx="1656714" cy="1134110"/>
          </a:xfrm>
          <a:custGeom>
            <a:avLst/>
            <a:gdLst/>
            <a:ahLst/>
            <a:cxnLst/>
            <a:rect l="l" t="t" r="r" b="b"/>
            <a:pathLst>
              <a:path w="1656715" h="1134110">
                <a:moveTo>
                  <a:pt x="703757" y="17195"/>
                </a:moveTo>
                <a:lnTo>
                  <a:pt x="697725" y="0"/>
                </a:lnTo>
                <a:lnTo>
                  <a:pt x="667029" y="11087"/>
                </a:lnTo>
                <a:lnTo>
                  <a:pt x="640105" y="27152"/>
                </a:lnTo>
                <a:lnTo>
                  <a:pt x="597598" y="74231"/>
                </a:lnTo>
                <a:lnTo>
                  <a:pt x="571398" y="137160"/>
                </a:lnTo>
                <a:lnTo>
                  <a:pt x="562660" y="211861"/>
                </a:lnTo>
                <a:lnTo>
                  <a:pt x="564845" y="250774"/>
                </a:lnTo>
                <a:lnTo>
                  <a:pt x="582256" y="319582"/>
                </a:lnTo>
                <a:lnTo>
                  <a:pt x="616813" y="375424"/>
                </a:lnTo>
                <a:lnTo>
                  <a:pt x="666940" y="412419"/>
                </a:lnTo>
                <a:lnTo>
                  <a:pt x="697725" y="423494"/>
                </a:lnTo>
                <a:lnTo>
                  <a:pt x="703084" y="406311"/>
                </a:lnTo>
                <a:lnTo>
                  <a:pt x="678954" y="395617"/>
                </a:lnTo>
                <a:lnTo>
                  <a:pt x="658126" y="380746"/>
                </a:lnTo>
                <a:lnTo>
                  <a:pt x="626402" y="338442"/>
                </a:lnTo>
                <a:lnTo>
                  <a:pt x="607568" y="280898"/>
                </a:lnTo>
                <a:lnTo>
                  <a:pt x="601281" y="209626"/>
                </a:lnTo>
                <a:lnTo>
                  <a:pt x="602856" y="173494"/>
                </a:lnTo>
                <a:lnTo>
                  <a:pt x="615416" y="110820"/>
                </a:lnTo>
                <a:lnTo>
                  <a:pt x="640651" y="61379"/>
                </a:lnTo>
                <a:lnTo>
                  <a:pt x="679335" y="27838"/>
                </a:lnTo>
                <a:lnTo>
                  <a:pt x="703757" y="17195"/>
                </a:lnTo>
                <a:close/>
              </a:path>
              <a:path w="1656715" h="1134110">
                <a:moveTo>
                  <a:pt x="775576" y="689597"/>
                </a:moveTo>
                <a:lnTo>
                  <a:pt x="769543" y="672401"/>
                </a:lnTo>
                <a:lnTo>
                  <a:pt x="738847" y="683488"/>
                </a:lnTo>
                <a:lnTo>
                  <a:pt x="711923" y="699554"/>
                </a:lnTo>
                <a:lnTo>
                  <a:pt x="669417" y="746633"/>
                </a:lnTo>
                <a:lnTo>
                  <a:pt x="643216" y="809561"/>
                </a:lnTo>
                <a:lnTo>
                  <a:pt x="634479" y="884262"/>
                </a:lnTo>
                <a:lnTo>
                  <a:pt x="636663" y="923175"/>
                </a:lnTo>
                <a:lnTo>
                  <a:pt x="654075" y="991984"/>
                </a:lnTo>
                <a:lnTo>
                  <a:pt x="688632" y="1047826"/>
                </a:lnTo>
                <a:lnTo>
                  <a:pt x="738759" y="1084821"/>
                </a:lnTo>
                <a:lnTo>
                  <a:pt x="769543" y="1095895"/>
                </a:lnTo>
                <a:lnTo>
                  <a:pt x="774903" y="1078712"/>
                </a:lnTo>
                <a:lnTo>
                  <a:pt x="750773" y="1068019"/>
                </a:lnTo>
                <a:lnTo>
                  <a:pt x="729945" y="1053147"/>
                </a:lnTo>
                <a:lnTo>
                  <a:pt x="698220" y="1010843"/>
                </a:lnTo>
                <a:lnTo>
                  <a:pt x="679386" y="953300"/>
                </a:lnTo>
                <a:lnTo>
                  <a:pt x="673100" y="882027"/>
                </a:lnTo>
                <a:lnTo>
                  <a:pt x="674674" y="845896"/>
                </a:lnTo>
                <a:lnTo>
                  <a:pt x="687235" y="783221"/>
                </a:lnTo>
                <a:lnTo>
                  <a:pt x="712470" y="733780"/>
                </a:lnTo>
                <a:lnTo>
                  <a:pt x="751154" y="700239"/>
                </a:lnTo>
                <a:lnTo>
                  <a:pt x="775576" y="689597"/>
                </a:lnTo>
                <a:close/>
              </a:path>
              <a:path w="1656715" h="1134110">
                <a:moveTo>
                  <a:pt x="1030211" y="4013"/>
                </a:moveTo>
                <a:lnTo>
                  <a:pt x="995832" y="4013"/>
                </a:lnTo>
                <a:lnTo>
                  <a:pt x="995832" y="419468"/>
                </a:lnTo>
                <a:lnTo>
                  <a:pt x="1030211" y="419468"/>
                </a:lnTo>
                <a:lnTo>
                  <a:pt x="1030211" y="4013"/>
                </a:lnTo>
                <a:close/>
              </a:path>
              <a:path w="1656715" h="1134110">
                <a:moveTo>
                  <a:pt x="1162088" y="884262"/>
                </a:moveTo>
                <a:lnTo>
                  <a:pt x="1159903" y="845439"/>
                </a:lnTo>
                <a:lnTo>
                  <a:pt x="1142428" y="776630"/>
                </a:lnTo>
                <a:lnTo>
                  <a:pt x="1107782" y="720610"/>
                </a:lnTo>
                <a:lnTo>
                  <a:pt x="1057719" y="683488"/>
                </a:lnTo>
                <a:lnTo>
                  <a:pt x="1027023" y="672401"/>
                </a:lnTo>
                <a:lnTo>
                  <a:pt x="1020991" y="689597"/>
                </a:lnTo>
                <a:lnTo>
                  <a:pt x="1045514" y="700239"/>
                </a:lnTo>
                <a:lnTo>
                  <a:pt x="1066596" y="714959"/>
                </a:lnTo>
                <a:lnTo>
                  <a:pt x="1098461" y="756678"/>
                </a:lnTo>
                <a:lnTo>
                  <a:pt x="1117206" y="812965"/>
                </a:lnTo>
                <a:lnTo>
                  <a:pt x="1123467" y="882027"/>
                </a:lnTo>
                <a:lnTo>
                  <a:pt x="1121892" y="919378"/>
                </a:lnTo>
                <a:lnTo>
                  <a:pt x="1109332" y="983792"/>
                </a:lnTo>
                <a:lnTo>
                  <a:pt x="1084135" y="1034084"/>
                </a:lnTo>
                <a:lnTo>
                  <a:pt x="1045794" y="1068019"/>
                </a:lnTo>
                <a:lnTo>
                  <a:pt x="1021664" y="1078712"/>
                </a:lnTo>
                <a:lnTo>
                  <a:pt x="1027023" y="1095895"/>
                </a:lnTo>
                <a:lnTo>
                  <a:pt x="1084783" y="1068806"/>
                </a:lnTo>
                <a:lnTo>
                  <a:pt x="1127264" y="1021892"/>
                </a:lnTo>
                <a:lnTo>
                  <a:pt x="1153375" y="959078"/>
                </a:lnTo>
                <a:lnTo>
                  <a:pt x="1159903" y="923175"/>
                </a:lnTo>
                <a:lnTo>
                  <a:pt x="1162088" y="884262"/>
                </a:lnTo>
                <a:close/>
              </a:path>
              <a:path w="1656715" h="1134110">
                <a:moveTo>
                  <a:pt x="1491653" y="211861"/>
                </a:moveTo>
                <a:lnTo>
                  <a:pt x="1489468" y="173037"/>
                </a:lnTo>
                <a:lnTo>
                  <a:pt x="1471993" y="104228"/>
                </a:lnTo>
                <a:lnTo>
                  <a:pt x="1437347" y="48209"/>
                </a:lnTo>
                <a:lnTo>
                  <a:pt x="1387284" y="11087"/>
                </a:lnTo>
                <a:lnTo>
                  <a:pt x="1356588" y="0"/>
                </a:lnTo>
                <a:lnTo>
                  <a:pt x="1350556" y="17195"/>
                </a:lnTo>
                <a:lnTo>
                  <a:pt x="1375079" y="27838"/>
                </a:lnTo>
                <a:lnTo>
                  <a:pt x="1396161" y="42557"/>
                </a:lnTo>
                <a:lnTo>
                  <a:pt x="1428026" y="84277"/>
                </a:lnTo>
                <a:lnTo>
                  <a:pt x="1446771" y="140563"/>
                </a:lnTo>
                <a:lnTo>
                  <a:pt x="1453032" y="209626"/>
                </a:lnTo>
                <a:lnTo>
                  <a:pt x="1451457" y="246976"/>
                </a:lnTo>
                <a:lnTo>
                  <a:pt x="1438897" y="311391"/>
                </a:lnTo>
                <a:lnTo>
                  <a:pt x="1413700" y="361683"/>
                </a:lnTo>
                <a:lnTo>
                  <a:pt x="1375359" y="395617"/>
                </a:lnTo>
                <a:lnTo>
                  <a:pt x="1351229" y="406311"/>
                </a:lnTo>
                <a:lnTo>
                  <a:pt x="1356588" y="423494"/>
                </a:lnTo>
                <a:lnTo>
                  <a:pt x="1414348" y="396405"/>
                </a:lnTo>
                <a:lnTo>
                  <a:pt x="1456829" y="349491"/>
                </a:lnTo>
                <a:lnTo>
                  <a:pt x="1482940" y="286677"/>
                </a:lnTo>
                <a:lnTo>
                  <a:pt x="1489468" y="250774"/>
                </a:lnTo>
                <a:lnTo>
                  <a:pt x="1491653" y="211861"/>
                </a:lnTo>
                <a:close/>
              </a:path>
              <a:path w="1656715" h="1134110">
                <a:moveTo>
                  <a:pt x="1524000" y="569226"/>
                </a:moveTo>
                <a:lnTo>
                  <a:pt x="0" y="569226"/>
                </a:lnTo>
                <a:lnTo>
                  <a:pt x="0" y="594626"/>
                </a:lnTo>
                <a:lnTo>
                  <a:pt x="1524000" y="594626"/>
                </a:lnTo>
                <a:lnTo>
                  <a:pt x="1524000" y="569226"/>
                </a:lnTo>
                <a:close/>
              </a:path>
              <a:path w="1656715" h="1134110">
                <a:moveTo>
                  <a:pt x="1656613" y="1054"/>
                </a:moveTo>
                <a:lnTo>
                  <a:pt x="1541856" y="1054"/>
                </a:lnTo>
                <a:lnTo>
                  <a:pt x="1541856" y="22644"/>
                </a:lnTo>
                <a:lnTo>
                  <a:pt x="1613077" y="22644"/>
                </a:lnTo>
                <a:lnTo>
                  <a:pt x="1613077" y="1133894"/>
                </a:lnTo>
                <a:lnTo>
                  <a:pt x="1656613" y="1133894"/>
                </a:lnTo>
                <a:lnTo>
                  <a:pt x="1656613" y="22644"/>
                </a:lnTo>
                <a:lnTo>
                  <a:pt x="1656613" y="1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78766" y="2940811"/>
            <a:ext cx="2410460" cy="93980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50800" marR="30480" indent="668020">
              <a:lnSpc>
                <a:spcPct val="66700"/>
              </a:lnSpc>
              <a:spcBef>
                <a:spcPts val="1535"/>
              </a:spcBef>
              <a:tabLst>
                <a:tab pos="1048385" algn="l"/>
                <a:tab pos="1427480" algn="l"/>
                <a:tab pos="1499235" algn="l"/>
                <a:tab pos="1800225" algn="l"/>
                <a:tab pos="2256790" algn="l"/>
              </a:tabLst>
            </a:pPr>
            <a:r>
              <a:rPr sz="3600" spc="415" dirty="0">
                <a:latin typeface="Cambria Math"/>
                <a:cs typeface="Cambria Math"/>
              </a:rPr>
              <a:t>𝑞</a:t>
            </a:r>
            <a:r>
              <a:rPr sz="3900" spc="622" baseline="-16025" dirty="0">
                <a:latin typeface="Cambria Math"/>
                <a:cs typeface="Cambria Math"/>
              </a:rPr>
              <a:t>)	</a:t>
            </a:r>
            <a:r>
              <a:rPr sz="3600" dirty="0">
                <a:latin typeface="Cambria Math"/>
                <a:cs typeface="Cambria Math"/>
              </a:rPr>
              <a:t>𝑧	𝑥  </a:t>
            </a:r>
            <a:r>
              <a:rPr sz="3600" spc="-5" dirty="0">
                <a:latin typeface="Cambria Math"/>
                <a:cs typeface="Cambria Math"/>
              </a:rPr>
              <a:t>log	</a:t>
            </a:r>
            <a:r>
              <a:rPr sz="5400" baseline="-37037" dirty="0">
                <a:latin typeface="Cambria Math"/>
                <a:cs typeface="Cambria Math"/>
              </a:rPr>
              <a:t>𝑝		𝑧		</a:t>
            </a:r>
            <a:r>
              <a:rPr sz="5400" u="heavy" baseline="-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5400" baseline="-3703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94534" y="3528060"/>
            <a:ext cx="4699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30" algn="l"/>
              </a:tabLst>
            </a:pPr>
            <a:r>
              <a:rPr sz="2600" spc="265" dirty="0">
                <a:latin typeface="Cambria Math"/>
                <a:cs typeface="Cambria Math"/>
              </a:rPr>
              <a:t>*	</a:t>
            </a:r>
            <a:r>
              <a:rPr sz="2600" u="heavy" spc="2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spc="-4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36610" y="3069589"/>
            <a:ext cx="114935" cy="1132840"/>
          </a:xfrm>
          <a:custGeom>
            <a:avLst/>
            <a:gdLst/>
            <a:ahLst/>
            <a:cxnLst/>
            <a:rect l="l" t="t" r="r" b="b"/>
            <a:pathLst>
              <a:path w="114934" h="1132839">
                <a:moveTo>
                  <a:pt x="114744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32840"/>
                </a:lnTo>
                <a:lnTo>
                  <a:pt x="43522" y="1132840"/>
                </a:lnTo>
                <a:lnTo>
                  <a:pt x="43522" y="21590"/>
                </a:lnTo>
                <a:lnTo>
                  <a:pt x="114744" y="21590"/>
                </a:lnTo>
                <a:lnTo>
                  <a:pt x="114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26474" y="3069589"/>
            <a:ext cx="1657985" cy="1132840"/>
          </a:xfrm>
          <a:custGeom>
            <a:avLst/>
            <a:gdLst/>
            <a:ahLst/>
            <a:cxnLst/>
            <a:rect l="l" t="t" r="r" b="b"/>
            <a:pathLst>
              <a:path w="1657984" h="1132839">
                <a:moveTo>
                  <a:pt x="1524000" y="568172"/>
                </a:moveTo>
                <a:lnTo>
                  <a:pt x="0" y="568172"/>
                </a:lnTo>
                <a:lnTo>
                  <a:pt x="0" y="593572"/>
                </a:lnTo>
                <a:lnTo>
                  <a:pt x="1524000" y="593572"/>
                </a:lnTo>
                <a:lnTo>
                  <a:pt x="1524000" y="568172"/>
                </a:lnTo>
                <a:close/>
              </a:path>
              <a:path w="1657984" h="1132839">
                <a:moveTo>
                  <a:pt x="1657565" y="0"/>
                </a:moveTo>
                <a:lnTo>
                  <a:pt x="1542808" y="0"/>
                </a:lnTo>
                <a:lnTo>
                  <a:pt x="1542808" y="21590"/>
                </a:lnTo>
                <a:lnTo>
                  <a:pt x="1614030" y="21590"/>
                </a:lnTo>
                <a:lnTo>
                  <a:pt x="1614030" y="1132840"/>
                </a:lnTo>
                <a:lnTo>
                  <a:pt x="1657565" y="1132840"/>
                </a:lnTo>
                <a:lnTo>
                  <a:pt x="1657565" y="21590"/>
                </a:lnTo>
                <a:lnTo>
                  <a:pt x="1657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65045" y="2940811"/>
            <a:ext cx="3444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4360">
              <a:lnSpc>
                <a:spcPts val="3600"/>
              </a:lnSpc>
              <a:spcBef>
                <a:spcPts val="100"/>
              </a:spcBef>
            </a:pPr>
            <a:r>
              <a:rPr sz="3600" spc="170" dirty="0">
                <a:latin typeface="Cambria Math"/>
                <a:cs typeface="Cambria Math"/>
              </a:rPr>
              <a:t>𝑞</a:t>
            </a:r>
            <a:r>
              <a:rPr sz="3900" spc="254" baseline="-16025" dirty="0">
                <a:latin typeface="Cambria Math"/>
                <a:cs typeface="Cambria Math"/>
              </a:rPr>
              <a:t>)</a:t>
            </a:r>
            <a:r>
              <a:rPr sz="3600" spc="170" dirty="0">
                <a:latin typeface="Cambria Math"/>
                <a:cs typeface="Cambria Math"/>
              </a:rPr>
              <a:t>(𝑧|𝑥)</a:t>
            </a:r>
            <a:endParaRPr sz="3600">
              <a:latin typeface="Cambria Math"/>
              <a:cs typeface="Cambria Math"/>
            </a:endParaRPr>
          </a:p>
          <a:p>
            <a:pPr marL="38100">
              <a:lnSpc>
                <a:spcPts val="3600"/>
              </a:lnSpc>
              <a:tabLst>
                <a:tab pos="1195705" algn="l"/>
              </a:tabLst>
            </a:pP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𝐸	</a:t>
            </a:r>
            <a:r>
              <a:rPr sz="3600" spc="-5" dirty="0">
                <a:latin typeface="Cambria Math"/>
                <a:cs typeface="Cambria Math"/>
              </a:rPr>
              <a:t>log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10546" y="3614420"/>
            <a:ext cx="1711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55" dirty="0">
                <a:latin typeface="Cambria Math"/>
                <a:cs typeface="Cambria Math"/>
              </a:rPr>
              <a:t>𝑝</a:t>
            </a:r>
            <a:r>
              <a:rPr sz="3900" spc="232" baseline="-14957" dirty="0">
                <a:latin typeface="Cambria Math"/>
                <a:cs typeface="Cambria Math"/>
              </a:rPr>
              <a:t>(</a:t>
            </a:r>
            <a:r>
              <a:rPr sz="3600" spc="155" dirty="0">
                <a:latin typeface="Cambria Math"/>
                <a:cs typeface="Cambria Math"/>
              </a:rPr>
              <a:t>(𝑧|𝑥)</a:t>
            </a:r>
            <a:r>
              <a:rPr sz="3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80253" y="4687925"/>
            <a:ext cx="2447925" cy="628650"/>
          </a:xfrm>
          <a:custGeom>
            <a:avLst/>
            <a:gdLst/>
            <a:ahLst/>
            <a:cxnLst/>
            <a:rect l="l" t="t" r="r" b="b"/>
            <a:pathLst>
              <a:path w="2447925" h="628650">
                <a:moveTo>
                  <a:pt x="141757" y="14871"/>
                </a:moveTo>
                <a:lnTo>
                  <a:pt x="79832" y="44831"/>
                </a:lnTo>
                <a:lnTo>
                  <a:pt x="56692" y="77152"/>
                </a:lnTo>
                <a:lnTo>
                  <a:pt x="36741" y="116078"/>
                </a:lnTo>
                <a:lnTo>
                  <a:pt x="20662" y="160121"/>
                </a:lnTo>
                <a:lnTo>
                  <a:pt x="9182" y="207797"/>
                </a:lnTo>
                <a:lnTo>
                  <a:pt x="2286" y="259092"/>
                </a:lnTo>
                <a:lnTo>
                  <a:pt x="0" y="314020"/>
                </a:lnTo>
                <a:lnTo>
                  <a:pt x="2286" y="368668"/>
                </a:lnTo>
                <a:lnTo>
                  <a:pt x="9182" y="419874"/>
                </a:lnTo>
                <a:lnTo>
                  <a:pt x="20662" y="467639"/>
                </a:lnTo>
                <a:lnTo>
                  <a:pt x="36741" y="511962"/>
                </a:lnTo>
                <a:lnTo>
                  <a:pt x="56692" y="551192"/>
                </a:lnTo>
                <a:lnTo>
                  <a:pt x="79832" y="583679"/>
                </a:lnTo>
                <a:lnTo>
                  <a:pt x="135610" y="628421"/>
                </a:lnTo>
                <a:lnTo>
                  <a:pt x="141757" y="613537"/>
                </a:lnTo>
                <a:lnTo>
                  <a:pt x="118097" y="594448"/>
                </a:lnTo>
                <a:lnTo>
                  <a:pt x="97193" y="569544"/>
                </a:lnTo>
                <a:lnTo>
                  <a:pt x="63614" y="502285"/>
                </a:lnTo>
                <a:lnTo>
                  <a:pt x="51333" y="460971"/>
                </a:lnTo>
                <a:lnTo>
                  <a:pt x="42545" y="415874"/>
                </a:lnTo>
                <a:lnTo>
                  <a:pt x="37287" y="367017"/>
                </a:lnTo>
                <a:lnTo>
                  <a:pt x="35521" y="314388"/>
                </a:lnTo>
                <a:lnTo>
                  <a:pt x="37299" y="260921"/>
                </a:lnTo>
                <a:lnTo>
                  <a:pt x="42621" y="211582"/>
                </a:lnTo>
                <a:lnTo>
                  <a:pt x="51485" y="166370"/>
                </a:lnTo>
                <a:lnTo>
                  <a:pt x="63893" y="125285"/>
                </a:lnTo>
                <a:lnTo>
                  <a:pt x="79400" y="89128"/>
                </a:lnTo>
                <a:lnTo>
                  <a:pt x="118325" y="33921"/>
                </a:lnTo>
                <a:lnTo>
                  <a:pt x="141757" y="14871"/>
                </a:lnTo>
                <a:close/>
              </a:path>
              <a:path w="2447925" h="628650">
                <a:moveTo>
                  <a:pt x="736930" y="152031"/>
                </a:moveTo>
                <a:lnTo>
                  <a:pt x="731901" y="137706"/>
                </a:lnTo>
                <a:lnTo>
                  <a:pt x="706323" y="146939"/>
                </a:lnTo>
                <a:lnTo>
                  <a:pt x="683882" y="160324"/>
                </a:lnTo>
                <a:lnTo>
                  <a:pt x="648474" y="199555"/>
                </a:lnTo>
                <a:lnTo>
                  <a:pt x="626630" y="251993"/>
                </a:lnTo>
                <a:lnTo>
                  <a:pt x="619353" y="314248"/>
                </a:lnTo>
                <a:lnTo>
                  <a:pt x="621169" y="346671"/>
                </a:lnTo>
                <a:lnTo>
                  <a:pt x="635685" y="404012"/>
                </a:lnTo>
                <a:lnTo>
                  <a:pt x="664476" y="450545"/>
                </a:lnTo>
                <a:lnTo>
                  <a:pt x="706247" y="481380"/>
                </a:lnTo>
                <a:lnTo>
                  <a:pt x="731901" y="490613"/>
                </a:lnTo>
                <a:lnTo>
                  <a:pt x="736371" y="476288"/>
                </a:lnTo>
                <a:lnTo>
                  <a:pt x="716267" y="467385"/>
                </a:lnTo>
                <a:lnTo>
                  <a:pt x="698906" y="454990"/>
                </a:lnTo>
                <a:lnTo>
                  <a:pt x="672465" y="419735"/>
                </a:lnTo>
                <a:lnTo>
                  <a:pt x="656767" y="371779"/>
                </a:lnTo>
                <a:lnTo>
                  <a:pt x="651535" y="312394"/>
                </a:lnTo>
                <a:lnTo>
                  <a:pt x="652843" y="282282"/>
                </a:lnTo>
                <a:lnTo>
                  <a:pt x="663308" y="230047"/>
                </a:lnTo>
                <a:lnTo>
                  <a:pt x="684339" y="188849"/>
                </a:lnTo>
                <a:lnTo>
                  <a:pt x="716572" y="160896"/>
                </a:lnTo>
                <a:lnTo>
                  <a:pt x="736930" y="152031"/>
                </a:lnTo>
                <a:close/>
              </a:path>
              <a:path w="2447925" h="628650">
                <a:moveTo>
                  <a:pt x="1009269" y="141071"/>
                </a:moveTo>
                <a:lnTo>
                  <a:pt x="980630" y="141071"/>
                </a:lnTo>
                <a:lnTo>
                  <a:pt x="980630" y="487286"/>
                </a:lnTo>
                <a:lnTo>
                  <a:pt x="1009269" y="487286"/>
                </a:lnTo>
                <a:lnTo>
                  <a:pt x="1009269" y="141071"/>
                </a:lnTo>
                <a:close/>
              </a:path>
              <a:path w="2447925" h="628650">
                <a:moveTo>
                  <a:pt x="1394599" y="314248"/>
                </a:moveTo>
                <a:lnTo>
                  <a:pt x="1387322" y="251993"/>
                </a:lnTo>
                <a:lnTo>
                  <a:pt x="1365478" y="199555"/>
                </a:lnTo>
                <a:lnTo>
                  <a:pt x="1330071" y="160324"/>
                </a:lnTo>
                <a:lnTo>
                  <a:pt x="1282052" y="137706"/>
                </a:lnTo>
                <a:lnTo>
                  <a:pt x="1277023" y="152031"/>
                </a:lnTo>
                <a:lnTo>
                  <a:pt x="1297457" y="160896"/>
                </a:lnTo>
                <a:lnTo>
                  <a:pt x="1315021" y="173164"/>
                </a:lnTo>
                <a:lnTo>
                  <a:pt x="1341577" y="207937"/>
                </a:lnTo>
                <a:lnTo>
                  <a:pt x="1357198" y="254838"/>
                </a:lnTo>
                <a:lnTo>
                  <a:pt x="1362417" y="312394"/>
                </a:lnTo>
                <a:lnTo>
                  <a:pt x="1361109" y="343522"/>
                </a:lnTo>
                <a:lnTo>
                  <a:pt x="1350645" y="397192"/>
                </a:lnTo>
                <a:lnTo>
                  <a:pt x="1329639" y="439102"/>
                </a:lnTo>
                <a:lnTo>
                  <a:pt x="1297686" y="467385"/>
                </a:lnTo>
                <a:lnTo>
                  <a:pt x="1277581" y="476288"/>
                </a:lnTo>
                <a:lnTo>
                  <a:pt x="1282052" y="490613"/>
                </a:lnTo>
                <a:lnTo>
                  <a:pt x="1330185" y="468033"/>
                </a:lnTo>
                <a:lnTo>
                  <a:pt x="1365580" y="428942"/>
                </a:lnTo>
                <a:lnTo>
                  <a:pt x="1387348" y="376593"/>
                </a:lnTo>
                <a:lnTo>
                  <a:pt x="1392783" y="346671"/>
                </a:lnTo>
                <a:lnTo>
                  <a:pt x="1394599" y="314248"/>
                </a:lnTo>
                <a:close/>
              </a:path>
              <a:path w="2447925" h="628650">
                <a:moveTo>
                  <a:pt x="1937778" y="152031"/>
                </a:moveTo>
                <a:lnTo>
                  <a:pt x="1932749" y="137706"/>
                </a:lnTo>
                <a:lnTo>
                  <a:pt x="1907171" y="146939"/>
                </a:lnTo>
                <a:lnTo>
                  <a:pt x="1884730" y="160324"/>
                </a:lnTo>
                <a:lnTo>
                  <a:pt x="1849323" y="199555"/>
                </a:lnTo>
                <a:lnTo>
                  <a:pt x="1827479" y="251993"/>
                </a:lnTo>
                <a:lnTo>
                  <a:pt x="1820202" y="314248"/>
                </a:lnTo>
                <a:lnTo>
                  <a:pt x="1822018" y="346671"/>
                </a:lnTo>
                <a:lnTo>
                  <a:pt x="1836521" y="404012"/>
                </a:lnTo>
                <a:lnTo>
                  <a:pt x="1865325" y="450545"/>
                </a:lnTo>
                <a:lnTo>
                  <a:pt x="1907095" y="481380"/>
                </a:lnTo>
                <a:lnTo>
                  <a:pt x="1932749" y="490613"/>
                </a:lnTo>
                <a:lnTo>
                  <a:pt x="1937219" y="476288"/>
                </a:lnTo>
                <a:lnTo>
                  <a:pt x="1917115" y="467385"/>
                </a:lnTo>
                <a:lnTo>
                  <a:pt x="1899754" y="454990"/>
                </a:lnTo>
                <a:lnTo>
                  <a:pt x="1873313" y="419735"/>
                </a:lnTo>
                <a:lnTo>
                  <a:pt x="1857616" y="371779"/>
                </a:lnTo>
                <a:lnTo>
                  <a:pt x="1852383" y="312394"/>
                </a:lnTo>
                <a:lnTo>
                  <a:pt x="1853692" y="282282"/>
                </a:lnTo>
                <a:lnTo>
                  <a:pt x="1864156" y="230047"/>
                </a:lnTo>
                <a:lnTo>
                  <a:pt x="1885188" y="188849"/>
                </a:lnTo>
                <a:lnTo>
                  <a:pt x="1917420" y="160896"/>
                </a:lnTo>
                <a:lnTo>
                  <a:pt x="1937778" y="152031"/>
                </a:lnTo>
                <a:close/>
              </a:path>
              <a:path w="2447925" h="628650">
                <a:moveTo>
                  <a:pt x="2260168" y="314248"/>
                </a:moveTo>
                <a:lnTo>
                  <a:pt x="2252891" y="251993"/>
                </a:lnTo>
                <a:lnTo>
                  <a:pt x="2231047" y="199555"/>
                </a:lnTo>
                <a:lnTo>
                  <a:pt x="2195639" y="160324"/>
                </a:lnTo>
                <a:lnTo>
                  <a:pt x="2147620" y="137706"/>
                </a:lnTo>
                <a:lnTo>
                  <a:pt x="2142591" y="152031"/>
                </a:lnTo>
                <a:lnTo>
                  <a:pt x="2163026" y="160896"/>
                </a:lnTo>
                <a:lnTo>
                  <a:pt x="2180590" y="173164"/>
                </a:lnTo>
                <a:lnTo>
                  <a:pt x="2207145" y="207937"/>
                </a:lnTo>
                <a:lnTo>
                  <a:pt x="2222766" y="254838"/>
                </a:lnTo>
                <a:lnTo>
                  <a:pt x="2227986" y="312394"/>
                </a:lnTo>
                <a:lnTo>
                  <a:pt x="2226678" y="343522"/>
                </a:lnTo>
                <a:lnTo>
                  <a:pt x="2216213" y="397192"/>
                </a:lnTo>
                <a:lnTo>
                  <a:pt x="2195207" y="439102"/>
                </a:lnTo>
                <a:lnTo>
                  <a:pt x="2163254" y="467385"/>
                </a:lnTo>
                <a:lnTo>
                  <a:pt x="2143150" y="476288"/>
                </a:lnTo>
                <a:lnTo>
                  <a:pt x="2147620" y="490613"/>
                </a:lnTo>
                <a:lnTo>
                  <a:pt x="2195753" y="468033"/>
                </a:lnTo>
                <a:lnTo>
                  <a:pt x="2231148" y="428942"/>
                </a:lnTo>
                <a:lnTo>
                  <a:pt x="2252916" y="376593"/>
                </a:lnTo>
                <a:lnTo>
                  <a:pt x="2258352" y="346671"/>
                </a:lnTo>
                <a:lnTo>
                  <a:pt x="2260168" y="314248"/>
                </a:lnTo>
                <a:close/>
              </a:path>
              <a:path w="2447925" h="628650">
                <a:moveTo>
                  <a:pt x="2447671" y="314020"/>
                </a:moveTo>
                <a:lnTo>
                  <a:pt x="2445372" y="259092"/>
                </a:lnTo>
                <a:lnTo>
                  <a:pt x="2438489" y="207797"/>
                </a:lnTo>
                <a:lnTo>
                  <a:pt x="2427008" y="160121"/>
                </a:lnTo>
                <a:lnTo>
                  <a:pt x="2410930" y="116078"/>
                </a:lnTo>
                <a:lnTo>
                  <a:pt x="2390965" y="77152"/>
                </a:lnTo>
                <a:lnTo>
                  <a:pt x="2367800" y="44831"/>
                </a:lnTo>
                <a:lnTo>
                  <a:pt x="2311870" y="0"/>
                </a:lnTo>
                <a:lnTo>
                  <a:pt x="2305913" y="14871"/>
                </a:lnTo>
                <a:lnTo>
                  <a:pt x="2329345" y="33921"/>
                </a:lnTo>
                <a:lnTo>
                  <a:pt x="2350122" y="58661"/>
                </a:lnTo>
                <a:lnTo>
                  <a:pt x="2383777" y="125285"/>
                </a:lnTo>
                <a:lnTo>
                  <a:pt x="2396185" y="166370"/>
                </a:lnTo>
                <a:lnTo>
                  <a:pt x="2405049" y="211582"/>
                </a:lnTo>
                <a:lnTo>
                  <a:pt x="2410371" y="260921"/>
                </a:lnTo>
                <a:lnTo>
                  <a:pt x="2412136" y="314388"/>
                </a:lnTo>
                <a:lnTo>
                  <a:pt x="2410383" y="367017"/>
                </a:lnTo>
                <a:lnTo>
                  <a:pt x="2405100" y="415874"/>
                </a:lnTo>
                <a:lnTo>
                  <a:pt x="2396286" y="460971"/>
                </a:lnTo>
                <a:lnTo>
                  <a:pt x="2383955" y="502285"/>
                </a:lnTo>
                <a:lnTo>
                  <a:pt x="2368512" y="538822"/>
                </a:lnTo>
                <a:lnTo>
                  <a:pt x="2329484" y="594448"/>
                </a:lnTo>
                <a:lnTo>
                  <a:pt x="2305913" y="613537"/>
                </a:lnTo>
                <a:lnTo>
                  <a:pt x="2311870" y="628421"/>
                </a:lnTo>
                <a:lnTo>
                  <a:pt x="2367800" y="583679"/>
                </a:lnTo>
                <a:lnTo>
                  <a:pt x="2390965" y="551192"/>
                </a:lnTo>
                <a:lnTo>
                  <a:pt x="2410930" y="511962"/>
                </a:lnTo>
                <a:lnTo>
                  <a:pt x="2427008" y="467639"/>
                </a:lnTo>
                <a:lnTo>
                  <a:pt x="2438489" y="419874"/>
                </a:lnTo>
                <a:lnTo>
                  <a:pt x="2445372" y="368668"/>
                </a:lnTo>
                <a:lnTo>
                  <a:pt x="2447671" y="314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551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039406" y="4825622"/>
            <a:ext cx="775335" cy="353060"/>
          </a:xfrm>
          <a:custGeom>
            <a:avLst/>
            <a:gdLst/>
            <a:ahLst/>
            <a:cxnLst/>
            <a:rect l="l" t="t" r="r" b="b"/>
            <a:pathLst>
              <a:path w="775334" h="353060">
                <a:moveTo>
                  <a:pt x="389917" y="3366"/>
                </a:moveTo>
                <a:lnTo>
                  <a:pt x="361269" y="3366"/>
                </a:lnTo>
                <a:lnTo>
                  <a:pt x="361269" y="349577"/>
                </a:lnTo>
                <a:lnTo>
                  <a:pt x="389917" y="349577"/>
                </a:lnTo>
                <a:lnTo>
                  <a:pt x="389917" y="3366"/>
                </a:lnTo>
                <a:close/>
              </a:path>
              <a:path w="775334" h="353060">
                <a:moveTo>
                  <a:pt x="662691" y="0"/>
                </a:moveTo>
                <a:lnTo>
                  <a:pt x="657668" y="14325"/>
                </a:lnTo>
                <a:lnTo>
                  <a:pt x="678096" y="23190"/>
                </a:lnTo>
                <a:lnTo>
                  <a:pt x="695665" y="35463"/>
                </a:lnTo>
                <a:lnTo>
                  <a:pt x="722222" y="70228"/>
                </a:lnTo>
                <a:lnTo>
                  <a:pt x="737848" y="117132"/>
                </a:lnTo>
                <a:lnTo>
                  <a:pt x="743057" y="174687"/>
                </a:lnTo>
                <a:lnTo>
                  <a:pt x="741749" y="205813"/>
                </a:lnTo>
                <a:lnTo>
                  <a:pt x="731285" y="259484"/>
                </a:lnTo>
                <a:lnTo>
                  <a:pt x="710286" y="301399"/>
                </a:lnTo>
                <a:lnTo>
                  <a:pt x="678335" y="329677"/>
                </a:lnTo>
                <a:lnTo>
                  <a:pt x="658225" y="338584"/>
                </a:lnTo>
                <a:lnTo>
                  <a:pt x="662691" y="352908"/>
                </a:lnTo>
                <a:lnTo>
                  <a:pt x="710827" y="330329"/>
                </a:lnTo>
                <a:lnTo>
                  <a:pt x="746220" y="291237"/>
                </a:lnTo>
                <a:lnTo>
                  <a:pt x="767986" y="238892"/>
                </a:lnTo>
                <a:lnTo>
                  <a:pt x="775242" y="176547"/>
                </a:lnTo>
                <a:lnTo>
                  <a:pt x="773422" y="144194"/>
                </a:lnTo>
                <a:lnTo>
                  <a:pt x="758865" y="86849"/>
                </a:lnTo>
                <a:lnTo>
                  <a:pt x="729995" y="40166"/>
                </a:lnTo>
                <a:lnTo>
                  <a:pt x="688276" y="9238"/>
                </a:lnTo>
                <a:lnTo>
                  <a:pt x="662691" y="0"/>
                </a:lnTo>
                <a:close/>
              </a:path>
              <a:path w="775334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89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0884" y="4501170"/>
            <a:ext cx="11889105" cy="1761489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805"/>
              </a:spcBef>
              <a:tabLst>
                <a:tab pos="5452745" algn="l"/>
                <a:tab pos="6043295" algn="l"/>
                <a:tab pos="6727190" algn="l"/>
                <a:tab pos="7244080" algn="l"/>
                <a:tab pos="7863840" algn="l"/>
                <a:tab pos="9598660" algn="l"/>
                <a:tab pos="10282555" algn="l"/>
                <a:tab pos="10982960" algn="l"/>
                <a:tab pos="11666855" algn="l"/>
              </a:tabLst>
            </a:pPr>
            <a:r>
              <a:rPr sz="3000" dirty="0">
                <a:latin typeface="Cambria Math"/>
                <a:cs typeface="Cambria Math"/>
              </a:rPr>
              <a:t>= </a:t>
            </a:r>
            <a:r>
              <a:rPr sz="3000" spc="120" dirty="0">
                <a:latin typeface="Cambria Math"/>
                <a:cs typeface="Cambria Math"/>
              </a:rPr>
              <a:t>𝐸</a:t>
            </a:r>
            <a:r>
              <a:rPr sz="3300" spc="179" baseline="-15151" dirty="0">
                <a:latin typeface="Cambria Math"/>
                <a:cs typeface="Cambria Math"/>
              </a:rPr>
              <a:t>(~*</a:t>
            </a:r>
            <a:r>
              <a:rPr sz="2700" spc="179" baseline="-33950" dirty="0">
                <a:latin typeface="Cambria Math"/>
                <a:cs typeface="Cambria Math"/>
              </a:rPr>
              <a:t>+</a:t>
            </a:r>
            <a:r>
              <a:rPr sz="3300" spc="179" baseline="-15151" dirty="0">
                <a:latin typeface="Cambria Math"/>
                <a:cs typeface="Cambria Math"/>
              </a:rPr>
              <a:t>((|-)</a:t>
            </a:r>
            <a:r>
              <a:rPr sz="3000" spc="120" dirty="0">
                <a:latin typeface="Cambria Math"/>
                <a:cs typeface="Cambria Math"/>
              </a:rPr>
              <a:t>[log </a:t>
            </a:r>
            <a:r>
              <a:rPr sz="3000" spc="145" dirty="0">
                <a:latin typeface="Cambria Math"/>
                <a:cs typeface="Cambria Math"/>
              </a:rPr>
              <a:t>𝑝</a:t>
            </a:r>
            <a:r>
              <a:rPr sz="3300" spc="217" baseline="-15151" dirty="0">
                <a:latin typeface="Cambria Math"/>
                <a:cs typeface="Cambria Math"/>
              </a:rPr>
              <a:t>.</a:t>
            </a:r>
            <a:r>
              <a:rPr sz="3000" spc="145" dirty="0">
                <a:latin typeface="Cambria Math"/>
                <a:cs typeface="Cambria Math"/>
              </a:rPr>
              <a:t>(𝑥|𝑧)]</a:t>
            </a:r>
            <a:r>
              <a:rPr sz="3000" spc="-80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−</a:t>
            </a:r>
            <a:r>
              <a:rPr sz="3000" spc="10" dirty="0">
                <a:latin typeface="Cambria Math"/>
                <a:cs typeface="Cambria Math"/>
              </a:rPr>
              <a:t> </a:t>
            </a:r>
            <a:r>
              <a:rPr sz="3000" spc="100" dirty="0">
                <a:latin typeface="Cambria Math"/>
                <a:cs typeface="Cambria Math"/>
              </a:rPr>
              <a:t>𝐷</a:t>
            </a:r>
            <a:r>
              <a:rPr sz="3300" spc="150" baseline="-15151" dirty="0">
                <a:latin typeface="Cambria Math"/>
                <a:cs typeface="Cambria Math"/>
              </a:rPr>
              <a:t>/0	</a:t>
            </a:r>
            <a:r>
              <a:rPr sz="3000" spc="195" dirty="0">
                <a:latin typeface="Cambria Math"/>
                <a:cs typeface="Cambria Math"/>
              </a:rPr>
              <a:t>𝑞</a:t>
            </a:r>
            <a:r>
              <a:rPr sz="3300" spc="292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𝑝	𝑧	+</a:t>
            </a:r>
            <a:r>
              <a:rPr sz="3000" spc="5" dirty="0">
                <a:latin typeface="Cambria Math"/>
                <a:cs typeface="Cambria Math"/>
              </a:rPr>
              <a:t> </a:t>
            </a:r>
            <a:r>
              <a:rPr sz="3000" spc="145" dirty="0">
                <a:latin typeface="Cambria Math"/>
                <a:cs typeface="Cambria Math"/>
              </a:rPr>
              <a:t>𝐷</a:t>
            </a:r>
            <a:r>
              <a:rPr sz="3300" spc="217" baseline="-15151" dirty="0">
                <a:latin typeface="Cambria Math"/>
                <a:cs typeface="Cambria Math"/>
              </a:rPr>
              <a:t>/0</a:t>
            </a:r>
            <a:r>
              <a:rPr sz="3000" spc="145" dirty="0">
                <a:latin typeface="Cambria Math"/>
                <a:cs typeface="Cambria Math"/>
              </a:rPr>
              <a:t>(𝑞</a:t>
            </a:r>
            <a:r>
              <a:rPr sz="3300" spc="217" baseline="-15151" dirty="0">
                <a:latin typeface="Cambria Math"/>
                <a:cs typeface="Cambria Math"/>
              </a:rPr>
              <a:t>1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,</a:t>
            </a:r>
            <a:r>
              <a:rPr sz="3000" spc="-160" dirty="0">
                <a:latin typeface="Cambria Math"/>
                <a:cs typeface="Cambria Math"/>
              </a:rPr>
              <a:t> </a:t>
            </a:r>
            <a:r>
              <a:rPr sz="3000" spc="420" dirty="0">
                <a:latin typeface="Cambria Math"/>
                <a:cs typeface="Cambria Math"/>
              </a:rPr>
              <a:t>𝑝</a:t>
            </a:r>
            <a:r>
              <a:rPr sz="3300" spc="630" baseline="-15151" dirty="0">
                <a:latin typeface="Cambria Math"/>
                <a:cs typeface="Cambria Math"/>
              </a:rPr>
              <a:t>.	</a:t>
            </a:r>
            <a:r>
              <a:rPr sz="3000" dirty="0">
                <a:latin typeface="Cambria Math"/>
                <a:cs typeface="Cambria Math"/>
              </a:rPr>
              <a:t>𝑧</a:t>
            </a:r>
            <a:r>
              <a:rPr sz="3000" spc="33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𝑥	)</a:t>
            </a:r>
            <a:endParaRPr sz="3000">
              <a:latin typeface="Cambria Math"/>
              <a:cs typeface="Cambria Math"/>
            </a:endParaRPr>
          </a:p>
          <a:p>
            <a:pPr marL="3405504" marR="3402965">
              <a:lnSpc>
                <a:spcPct val="101400"/>
              </a:lnSpc>
              <a:spcBef>
                <a:spcPts val="1545"/>
              </a:spcBef>
            </a:pP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KL </a:t>
            </a:r>
            <a:r>
              <a:rPr sz="2800" spc="-15" dirty="0">
                <a:solidFill>
                  <a:srgbClr val="70AD47"/>
                </a:solidFill>
                <a:latin typeface="Calibri"/>
                <a:cs typeface="Calibri"/>
              </a:rPr>
              <a:t>divergence between </a:t>
            </a:r>
            <a:r>
              <a:rPr sz="2800" spc="-45" dirty="0">
                <a:solidFill>
                  <a:srgbClr val="70AD47"/>
                </a:solidFill>
                <a:latin typeface="Calibri"/>
                <a:cs typeface="Calibri"/>
              </a:rPr>
              <a:t>prior, 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and  samples </a:t>
            </a:r>
            <a:r>
              <a:rPr sz="2800" spc="-15" dirty="0">
                <a:solidFill>
                  <a:srgbClr val="70AD47"/>
                </a:solidFill>
                <a:latin typeface="Calibri"/>
                <a:cs typeface="Calibri"/>
              </a:rPr>
              <a:t>from 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encoder 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Justin</a:t>
            </a:r>
            <a:r>
              <a:rPr spc="-7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Lecture 19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8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99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November </a:t>
            </a:r>
            <a:r>
              <a:rPr spc="-5" dirty="0"/>
              <a:t>11,</a:t>
            </a:r>
            <a:r>
              <a:rPr spc="-50" dirty="0"/>
              <a:t> </a:t>
            </a:r>
            <a:r>
              <a:rPr spc="-5" dirty="0"/>
              <a:t>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7345</Words>
  <Application>Microsoft Office PowerPoint</Application>
  <PresentationFormat>Widescreen</PresentationFormat>
  <Paragraphs>1518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Times New Roman</vt:lpstr>
      <vt:lpstr>Office Theme</vt:lpstr>
      <vt:lpstr>Lecture 19:  Generative Models, Part 1</vt:lpstr>
      <vt:lpstr>Reminder: Assignment 5</vt:lpstr>
      <vt:lpstr>Midterm Grades Released</vt:lpstr>
      <vt:lpstr>Last Time: Videos</vt:lpstr>
      <vt:lpstr>Today:  Generative Models, Part 1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Discriminative vs Generative Models</vt:lpstr>
      <vt:lpstr>Discriminative vs Generative Models</vt:lpstr>
      <vt:lpstr>Discriminative vs Generative Models</vt:lpstr>
      <vt:lpstr>Discriminative vs Generative Models</vt:lpstr>
      <vt:lpstr>Discriminative vs Generative Models</vt:lpstr>
      <vt:lpstr>Discriminative vs Generative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we do with a discriminative model?</vt:lpstr>
      <vt:lpstr>What can we do with a generative model?</vt:lpstr>
      <vt:lpstr>What can we do with a generative model?</vt:lpstr>
      <vt:lpstr>Taxonomy of Generative Models</vt:lpstr>
      <vt:lpstr>Taxonomy of Generative Models</vt:lpstr>
      <vt:lpstr>Taxonomy of Generative Models</vt:lpstr>
      <vt:lpstr>Taxonomy of Generative Models</vt:lpstr>
      <vt:lpstr>Taxonomy of Generative Models</vt:lpstr>
      <vt:lpstr>Taxonomy of Generative Models</vt:lpstr>
      <vt:lpstr>Autoregressive models</vt:lpstr>
      <vt:lpstr>Explicit Density Estimation</vt:lpstr>
      <vt:lpstr>Explicit Density Estimation</vt:lpstr>
      <vt:lpstr>Explicit Density Estimation</vt:lpstr>
      <vt:lpstr>Explicit Density Estimation</vt:lpstr>
      <vt:lpstr>Explicit Density: Autoregressive Models</vt:lpstr>
      <vt:lpstr>Explicit Density: Autoregressive Models</vt:lpstr>
      <vt:lpstr>Explicit Density: Autoregressive Models</vt:lpstr>
      <vt:lpstr>Explicit Density: Autoregressive Models</vt:lpstr>
      <vt:lpstr>PixelRNN</vt:lpstr>
      <vt:lpstr>PixelRNN</vt:lpstr>
      <vt:lpstr>PixelRNN</vt:lpstr>
      <vt:lpstr>PixelRNN</vt:lpstr>
      <vt:lpstr>PixelRNN</vt:lpstr>
      <vt:lpstr>PixelRNN</vt:lpstr>
      <vt:lpstr>PixelRNN</vt:lpstr>
      <vt:lpstr>PixelRNN</vt:lpstr>
      <vt:lpstr>PixelRNN</vt:lpstr>
      <vt:lpstr>PixelRNN</vt:lpstr>
      <vt:lpstr>PixelCNN</vt:lpstr>
      <vt:lpstr>PixelCNN</vt:lpstr>
      <vt:lpstr>PixelCNN</vt:lpstr>
      <vt:lpstr>PixelRNN: Generated Samples</vt:lpstr>
      <vt:lpstr>Autoregressive Models: PixelRNN and PixelCNN</vt:lpstr>
      <vt:lpstr>Variational Autoencoders</vt:lpstr>
      <vt:lpstr>Variational Autoencoders</vt:lpstr>
      <vt:lpstr>Variational Autoencoders</vt:lpstr>
      <vt:lpstr>(Regular, non-variational) Autoencoders</vt:lpstr>
      <vt:lpstr>(Regular, non-variational) Autoencoders</vt:lpstr>
      <vt:lpstr>(Regular, non-variational) Autoencoders</vt:lpstr>
      <vt:lpstr>(Regular, non-variational) Autoencoders</vt:lpstr>
      <vt:lpstr>(Regular, non-variational) Autoencoders</vt:lpstr>
      <vt:lpstr>(Regular, non-variational) Autoencoders</vt:lpstr>
      <vt:lpstr>(Regular, non-variational) Autoencoders</vt:lpstr>
      <vt:lpstr>(Regular, non-variational) Autoencoders</vt:lpstr>
      <vt:lpstr>(Regular, non-variational)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19:  Generative Models, Part 1</dc:title>
  <cp:lastModifiedBy>Sondekoppam Vijayashankar, Srikanta Prasad</cp:lastModifiedBy>
  <cp:revision>1</cp:revision>
  <dcterms:created xsi:type="dcterms:W3CDTF">2021-01-27T18:08:14Z</dcterms:created>
  <dcterms:modified xsi:type="dcterms:W3CDTF">2021-01-27T18:08:36Z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2020-11-11T00:00:00Z</vt:filetime>
  </property>
  <property fmtid="{D5CDD505-2E9C-101B-9397-08002B2CF9AE}" pid="3" name="LastSaved">
    <vt:filetime>2021-01-27T00:00:00Z</vt:filetime>
  </property>
</Properties>
</file>